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7" r:id="rId10"/>
    <p:sldId id="269" r:id="rId11"/>
    <p:sldId id="268" r:id="rId12"/>
    <p:sldId id="270" r:id="rId13"/>
    <p:sldId id="271" r:id="rId14"/>
    <p:sldId id="272" r:id="rId15"/>
    <p:sldId id="277" r:id="rId16"/>
    <p:sldId id="275" r:id="rId17"/>
    <p:sldId id="276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7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928802"/>
            <a:ext cx="7215238" cy="2786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Совершенствование вычислительных навыков </a:t>
            </a:r>
            <a:r>
              <a:rPr lang="ru-RU" b="1" dirty="0" smtClean="0"/>
              <a:t>посредствам </a:t>
            </a:r>
            <a:r>
              <a:rPr lang="ru-RU" b="1" dirty="0" smtClean="0"/>
              <a:t>использования МСО в специальной (коррекционной) школе </a:t>
            </a:r>
            <a:br>
              <a:rPr lang="ru-RU" b="1" dirty="0" smtClean="0"/>
            </a:br>
            <a:r>
              <a:rPr lang="en-US" b="1" dirty="0" smtClean="0"/>
              <a:t>VIII </a:t>
            </a:r>
            <a:r>
              <a:rPr lang="ru-RU" b="1" dirty="0" smtClean="0"/>
              <a:t>вида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42860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212 * 2 = 424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285860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150 : 3 = 50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14311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505 * 0 = 505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071810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844 : 4 = 211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92906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70 * 3 = 201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471488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758 : 2 = 982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071934" y="2285992"/>
            <a:ext cx="1000132" cy="57150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6314" y="157161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14744" y="4071942"/>
            <a:ext cx="1000132" cy="57150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4876" y="364331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210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857620" y="4857760"/>
            <a:ext cx="1000132" cy="57150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42974" y="642918"/>
          <a:ext cx="7429553" cy="5678424"/>
        </p:xfrm>
        <a:graphic>
          <a:graphicData uri="http://schemas.openxmlformats.org/drawingml/2006/table">
            <a:tbl>
              <a:tblPr/>
              <a:tblGrid>
                <a:gridCol w="2474294"/>
                <a:gridCol w="2480965"/>
                <a:gridCol w="2474294"/>
              </a:tblGrid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5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5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5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5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26" marR="5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85860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1 кг;  1 т;  1 см;  1 </a:t>
            </a:r>
            <a:r>
              <a:rPr lang="ru-RU" sz="4800" dirty="0" err="1" smtClean="0">
                <a:latin typeface="Arial Black" pitchFamily="34" charset="0"/>
              </a:rPr>
              <a:t>ц</a:t>
            </a:r>
            <a:r>
              <a:rPr lang="ru-RU" sz="4800" dirty="0" smtClean="0">
                <a:latin typeface="Arial Black" pitchFamily="34" charset="0"/>
              </a:rPr>
              <a:t>; 1 г</a:t>
            </a:r>
          </a:p>
        </p:txBody>
      </p:sp>
      <p:sp>
        <p:nvSpPr>
          <p:cNvPr id="5" name="Овал 4"/>
          <p:cNvSpPr/>
          <p:nvPr/>
        </p:nvSpPr>
        <p:spPr>
          <a:xfrm>
            <a:off x="3857620" y="1071546"/>
            <a:ext cx="2143140" cy="14287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2857496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1 т;  1 км;  1 м;  1 </a:t>
            </a:r>
            <a:r>
              <a:rPr lang="ru-RU" sz="4800" dirty="0" err="1" smtClean="0">
                <a:latin typeface="Arial Black" pitchFamily="34" charset="0"/>
              </a:rPr>
              <a:t>ц</a:t>
            </a:r>
            <a:r>
              <a:rPr lang="ru-RU" sz="4800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70" y="2500306"/>
            <a:ext cx="2143140" cy="14287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4429132"/>
            <a:ext cx="9286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10 см;  10 кг;  10 км;  10 мм </a:t>
            </a:r>
          </a:p>
        </p:txBody>
      </p:sp>
      <p:sp>
        <p:nvSpPr>
          <p:cNvPr id="10" name="Овал 9"/>
          <p:cNvSpPr/>
          <p:nvPr/>
        </p:nvSpPr>
        <p:spPr>
          <a:xfrm>
            <a:off x="2428860" y="4071942"/>
            <a:ext cx="2143140" cy="14287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14298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километр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686" y="2357430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килограмм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3042" y="342900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/>
                </a:solidFill>
                <a:latin typeface="Arial Black" pitchFamily="34" charset="0"/>
              </a:rPr>
              <a:t>час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9124" y="571480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рубль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7554" y="471488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метр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4876" y="350043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сантиметр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578645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грамм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0596" y="135729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Arial Black" pitchFamily="34" charset="0"/>
              </a:rPr>
              <a:t>копейка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250030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минута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28572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Arial Black" pitchFamily="34" charset="0"/>
              </a:rPr>
              <a:t>центнер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4546" y="3000372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тонна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248" y="5500702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Arial Black" pitchFamily="34" charset="0"/>
              </a:rPr>
              <a:t>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0596" y="428625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рубль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vto1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9" y="1214422"/>
            <a:ext cx="2714644" cy="2035983"/>
          </a:xfrm>
          <a:prstGeom prst="rect">
            <a:avLst/>
          </a:prstGeom>
        </p:spPr>
      </p:pic>
      <p:pic>
        <p:nvPicPr>
          <p:cNvPr id="5" name="Рисунок 4" descr="parokho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643314"/>
            <a:ext cx="2667019" cy="2000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9058" y="171448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- 250 км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3929066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в 5 раз меньше, чем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858016" y="3643314"/>
            <a:ext cx="3071834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4"/>
          <p:cNvGrpSpPr/>
          <p:nvPr/>
        </p:nvGrpSpPr>
        <p:grpSpPr>
          <a:xfrm>
            <a:off x="6715140" y="2143116"/>
            <a:ext cx="1714512" cy="3073422"/>
            <a:chOff x="6715140" y="2143116"/>
            <a:chExt cx="1714512" cy="3073422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10800000">
              <a:off x="6715140" y="2143116"/>
              <a:ext cx="164307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7715272" y="5214950"/>
              <a:ext cx="71438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68538" y="908050"/>
            <a:ext cx="460851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 </a:t>
            </a:r>
            <a:r>
              <a:rPr lang="el-GR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стихотворений Написал поэт Арсений.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ru-RU" sz="2800" b="1" dirty="0">
                <a:latin typeface="Book Antiqua" pitchFamily="18" charset="0"/>
              </a:rPr>
              <a:t>8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сочинил он в школе.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ru-RU" sz="2800" b="1" dirty="0">
                <a:solidFill>
                  <a:srgbClr val="008000"/>
                </a:solidFill>
                <a:latin typeface="Book Antiqua" pitchFamily="18" charset="0"/>
              </a:rPr>
              <a:t>3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в гостях у дяди Коли</a:t>
            </a:r>
            <a:r>
              <a:rPr lang="ru-RU" sz="2800" b="1" dirty="0" smtClean="0">
                <a:solidFill>
                  <a:srgbClr val="0000FF"/>
                </a:solidFill>
                <a:latin typeface="Book Antiqua" pitchFamily="18" charset="0"/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latin typeface="Book Antiqua" pitchFamily="18" charset="0"/>
              </a:rPr>
              <a:t>5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в театре,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        </a:t>
            </a:r>
            <a:r>
              <a:rPr lang="ru-RU" sz="2800" b="1" dirty="0">
                <a:solidFill>
                  <a:srgbClr val="008000"/>
                </a:solidFill>
                <a:latin typeface="Book Antiqua" pitchFamily="18" charset="0"/>
              </a:rPr>
              <a:t>6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в трамвае,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   </a:t>
            </a:r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ru-RU" sz="2800" b="1" dirty="0">
                <a:latin typeface="Book Antiqua" pitchFamily="18" charset="0"/>
              </a:rPr>
              <a:t>3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в спортзале,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</a:t>
            </a:r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ru-RU" sz="2800" b="1" dirty="0">
                <a:solidFill>
                  <a:srgbClr val="008000"/>
                </a:solidFill>
                <a:latin typeface="Book Antiqua" pitchFamily="18" charset="0"/>
              </a:rPr>
              <a:t>2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в сарае,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          </a:t>
            </a:r>
            <a:r>
              <a:rPr lang="ru-RU" sz="2800" b="1" dirty="0">
                <a:latin typeface="Book Antiqua" pitchFamily="18" charset="0"/>
              </a:rPr>
              <a:t>3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чулане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   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Дома – ноль.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                      </a:t>
            </a:r>
            <a:r>
              <a:rPr lang="ru-RU" sz="2800" b="1" dirty="0">
                <a:solidFill>
                  <a:srgbClr val="008000"/>
                </a:solidFill>
                <a:latin typeface="Book Antiqua" pitchFamily="18" charset="0"/>
              </a:rPr>
              <a:t>10 </a:t>
            </a:r>
            <a:r>
              <a:rPr lang="ru-RU" sz="2800" b="1" dirty="0">
                <a:solidFill>
                  <a:srgbClr val="0000FF"/>
                </a:solidFill>
                <a:latin typeface="Book Antiqua" pitchFamily="18" charset="0"/>
              </a:rPr>
              <a:t>– по дороге к Зине. Остальные – в магазине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6021388"/>
            <a:ext cx="8893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600" dirty="0">
                <a:solidFill>
                  <a:srgbClr val="FF3300"/>
                </a:solidFill>
                <a:latin typeface="Book Antiqua" pitchFamily="18" charset="0"/>
              </a:rPr>
              <a:t>Сколько там поэт Арсений написал стихотворений?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39975" y="0"/>
            <a:ext cx="4537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Сочинитель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57290" y="2928934"/>
            <a:ext cx="6119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  <a:r>
              <a:rPr lang="ru-RU" sz="5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стихотворений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4051300" y="2794000"/>
            <a:ext cx="1149350" cy="1149350"/>
            <a:chOff x="3065535" y="2021065"/>
            <a:chExt cx="1149212" cy="1149212"/>
          </a:xfrm>
        </p:grpSpPr>
        <p:sp>
          <p:nvSpPr>
            <p:cNvPr id="5" name="Овал 4"/>
            <p:cNvSpPr/>
            <p:nvPr/>
          </p:nvSpPr>
          <p:spPr>
            <a:xfrm>
              <a:off x="3065535" y="2021065"/>
              <a:ext cx="1149212" cy="1149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3233790" y="2189320"/>
              <a:ext cx="812702" cy="8127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335" tIns="13335" rIns="13335" bIns="1333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 dirty="0"/>
            </a:p>
          </p:txBody>
        </p:sp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371725" y="2249488"/>
            <a:ext cx="2082800" cy="103187"/>
            <a:chOff x="1386381" y="1475719"/>
            <a:chExt cx="2082352" cy="104117"/>
          </a:xfrm>
        </p:grpSpPr>
        <p:sp>
          <p:nvSpPr>
            <p:cNvPr id="8" name="Прямая соединительная линия 5"/>
            <p:cNvSpPr/>
            <p:nvPr/>
          </p:nvSpPr>
          <p:spPr>
            <a:xfrm rot="13282178">
              <a:off x="1386381" y="1515764"/>
              <a:ext cx="2082352" cy="2402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082352" y="11794"/>
                  </a:lnTo>
                </a:path>
              </a:pathLst>
            </a:custGeom>
            <a:noFill/>
            <a:ln w="63500">
              <a:solidFill>
                <a:schemeClr val="accent2">
                  <a:lumMod val="60000"/>
                  <a:lumOff val="40000"/>
                </a:schemeClr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ая соединительная линия 6"/>
            <p:cNvSpPr/>
            <p:nvPr/>
          </p:nvSpPr>
          <p:spPr>
            <a:xfrm rot="24082178">
              <a:off x="2375181" y="1475719"/>
              <a:ext cx="104752" cy="104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10" name="Группа 7"/>
          <p:cNvGrpSpPr>
            <a:grpSpLocks/>
          </p:cNvGrpSpPr>
          <p:nvPr/>
        </p:nvGrpSpPr>
        <p:grpSpPr bwMode="auto">
          <a:xfrm>
            <a:off x="1746250" y="773113"/>
            <a:ext cx="1011238" cy="1011237"/>
            <a:chOff x="761276" y="0"/>
            <a:chExt cx="1011069" cy="1011069"/>
          </a:xfrm>
        </p:grpSpPr>
        <p:sp>
          <p:nvSpPr>
            <p:cNvPr id="11" name="Овал 10"/>
            <p:cNvSpPr/>
            <p:nvPr/>
          </p:nvSpPr>
          <p:spPr>
            <a:xfrm>
              <a:off x="761276" y="0"/>
              <a:ext cx="1011069" cy="101106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8"/>
            <p:cNvSpPr/>
            <p:nvPr/>
          </p:nvSpPr>
          <p:spPr>
            <a:xfrm>
              <a:off x="908889" y="147612"/>
              <a:ext cx="715842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13" name="Группа 8"/>
          <p:cNvGrpSpPr>
            <a:grpSpLocks/>
          </p:cNvGrpSpPr>
          <p:nvPr/>
        </p:nvGrpSpPr>
        <p:grpSpPr bwMode="auto">
          <a:xfrm>
            <a:off x="4778375" y="2251075"/>
            <a:ext cx="1979613" cy="98425"/>
            <a:chOff x="3792938" y="1477513"/>
            <a:chExt cx="1980049" cy="99002"/>
          </a:xfrm>
        </p:grpSpPr>
        <p:sp>
          <p:nvSpPr>
            <p:cNvPr id="14" name="Прямая соединительная линия 9"/>
            <p:cNvSpPr/>
            <p:nvPr/>
          </p:nvSpPr>
          <p:spPr>
            <a:xfrm rot="19015248">
              <a:off x="3792938" y="1515836"/>
              <a:ext cx="1980049" cy="2235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1980049" y="11794"/>
                  </a:lnTo>
                </a:path>
              </a:pathLst>
            </a:custGeom>
            <a:noFill/>
            <a:ln w="635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ая соединительная линия 10"/>
            <p:cNvSpPr/>
            <p:nvPr/>
          </p:nvSpPr>
          <p:spPr>
            <a:xfrm rot="19015248">
              <a:off x="4732945" y="1477513"/>
              <a:ext cx="100035" cy="9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16" name="Группа 9"/>
          <p:cNvGrpSpPr>
            <a:grpSpLocks/>
          </p:cNvGrpSpPr>
          <p:nvPr/>
        </p:nvGrpSpPr>
        <p:grpSpPr bwMode="auto">
          <a:xfrm>
            <a:off x="6354763" y="773113"/>
            <a:ext cx="1011237" cy="1011237"/>
            <a:chOff x="5369800" y="0"/>
            <a:chExt cx="1011069" cy="1011069"/>
          </a:xfrm>
        </p:grpSpPr>
        <p:sp>
          <p:nvSpPr>
            <p:cNvPr id="17" name="Овал 16"/>
            <p:cNvSpPr/>
            <p:nvPr/>
          </p:nvSpPr>
          <p:spPr>
            <a:xfrm>
              <a:off x="5369800" y="0"/>
              <a:ext cx="1011069" cy="101106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12"/>
            <p:cNvSpPr/>
            <p:nvPr/>
          </p:nvSpPr>
          <p:spPr>
            <a:xfrm>
              <a:off x="5517412" y="147612"/>
              <a:ext cx="715844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19" name="Группа 10"/>
          <p:cNvGrpSpPr>
            <a:grpSpLocks/>
          </p:cNvGrpSpPr>
          <p:nvPr/>
        </p:nvGrpSpPr>
        <p:grpSpPr bwMode="auto">
          <a:xfrm>
            <a:off x="5111750" y="2806700"/>
            <a:ext cx="1905000" cy="95250"/>
            <a:chOff x="4125584" y="2033831"/>
            <a:chExt cx="1905401" cy="95270"/>
          </a:xfrm>
        </p:grpSpPr>
        <p:sp>
          <p:nvSpPr>
            <p:cNvPr id="20" name="Прямая соединительная линия 13"/>
            <p:cNvSpPr/>
            <p:nvPr/>
          </p:nvSpPr>
          <p:spPr>
            <a:xfrm rot="20419536">
              <a:off x="4125584" y="2070352"/>
              <a:ext cx="1905401" cy="222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1905401" y="11794"/>
                  </a:lnTo>
                </a:path>
              </a:pathLst>
            </a:custGeom>
            <a:noFill/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ая соединительная линия 14"/>
            <p:cNvSpPr/>
            <p:nvPr/>
          </p:nvSpPr>
          <p:spPr>
            <a:xfrm rot="20419536">
              <a:off x="5030649" y="2033831"/>
              <a:ext cx="95270" cy="95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266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00"/>
            </a:p>
          </p:txBody>
        </p:sp>
      </p:grpSp>
      <p:grpSp>
        <p:nvGrpSpPr>
          <p:cNvPr id="22" name="Группа 11"/>
          <p:cNvGrpSpPr>
            <a:grpSpLocks/>
          </p:cNvGrpSpPr>
          <p:nvPr/>
        </p:nvGrpSpPr>
        <p:grpSpPr bwMode="auto">
          <a:xfrm>
            <a:off x="6931025" y="1857375"/>
            <a:ext cx="1011238" cy="1011238"/>
            <a:chOff x="5945855" y="1084980"/>
            <a:chExt cx="1011069" cy="1011069"/>
          </a:xfrm>
        </p:grpSpPr>
        <p:sp>
          <p:nvSpPr>
            <p:cNvPr id="23" name="Овал 22"/>
            <p:cNvSpPr/>
            <p:nvPr/>
          </p:nvSpPr>
          <p:spPr>
            <a:xfrm>
              <a:off x="5945855" y="1084980"/>
              <a:ext cx="1011069" cy="101106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16"/>
            <p:cNvSpPr/>
            <p:nvPr/>
          </p:nvSpPr>
          <p:spPr>
            <a:xfrm>
              <a:off x="6093468" y="1232593"/>
              <a:ext cx="715842" cy="715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25" name="Группа 12"/>
          <p:cNvGrpSpPr>
            <a:grpSpLocks/>
          </p:cNvGrpSpPr>
          <p:nvPr/>
        </p:nvGrpSpPr>
        <p:grpSpPr bwMode="auto">
          <a:xfrm>
            <a:off x="5199063" y="3359150"/>
            <a:ext cx="1949450" cy="96838"/>
            <a:chOff x="4214272" y="2585308"/>
            <a:chExt cx="1948063" cy="97403"/>
          </a:xfrm>
        </p:grpSpPr>
        <p:sp>
          <p:nvSpPr>
            <p:cNvPr id="26" name="Прямая соединительная линия 17"/>
            <p:cNvSpPr/>
            <p:nvPr/>
          </p:nvSpPr>
          <p:spPr>
            <a:xfrm rot="85114">
              <a:off x="4214272" y="2622034"/>
              <a:ext cx="1948063" cy="239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1948063" y="11794"/>
                  </a:lnTo>
                </a:path>
              </a:pathLst>
            </a:custGeom>
            <a:noFill/>
            <a:ln w="63500">
              <a:solidFill>
                <a:srgbClr val="FFFF00"/>
              </a:solidFill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ая соединительная линия 18"/>
            <p:cNvSpPr/>
            <p:nvPr/>
          </p:nvSpPr>
          <p:spPr>
            <a:xfrm rot="85114">
              <a:off x="5139126" y="2585308"/>
              <a:ext cx="98355" cy="97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266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00"/>
            </a:p>
          </p:txBody>
        </p:sp>
      </p:grpSp>
      <p:grpSp>
        <p:nvGrpSpPr>
          <p:cNvPr id="28" name="Группа 13"/>
          <p:cNvGrpSpPr>
            <a:grpSpLocks/>
          </p:cNvGrpSpPr>
          <p:nvPr/>
        </p:nvGrpSpPr>
        <p:grpSpPr bwMode="auto">
          <a:xfrm>
            <a:off x="7146925" y="2938463"/>
            <a:ext cx="1011238" cy="1011237"/>
            <a:chOff x="6161882" y="2165103"/>
            <a:chExt cx="1011069" cy="1011069"/>
          </a:xfrm>
        </p:grpSpPr>
        <p:sp>
          <p:nvSpPr>
            <p:cNvPr id="29" name="Овал 28"/>
            <p:cNvSpPr/>
            <p:nvPr/>
          </p:nvSpPr>
          <p:spPr>
            <a:xfrm>
              <a:off x="6161882" y="2165103"/>
              <a:ext cx="1011069" cy="101106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Овал 20"/>
            <p:cNvSpPr/>
            <p:nvPr/>
          </p:nvSpPr>
          <p:spPr>
            <a:xfrm>
              <a:off x="6309495" y="2312715"/>
              <a:ext cx="715842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31" name="Группа 14"/>
          <p:cNvGrpSpPr>
            <a:grpSpLocks/>
          </p:cNvGrpSpPr>
          <p:nvPr/>
        </p:nvGrpSpPr>
        <p:grpSpPr bwMode="auto">
          <a:xfrm>
            <a:off x="5065713" y="3948113"/>
            <a:ext cx="1922462" cy="96837"/>
            <a:chOff x="4080582" y="3175302"/>
            <a:chExt cx="1921385" cy="96069"/>
          </a:xfrm>
        </p:grpSpPr>
        <p:sp>
          <p:nvSpPr>
            <p:cNvPr id="32" name="Прямая соединительная линия 21"/>
            <p:cNvSpPr/>
            <p:nvPr/>
          </p:nvSpPr>
          <p:spPr>
            <a:xfrm rot="1447856">
              <a:off x="4080582" y="3211524"/>
              <a:ext cx="1921385" cy="236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1921385" y="11794"/>
                  </a:lnTo>
                </a:path>
              </a:pathLst>
            </a:custGeom>
            <a:noFill/>
            <a:ln w="63500">
              <a:solidFill>
                <a:srgbClr val="00B050"/>
              </a:solidFill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ая соединительная линия 22"/>
            <p:cNvSpPr/>
            <p:nvPr/>
          </p:nvSpPr>
          <p:spPr>
            <a:xfrm rot="1447856">
              <a:off x="4992883" y="3175302"/>
              <a:ext cx="96784" cy="96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266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00"/>
            </a:p>
          </p:txBody>
        </p:sp>
      </p:grpSp>
      <p:grpSp>
        <p:nvGrpSpPr>
          <p:cNvPr id="34" name="Группа 15"/>
          <p:cNvGrpSpPr>
            <a:grpSpLocks/>
          </p:cNvGrpSpPr>
          <p:nvPr/>
        </p:nvGrpSpPr>
        <p:grpSpPr bwMode="auto">
          <a:xfrm>
            <a:off x="6859588" y="4090988"/>
            <a:ext cx="1011237" cy="1009650"/>
            <a:chOff x="5873839" y="3317230"/>
            <a:chExt cx="1011069" cy="1011069"/>
          </a:xfrm>
        </p:grpSpPr>
        <p:sp>
          <p:nvSpPr>
            <p:cNvPr id="35" name="Овал 34"/>
            <p:cNvSpPr/>
            <p:nvPr/>
          </p:nvSpPr>
          <p:spPr>
            <a:xfrm>
              <a:off x="5873839" y="3317230"/>
              <a:ext cx="1011069" cy="101106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24"/>
            <p:cNvSpPr/>
            <p:nvPr/>
          </p:nvSpPr>
          <p:spPr>
            <a:xfrm>
              <a:off x="6021451" y="3465074"/>
              <a:ext cx="715844" cy="715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37" name="Группа 16"/>
          <p:cNvGrpSpPr>
            <a:grpSpLocks/>
          </p:cNvGrpSpPr>
          <p:nvPr/>
        </p:nvGrpSpPr>
        <p:grpSpPr bwMode="auto">
          <a:xfrm>
            <a:off x="4735513" y="4446588"/>
            <a:ext cx="2063750" cy="103187"/>
            <a:chOff x="3750522" y="3673652"/>
            <a:chExt cx="2063525" cy="103176"/>
          </a:xfrm>
        </p:grpSpPr>
        <p:sp>
          <p:nvSpPr>
            <p:cNvPr id="38" name="Прямая соединительная линия 25"/>
            <p:cNvSpPr/>
            <p:nvPr/>
          </p:nvSpPr>
          <p:spPr>
            <a:xfrm rot="2680970">
              <a:off x="3750522" y="3713335"/>
              <a:ext cx="2063525" cy="238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063525" y="11794"/>
                  </a:lnTo>
                </a:path>
              </a:pathLst>
            </a:custGeom>
            <a:noFill/>
            <a:ln w="63500">
              <a:solidFill>
                <a:schemeClr val="accent1"/>
              </a:solidFill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рямая соединительная линия 26"/>
            <p:cNvSpPr/>
            <p:nvPr/>
          </p:nvSpPr>
          <p:spPr>
            <a:xfrm rot="2680970">
              <a:off x="4731490" y="3673652"/>
              <a:ext cx="103176" cy="103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40" name="Группа 17"/>
          <p:cNvGrpSpPr>
            <a:grpSpLocks/>
          </p:cNvGrpSpPr>
          <p:nvPr/>
        </p:nvGrpSpPr>
        <p:grpSpPr bwMode="auto">
          <a:xfrm>
            <a:off x="6354763" y="5073650"/>
            <a:ext cx="1011237" cy="1011238"/>
            <a:chOff x="5369784" y="4300705"/>
            <a:chExt cx="1011069" cy="1011069"/>
          </a:xfrm>
        </p:grpSpPr>
        <p:sp>
          <p:nvSpPr>
            <p:cNvPr id="41" name="Овал 40"/>
            <p:cNvSpPr/>
            <p:nvPr/>
          </p:nvSpPr>
          <p:spPr>
            <a:xfrm>
              <a:off x="5369784" y="4300705"/>
              <a:ext cx="1011069" cy="10110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Овал 28"/>
            <p:cNvSpPr/>
            <p:nvPr/>
          </p:nvSpPr>
          <p:spPr>
            <a:xfrm>
              <a:off x="5517396" y="4448318"/>
              <a:ext cx="715844" cy="715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900" dirty="0"/>
            </a:p>
          </p:txBody>
        </p:sp>
      </p:grpSp>
      <p:grpSp>
        <p:nvGrpSpPr>
          <p:cNvPr id="43" name="Группа 18"/>
          <p:cNvGrpSpPr>
            <a:grpSpLocks/>
          </p:cNvGrpSpPr>
          <p:nvPr/>
        </p:nvGrpSpPr>
        <p:grpSpPr bwMode="auto">
          <a:xfrm>
            <a:off x="2332038" y="4443413"/>
            <a:ext cx="2163762" cy="107950"/>
            <a:chOff x="1346601" y="3670414"/>
            <a:chExt cx="2163206" cy="108160"/>
          </a:xfrm>
        </p:grpSpPr>
        <p:sp>
          <p:nvSpPr>
            <p:cNvPr id="44" name="Прямая соединительная линия 29"/>
            <p:cNvSpPr/>
            <p:nvPr/>
          </p:nvSpPr>
          <p:spPr>
            <a:xfrm rot="8222013">
              <a:off x="1346601" y="3713359"/>
              <a:ext cx="2163206" cy="2226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163206" y="11794"/>
                  </a:lnTo>
                </a:path>
              </a:pathLst>
            </a:custGeom>
            <a:noFill/>
            <a:ln w="63500">
              <a:solidFill>
                <a:schemeClr val="accent1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Прямая соединительная линия 30"/>
            <p:cNvSpPr/>
            <p:nvPr/>
          </p:nvSpPr>
          <p:spPr>
            <a:xfrm rot="19022013">
              <a:off x="2373449" y="3670414"/>
              <a:ext cx="109510" cy="108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46" name="Группа 19"/>
          <p:cNvGrpSpPr>
            <a:grpSpLocks/>
          </p:cNvGrpSpPr>
          <p:nvPr/>
        </p:nvGrpSpPr>
        <p:grpSpPr bwMode="auto">
          <a:xfrm>
            <a:off x="1746250" y="5073650"/>
            <a:ext cx="1011238" cy="1011238"/>
            <a:chOff x="761277" y="4300705"/>
            <a:chExt cx="1011069" cy="1011069"/>
          </a:xfrm>
        </p:grpSpPr>
        <p:sp>
          <p:nvSpPr>
            <p:cNvPr id="47" name="Овал 46"/>
            <p:cNvSpPr/>
            <p:nvPr/>
          </p:nvSpPr>
          <p:spPr>
            <a:xfrm>
              <a:off x="761277" y="4300705"/>
              <a:ext cx="1011069" cy="10110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Овал 32"/>
            <p:cNvSpPr/>
            <p:nvPr/>
          </p:nvSpPr>
          <p:spPr>
            <a:xfrm>
              <a:off x="908890" y="4448318"/>
              <a:ext cx="715842" cy="715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9210" tIns="29210" rIns="29210" bIns="29210" spcCol="1270" anchor="ctr"/>
            <a:lstStyle/>
            <a:p>
              <a:pPr algn="ctr" defTabSz="2044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4600"/>
            </a:p>
          </p:txBody>
        </p:sp>
      </p:grpSp>
      <p:grpSp>
        <p:nvGrpSpPr>
          <p:cNvPr id="49" name="Группа 20"/>
          <p:cNvGrpSpPr>
            <a:grpSpLocks/>
          </p:cNvGrpSpPr>
          <p:nvPr/>
        </p:nvGrpSpPr>
        <p:grpSpPr bwMode="auto">
          <a:xfrm>
            <a:off x="2144713" y="3908425"/>
            <a:ext cx="2020887" cy="101600"/>
            <a:chOff x="1159181" y="3135571"/>
            <a:chExt cx="2020435" cy="101021"/>
          </a:xfrm>
        </p:grpSpPr>
        <p:sp>
          <p:nvSpPr>
            <p:cNvPr id="50" name="Прямая соединительная линия 33"/>
            <p:cNvSpPr/>
            <p:nvPr/>
          </p:nvSpPr>
          <p:spPr>
            <a:xfrm rot="9487657">
              <a:off x="1159181" y="3175033"/>
              <a:ext cx="2020435" cy="220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020435" y="11794"/>
                  </a:lnTo>
                </a:path>
              </a:pathLst>
            </a:custGeom>
            <a:noFill/>
            <a:ln w="63500">
              <a:solidFill>
                <a:srgbClr val="00B050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Прямая соединительная линия 34"/>
            <p:cNvSpPr/>
            <p:nvPr/>
          </p:nvSpPr>
          <p:spPr>
            <a:xfrm rot="20287657">
              <a:off x="2119403" y="3135571"/>
              <a:ext cx="99991" cy="101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52" name="Группа 21"/>
          <p:cNvGrpSpPr>
            <a:grpSpLocks/>
          </p:cNvGrpSpPr>
          <p:nvPr/>
        </p:nvGrpSpPr>
        <p:grpSpPr bwMode="auto">
          <a:xfrm>
            <a:off x="1243013" y="4017963"/>
            <a:ext cx="1011237" cy="1011237"/>
            <a:chOff x="257222" y="3245227"/>
            <a:chExt cx="1011069" cy="1011069"/>
          </a:xfrm>
        </p:grpSpPr>
        <p:sp>
          <p:nvSpPr>
            <p:cNvPr id="53" name="Овал 52"/>
            <p:cNvSpPr/>
            <p:nvPr/>
          </p:nvSpPr>
          <p:spPr>
            <a:xfrm>
              <a:off x="257222" y="3245227"/>
              <a:ext cx="1011069" cy="101106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Овал 36"/>
            <p:cNvSpPr/>
            <p:nvPr/>
          </p:nvSpPr>
          <p:spPr>
            <a:xfrm>
              <a:off x="404834" y="3392839"/>
              <a:ext cx="715844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900" dirty="0"/>
            </a:p>
          </p:txBody>
        </p:sp>
      </p:grpSp>
      <p:grpSp>
        <p:nvGrpSpPr>
          <p:cNvPr id="55" name="Группа 22"/>
          <p:cNvGrpSpPr>
            <a:grpSpLocks/>
          </p:cNvGrpSpPr>
          <p:nvPr/>
        </p:nvGrpSpPr>
        <p:grpSpPr bwMode="auto">
          <a:xfrm>
            <a:off x="1997075" y="3319463"/>
            <a:ext cx="2054225" cy="101600"/>
            <a:chOff x="1011068" y="2545822"/>
            <a:chExt cx="2054466" cy="102723"/>
          </a:xfrm>
        </p:grpSpPr>
        <p:sp>
          <p:nvSpPr>
            <p:cNvPr id="56" name="Прямая соединительная линия 37"/>
            <p:cNvSpPr/>
            <p:nvPr/>
          </p:nvSpPr>
          <p:spPr>
            <a:xfrm rot="10796755">
              <a:off x="1011068" y="2585948"/>
              <a:ext cx="2054466" cy="224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054466" y="11794"/>
                  </a:lnTo>
                </a:path>
              </a:pathLst>
            </a:custGeom>
            <a:noFill/>
            <a:ln w="63500">
              <a:solidFill>
                <a:srgbClr val="FFFF00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Прямая соединительная линия 38"/>
            <p:cNvSpPr/>
            <p:nvPr/>
          </p:nvSpPr>
          <p:spPr>
            <a:xfrm rot="21596755">
              <a:off x="1987496" y="2545822"/>
              <a:ext cx="101612" cy="1027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58" name="Группа 23"/>
          <p:cNvGrpSpPr>
            <a:grpSpLocks/>
          </p:cNvGrpSpPr>
          <p:nvPr/>
        </p:nvGrpSpPr>
        <p:grpSpPr bwMode="auto">
          <a:xfrm>
            <a:off x="985838" y="2865438"/>
            <a:ext cx="1011237" cy="1011237"/>
            <a:chOff x="0" y="2093096"/>
            <a:chExt cx="1011069" cy="1011069"/>
          </a:xfrm>
        </p:grpSpPr>
        <p:sp>
          <p:nvSpPr>
            <p:cNvPr id="59" name="Овал 58"/>
            <p:cNvSpPr/>
            <p:nvPr/>
          </p:nvSpPr>
          <p:spPr>
            <a:xfrm>
              <a:off x="0" y="2093096"/>
              <a:ext cx="1011069" cy="101106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Овал 40"/>
            <p:cNvSpPr/>
            <p:nvPr/>
          </p:nvSpPr>
          <p:spPr>
            <a:xfrm>
              <a:off x="147612" y="2240708"/>
              <a:ext cx="715844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900" dirty="0"/>
            </a:p>
          </p:txBody>
        </p:sp>
      </p:grpSp>
      <p:grpSp>
        <p:nvGrpSpPr>
          <p:cNvPr id="61" name="Группа 24"/>
          <p:cNvGrpSpPr>
            <a:grpSpLocks/>
          </p:cNvGrpSpPr>
          <p:nvPr/>
        </p:nvGrpSpPr>
        <p:grpSpPr bwMode="auto">
          <a:xfrm>
            <a:off x="2089150" y="2767013"/>
            <a:ext cx="2058988" cy="103187"/>
            <a:chOff x="1103103" y="1993745"/>
            <a:chExt cx="2059799" cy="102989"/>
          </a:xfrm>
        </p:grpSpPr>
        <p:sp>
          <p:nvSpPr>
            <p:cNvPr id="62" name="Прямая соединительная линия 41"/>
            <p:cNvSpPr/>
            <p:nvPr/>
          </p:nvSpPr>
          <p:spPr>
            <a:xfrm rot="12003781">
              <a:off x="1103103" y="2033356"/>
              <a:ext cx="2059799" cy="237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794"/>
                  </a:moveTo>
                  <a:lnTo>
                    <a:pt x="2059799" y="11794"/>
                  </a:lnTo>
                </a:path>
              </a:pathLst>
            </a:custGeom>
            <a:noFill/>
            <a:ln w="63500">
              <a:solidFill>
                <a:schemeClr val="accent6">
                  <a:lumMod val="75000"/>
                </a:schemeClr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Прямая соединительная линия 42"/>
            <p:cNvSpPr/>
            <p:nvPr/>
          </p:nvSpPr>
          <p:spPr>
            <a:xfrm rot="22803781">
              <a:off x="2081388" y="1993745"/>
              <a:ext cx="103229" cy="1029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2700" tIns="0" rIns="12700" bIns="0" spcCol="1270" anchor="ctr"/>
            <a:lstStyle/>
            <a:p>
              <a:pPr algn="ctr" defTabSz="311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700"/>
            </a:p>
          </p:txBody>
        </p:sp>
      </p:grpSp>
      <p:grpSp>
        <p:nvGrpSpPr>
          <p:cNvPr id="64" name="Группа 25"/>
          <p:cNvGrpSpPr>
            <a:grpSpLocks/>
          </p:cNvGrpSpPr>
          <p:nvPr/>
        </p:nvGrpSpPr>
        <p:grpSpPr bwMode="auto">
          <a:xfrm>
            <a:off x="1169988" y="1785938"/>
            <a:ext cx="1011237" cy="1011237"/>
            <a:chOff x="185210" y="1012969"/>
            <a:chExt cx="1011069" cy="1011069"/>
          </a:xfrm>
        </p:grpSpPr>
        <p:sp>
          <p:nvSpPr>
            <p:cNvPr id="65" name="Овал 64"/>
            <p:cNvSpPr/>
            <p:nvPr/>
          </p:nvSpPr>
          <p:spPr>
            <a:xfrm>
              <a:off x="185210" y="1012969"/>
              <a:ext cx="1011069" cy="101106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Овал 44"/>
            <p:cNvSpPr/>
            <p:nvPr/>
          </p:nvSpPr>
          <p:spPr>
            <a:xfrm>
              <a:off x="332822" y="1160581"/>
              <a:ext cx="715844" cy="715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900" dirty="0"/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908175" y="908050"/>
            <a:ext cx="7921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32</a:t>
            </a:r>
          </a:p>
        </p:txBody>
      </p:sp>
      <p:sp>
        <p:nvSpPr>
          <p:cNvPr id="68" name="TextBox 69"/>
          <p:cNvSpPr txBox="1">
            <a:spLocks noChangeArrowheads="1"/>
          </p:cNvSpPr>
          <p:nvPr/>
        </p:nvSpPr>
        <p:spPr bwMode="auto">
          <a:xfrm>
            <a:off x="4284663" y="2997200"/>
            <a:ext cx="792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:8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258888" y="1989138"/>
            <a:ext cx="1081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80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042988" y="3068638"/>
            <a:ext cx="1008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800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331913" y="4221163"/>
            <a:ext cx="107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808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835150" y="5229225"/>
            <a:ext cx="93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240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588125" y="98107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4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092950" y="206057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10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143768" y="3143248"/>
            <a:ext cx="9779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100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858016" y="4286256"/>
            <a:ext cx="1052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101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516688" y="5229225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30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ine 3"/>
          <p:cNvSpPr>
            <a:spLocks noChangeShapeType="1"/>
          </p:cNvSpPr>
          <p:nvPr/>
        </p:nvSpPr>
        <p:spPr bwMode="auto">
          <a:xfrm>
            <a:off x="2268538" y="1916113"/>
            <a:ext cx="1439862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Line 4"/>
          <p:cNvSpPr>
            <a:spLocks noChangeShapeType="1"/>
          </p:cNvSpPr>
          <p:nvPr/>
        </p:nvSpPr>
        <p:spPr bwMode="auto">
          <a:xfrm>
            <a:off x="2268538" y="2636838"/>
            <a:ext cx="2159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2987675" y="3355975"/>
            <a:ext cx="1439863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Line 6"/>
          <p:cNvSpPr>
            <a:spLocks noChangeShapeType="1"/>
          </p:cNvSpPr>
          <p:nvPr/>
        </p:nvSpPr>
        <p:spPr bwMode="auto">
          <a:xfrm>
            <a:off x="2268538" y="1916113"/>
            <a:ext cx="0" cy="72072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Line 7"/>
          <p:cNvSpPr>
            <a:spLocks noChangeShapeType="1"/>
          </p:cNvSpPr>
          <p:nvPr/>
        </p:nvSpPr>
        <p:spPr bwMode="auto">
          <a:xfrm>
            <a:off x="2987675" y="1916113"/>
            <a:ext cx="0" cy="14398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>
            <a:off x="3708400" y="1916113"/>
            <a:ext cx="0" cy="216058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4427538" y="2636838"/>
            <a:ext cx="0" cy="14398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3708400" y="4076700"/>
            <a:ext cx="719138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>
            <a:off x="5435600" y="1916113"/>
            <a:ext cx="1439863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4716463" y="2636838"/>
            <a:ext cx="2159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Line 13"/>
          <p:cNvSpPr>
            <a:spLocks noChangeShapeType="1"/>
          </p:cNvSpPr>
          <p:nvPr/>
        </p:nvSpPr>
        <p:spPr bwMode="auto">
          <a:xfrm>
            <a:off x="4716463" y="3355975"/>
            <a:ext cx="1439862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4716463" y="4076700"/>
            <a:ext cx="719137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Line 15"/>
          <p:cNvSpPr>
            <a:spLocks noChangeShapeType="1"/>
          </p:cNvSpPr>
          <p:nvPr/>
        </p:nvSpPr>
        <p:spPr bwMode="auto">
          <a:xfrm>
            <a:off x="6877050" y="1916113"/>
            <a:ext cx="0" cy="72072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Line 16"/>
          <p:cNvSpPr>
            <a:spLocks noChangeShapeType="1"/>
          </p:cNvSpPr>
          <p:nvPr/>
        </p:nvSpPr>
        <p:spPr bwMode="auto">
          <a:xfrm>
            <a:off x="6156325" y="1916113"/>
            <a:ext cx="0" cy="14398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Line 17"/>
          <p:cNvSpPr>
            <a:spLocks noChangeShapeType="1"/>
          </p:cNvSpPr>
          <p:nvPr/>
        </p:nvSpPr>
        <p:spPr bwMode="auto">
          <a:xfrm>
            <a:off x="5435600" y="1916113"/>
            <a:ext cx="0" cy="216058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Line 18"/>
          <p:cNvSpPr>
            <a:spLocks noChangeShapeType="1"/>
          </p:cNvSpPr>
          <p:nvPr/>
        </p:nvSpPr>
        <p:spPr bwMode="auto">
          <a:xfrm>
            <a:off x="4716463" y="2636838"/>
            <a:ext cx="0" cy="14398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Line 19"/>
          <p:cNvSpPr>
            <a:spLocks noChangeShapeType="1"/>
          </p:cNvSpPr>
          <p:nvPr/>
        </p:nvSpPr>
        <p:spPr bwMode="auto">
          <a:xfrm>
            <a:off x="3708400" y="4292600"/>
            <a:ext cx="719138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Line 20"/>
          <p:cNvSpPr>
            <a:spLocks noChangeShapeType="1"/>
          </p:cNvSpPr>
          <p:nvPr/>
        </p:nvSpPr>
        <p:spPr bwMode="auto">
          <a:xfrm>
            <a:off x="4716463" y="4292600"/>
            <a:ext cx="719137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Line 21"/>
          <p:cNvSpPr>
            <a:spLocks noChangeShapeType="1"/>
          </p:cNvSpPr>
          <p:nvPr/>
        </p:nvSpPr>
        <p:spPr bwMode="auto">
          <a:xfrm>
            <a:off x="2987675" y="5013325"/>
            <a:ext cx="1439863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Line 22"/>
          <p:cNvSpPr>
            <a:spLocks noChangeShapeType="1"/>
          </p:cNvSpPr>
          <p:nvPr/>
        </p:nvSpPr>
        <p:spPr bwMode="auto">
          <a:xfrm>
            <a:off x="4716463" y="5013325"/>
            <a:ext cx="1439862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Line 23"/>
          <p:cNvSpPr>
            <a:spLocks noChangeShapeType="1"/>
          </p:cNvSpPr>
          <p:nvPr/>
        </p:nvSpPr>
        <p:spPr bwMode="auto">
          <a:xfrm>
            <a:off x="2268538" y="5732463"/>
            <a:ext cx="2159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Line 24"/>
          <p:cNvSpPr>
            <a:spLocks noChangeShapeType="1"/>
          </p:cNvSpPr>
          <p:nvPr/>
        </p:nvSpPr>
        <p:spPr bwMode="auto">
          <a:xfrm>
            <a:off x="4716463" y="5732463"/>
            <a:ext cx="2159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Line 25"/>
          <p:cNvSpPr>
            <a:spLocks noChangeShapeType="1"/>
          </p:cNvSpPr>
          <p:nvPr/>
        </p:nvSpPr>
        <p:spPr bwMode="auto">
          <a:xfrm>
            <a:off x="2268538" y="6453188"/>
            <a:ext cx="1439862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Line 26"/>
          <p:cNvSpPr>
            <a:spLocks noChangeShapeType="1"/>
          </p:cNvSpPr>
          <p:nvPr/>
        </p:nvSpPr>
        <p:spPr bwMode="auto">
          <a:xfrm>
            <a:off x="5435600" y="6453188"/>
            <a:ext cx="1439863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Line 27"/>
          <p:cNvSpPr>
            <a:spLocks noChangeShapeType="1"/>
          </p:cNvSpPr>
          <p:nvPr/>
        </p:nvSpPr>
        <p:spPr bwMode="auto">
          <a:xfrm>
            <a:off x="4427538" y="4292600"/>
            <a:ext cx="0" cy="14398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Line 28"/>
          <p:cNvSpPr>
            <a:spLocks noChangeShapeType="1"/>
          </p:cNvSpPr>
          <p:nvPr/>
        </p:nvSpPr>
        <p:spPr bwMode="auto">
          <a:xfrm>
            <a:off x="3708400" y="4292600"/>
            <a:ext cx="0" cy="21605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Line 29"/>
          <p:cNvSpPr>
            <a:spLocks noChangeShapeType="1"/>
          </p:cNvSpPr>
          <p:nvPr/>
        </p:nvSpPr>
        <p:spPr bwMode="auto">
          <a:xfrm>
            <a:off x="2987675" y="5013325"/>
            <a:ext cx="0" cy="14398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Line 30"/>
          <p:cNvSpPr>
            <a:spLocks noChangeShapeType="1"/>
          </p:cNvSpPr>
          <p:nvPr/>
        </p:nvSpPr>
        <p:spPr bwMode="auto">
          <a:xfrm>
            <a:off x="2268538" y="5732463"/>
            <a:ext cx="0" cy="72072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Line 31"/>
          <p:cNvSpPr>
            <a:spLocks noChangeShapeType="1"/>
          </p:cNvSpPr>
          <p:nvPr/>
        </p:nvSpPr>
        <p:spPr bwMode="auto">
          <a:xfrm>
            <a:off x="4716463" y="4292600"/>
            <a:ext cx="0" cy="14398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Line 32"/>
          <p:cNvSpPr>
            <a:spLocks noChangeShapeType="1"/>
          </p:cNvSpPr>
          <p:nvPr/>
        </p:nvSpPr>
        <p:spPr bwMode="auto">
          <a:xfrm>
            <a:off x="5435600" y="4292600"/>
            <a:ext cx="0" cy="21605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Line 33"/>
          <p:cNvSpPr>
            <a:spLocks noChangeShapeType="1"/>
          </p:cNvSpPr>
          <p:nvPr/>
        </p:nvSpPr>
        <p:spPr bwMode="auto">
          <a:xfrm>
            <a:off x="6156325" y="5013325"/>
            <a:ext cx="0" cy="14398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Line 34"/>
          <p:cNvSpPr>
            <a:spLocks noChangeShapeType="1"/>
          </p:cNvSpPr>
          <p:nvPr/>
        </p:nvSpPr>
        <p:spPr bwMode="auto">
          <a:xfrm>
            <a:off x="6877050" y="5732463"/>
            <a:ext cx="0" cy="72072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 Box 35"/>
          <p:cNvSpPr txBox="1">
            <a:spLocks noChangeArrowheads="1"/>
          </p:cNvSpPr>
          <p:nvPr/>
        </p:nvSpPr>
        <p:spPr bwMode="auto">
          <a:xfrm>
            <a:off x="1979613" y="18446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15" name="Text Box 36"/>
          <p:cNvSpPr txBox="1">
            <a:spLocks noChangeArrowheads="1"/>
          </p:cNvSpPr>
          <p:nvPr/>
        </p:nvSpPr>
        <p:spPr bwMode="auto">
          <a:xfrm>
            <a:off x="3060700" y="14843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2627313" y="27082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17" name="Text Box 38"/>
          <p:cNvSpPr txBox="1">
            <a:spLocks noChangeArrowheads="1"/>
          </p:cNvSpPr>
          <p:nvPr/>
        </p:nvSpPr>
        <p:spPr bwMode="auto">
          <a:xfrm>
            <a:off x="3779838" y="2205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5</a:t>
            </a: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580063" y="14843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3</a:t>
            </a:r>
          </a:p>
        </p:txBody>
      </p:sp>
      <p:sp>
        <p:nvSpPr>
          <p:cNvPr id="119" name="Text Box 40"/>
          <p:cNvSpPr txBox="1">
            <a:spLocks noChangeArrowheads="1"/>
          </p:cNvSpPr>
          <p:nvPr/>
        </p:nvSpPr>
        <p:spPr bwMode="auto">
          <a:xfrm>
            <a:off x="4932363" y="2205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6</a:t>
            </a:r>
          </a:p>
        </p:txBody>
      </p:sp>
      <p:sp>
        <p:nvSpPr>
          <p:cNvPr id="120" name="Text Box 41"/>
          <p:cNvSpPr txBox="1">
            <a:spLocks noChangeArrowheads="1"/>
          </p:cNvSpPr>
          <p:nvPr/>
        </p:nvSpPr>
        <p:spPr bwMode="auto">
          <a:xfrm>
            <a:off x="3708400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7</a:t>
            </a:r>
          </a:p>
        </p:txBody>
      </p:sp>
      <p:sp>
        <p:nvSpPr>
          <p:cNvPr id="121" name="Text Box 42"/>
          <p:cNvSpPr txBox="1">
            <a:spLocks noChangeArrowheads="1"/>
          </p:cNvSpPr>
          <p:nvPr/>
        </p:nvSpPr>
        <p:spPr bwMode="auto">
          <a:xfrm>
            <a:off x="4716463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8</a:t>
            </a:r>
          </a:p>
        </p:txBody>
      </p:sp>
      <p:sp>
        <p:nvSpPr>
          <p:cNvPr id="122" name="Text Box 43"/>
          <p:cNvSpPr txBox="1">
            <a:spLocks noChangeArrowheads="1"/>
          </p:cNvSpPr>
          <p:nvPr/>
        </p:nvSpPr>
        <p:spPr bwMode="auto">
          <a:xfrm>
            <a:off x="2987675" y="50133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9</a:t>
            </a:r>
          </a:p>
        </p:txBody>
      </p:sp>
      <p:sp>
        <p:nvSpPr>
          <p:cNvPr id="123" name="Text Box 44"/>
          <p:cNvSpPr txBox="1">
            <a:spLocks noChangeArrowheads="1"/>
          </p:cNvSpPr>
          <p:nvPr/>
        </p:nvSpPr>
        <p:spPr bwMode="auto">
          <a:xfrm>
            <a:off x="4643438" y="50133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10</a:t>
            </a:r>
          </a:p>
        </p:txBody>
      </p:sp>
      <p:sp>
        <p:nvSpPr>
          <p:cNvPr id="124" name="Text Box 45"/>
          <p:cNvSpPr txBox="1">
            <a:spLocks noChangeArrowheads="1"/>
          </p:cNvSpPr>
          <p:nvPr/>
        </p:nvSpPr>
        <p:spPr bwMode="auto">
          <a:xfrm>
            <a:off x="5435600" y="50133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11</a:t>
            </a:r>
          </a:p>
        </p:txBody>
      </p:sp>
      <p:sp>
        <p:nvSpPr>
          <p:cNvPr id="125" name="Text Box 46"/>
          <p:cNvSpPr txBox="1">
            <a:spLocks noChangeArrowheads="1"/>
          </p:cNvSpPr>
          <p:nvPr/>
        </p:nvSpPr>
        <p:spPr bwMode="auto">
          <a:xfrm>
            <a:off x="2268538" y="56610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12</a:t>
            </a:r>
          </a:p>
        </p:txBody>
      </p:sp>
      <p:sp>
        <p:nvSpPr>
          <p:cNvPr id="126" name="Text Box 47"/>
          <p:cNvSpPr txBox="1">
            <a:spLocks noChangeArrowheads="1"/>
          </p:cNvSpPr>
          <p:nvPr/>
        </p:nvSpPr>
        <p:spPr bwMode="auto">
          <a:xfrm>
            <a:off x="5364163" y="5732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13</a:t>
            </a:r>
          </a:p>
        </p:txBody>
      </p:sp>
      <p:sp>
        <p:nvSpPr>
          <p:cNvPr id="127" name="Text Box 48"/>
          <p:cNvSpPr txBox="1">
            <a:spLocks noChangeArrowheads="1"/>
          </p:cNvSpPr>
          <p:nvPr/>
        </p:nvSpPr>
        <p:spPr bwMode="auto">
          <a:xfrm>
            <a:off x="214282" y="928670"/>
            <a:ext cx="3132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</p:txBody>
      </p:sp>
      <p:sp>
        <p:nvSpPr>
          <p:cNvPr id="128" name="Text Box 49"/>
          <p:cNvSpPr txBox="1">
            <a:spLocks noChangeArrowheads="1"/>
          </p:cNvSpPr>
          <p:nvPr/>
        </p:nvSpPr>
        <p:spPr bwMode="auto">
          <a:xfrm>
            <a:off x="0" y="1844675"/>
            <a:ext cx="233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1) 7 </a:t>
            </a:r>
            <a:r>
              <a:rPr lang="el-GR" sz="40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6=</a:t>
            </a:r>
          </a:p>
        </p:txBody>
      </p:sp>
      <p:sp>
        <p:nvSpPr>
          <p:cNvPr id="129" name="Text Box 50"/>
          <p:cNvSpPr txBox="1">
            <a:spLocks noChangeArrowheads="1"/>
          </p:cNvSpPr>
          <p:nvPr/>
        </p:nvSpPr>
        <p:spPr bwMode="auto">
          <a:xfrm>
            <a:off x="0" y="2492375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3) 5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5=</a:t>
            </a:r>
          </a:p>
        </p:txBody>
      </p:sp>
      <p:sp>
        <p:nvSpPr>
          <p:cNvPr id="130" name="Text Box 51"/>
          <p:cNvSpPr txBox="1">
            <a:spLocks noChangeArrowheads="1"/>
          </p:cNvSpPr>
          <p:nvPr/>
        </p:nvSpPr>
        <p:spPr bwMode="auto">
          <a:xfrm>
            <a:off x="0" y="3068638"/>
            <a:ext cx="2771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4) 2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31" name="Text Box 52"/>
          <p:cNvSpPr txBox="1">
            <a:spLocks noChangeArrowheads="1"/>
          </p:cNvSpPr>
          <p:nvPr/>
        </p:nvSpPr>
        <p:spPr bwMode="auto">
          <a:xfrm>
            <a:off x="0" y="3644900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6) 6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9=</a:t>
            </a:r>
          </a:p>
        </p:txBody>
      </p:sp>
      <p:sp>
        <p:nvSpPr>
          <p:cNvPr id="132" name="Text Box 53"/>
          <p:cNvSpPr txBox="1">
            <a:spLocks noChangeArrowheads="1"/>
          </p:cNvSpPr>
          <p:nvPr/>
        </p:nvSpPr>
        <p:spPr bwMode="auto">
          <a:xfrm>
            <a:off x="0" y="4221163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9) 5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6=</a:t>
            </a:r>
          </a:p>
        </p:txBody>
      </p:sp>
      <p:sp>
        <p:nvSpPr>
          <p:cNvPr id="133" name="Text Box 54"/>
          <p:cNvSpPr txBox="1">
            <a:spLocks noChangeArrowheads="1"/>
          </p:cNvSpPr>
          <p:nvPr/>
        </p:nvSpPr>
        <p:spPr bwMode="auto">
          <a:xfrm>
            <a:off x="0" y="4724400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10) 4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8=</a:t>
            </a:r>
          </a:p>
        </p:txBody>
      </p:sp>
      <p:sp>
        <p:nvSpPr>
          <p:cNvPr id="134" name="Text Box 55"/>
          <p:cNvSpPr txBox="1">
            <a:spLocks noChangeArrowheads="1"/>
          </p:cNvSpPr>
          <p:nvPr/>
        </p:nvSpPr>
        <p:spPr bwMode="auto">
          <a:xfrm>
            <a:off x="0" y="5300663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12) 3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5=</a:t>
            </a:r>
          </a:p>
        </p:txBody>
      </p:sp>
      <p:sp>
        <p:nvSpPr>
          <p:cNvPr id="135" name="Text Box 56"/>
          <p:cNvSpPr txBox="1">
            <a:spLocks noChangeArrowheads="1"/>
          </p:cNvSpPr>
          <p:nvPr/>
        </p:nvSpPr>
        <p:spPr bwMode="auto">
          <a:xfrm>
            <a:off x="0" y="5876925"/>
            <a:ext cx="233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13) 9 </a:t>
            </a:r>
            <a:r>
              <a:rPr lang="el-GR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9=</a:t>
            </a:r>
          </a:p>
        </p:txBody>
      </p:sp>
      <p:sp>
        <p:nvSpPr>
          <p:cNvPr id="136" name="Text Box 57"/>
          <p:cNvSpPr txBox="1">
            <a:spLocks noChangeArrowheads="1"/>
          </p:cNvSpPr>
          <p:nvPr/>
        </p:nvSpPr>
        <p:spPr bwMode="auto">
          <a:xfrm>
            <a:off x="5643570" y="928670"/>
            <a:ext cx="3132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</p:txBody>
      </p:sp>
      <p:sp>
        <p:nvSpPr>
          <p:cNvPr id="137" name="Text Box 58"/>
          <p:cNvSpPr txBox="1">
            <a:spLocks noChangeArrowheads="1"/>
          </p:cNvSpPr>
          <p:nvPr/>
        </p:nvSpPr>
        <p:spPr bwMode="auto">
          <a:xfrm>
            <a:off x="6838950" y="1844675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 3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38" name="Text Box 59"/>
          <p:cNvSpPr txBox="1">
            <a:spLocks noChangeArrowheads="1"/>
          </p:cNvSpPr>
          <p:nvPr/>
        </p:nvSpPr>
        <p:spPr bwMode="auto">
          <a:xfrm>
            <a:off x="6804025" y="2347913"/>
            <a:ext cx="233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3) 6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4=</a:t>
            </a:r>
          </a:p>
        </p:txBody>
      </p:sp>
      <p:sp>
        <p:nvSpPr>
          <p:cNvPr id="139" name="Text Box 60"/>
          <p:cNvSpPr txBox="1">
            <a:spLocks noChangeArrowheads="1"/>
          </p:cNvSpPr>
          <p:nvPr/>
        </p:nvSpPr>
        <p:spPr bwMode="auto">
          <a:xfrm>
            <a:off x="6838950" y="2924175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5) 7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40" name="Text Box 61"/>
          <p:cNvSpPr txBox="1">
            <a:spLocks noChangeArrowheads="1"/>
          </p:cNvSpPr>
          <p:nvPr/>
        </p:nvSpPr>
        <p:spPr bwMode="auto">
          <a:xfrm>
            <a:off x="6877050" y="3500438"/>
            <a:ext cx="226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6) 8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41" name="Text Box 62"/>
          <p:cNvSpPr txBox="1">
            <a:spLocks noChangeArrowheads="1"/>
          </p:cNvSpPr>
          <p:nvPr/>
        </p:nvSpPr>
        <p:spPr bwMode="auto">
          <a:xfrm>
            <a:off x="6877050" y="4076700"/>
            <a:ext cx="226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7) 8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5=</a:t>
            </a:r>
          </a:p>
        </p:txBody>
      </p:sp>
      <p:sp>
        <p:nvSpPr>
          <p:cNvPr id="142" name="Text Box 63"/>
          <p:cNvSpPr txBox="1">
            <a:spLocks noChangeArrowheads="1"/>
          </p:cNvSpPr>
          <p:nvPr/>
        </p:nvSpPr>
        <p:spPr bwMode="auto">
          <a:xfrm>
            <a:off x="6877050" y="4652963"/>
            <a:ext cx="226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8) 9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43" name="Text Box 64"/>
          <p:cNvSpPr txBox="1">
            <a:spLocks noChangeArrowheads="1"/>
          </p:cNvSpPr>
          <p:nvPr/>
        </p:nvSpPr>
        <p:spPr bwMode="auto">
          <a:xfrm>
            <a:off x="6877050" y="5229225"/>
            <a:ext cx="226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9) 7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5=</a:t>
            </a:r>
          </a:p>
        </p:txBody>
      </p:sp>
      <p:sp>
        <p:nvSpPr>
          <p:cNvPr id="144" name="Text Box 65"/>
          <p:cNvSpPr txBox="1">
            <a:spLocks noChangeArrowheads="1"/>
          </p:cNvSpPr>
          <p:nvPr/>
        </p:nvSpPr>
        <p:spPr bwMode="auto">
          <a:xfrm>
            <a:off x="6911975" y="5805488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11) 4 </a:t>
            </a:r>
            <a:r>
              <a:rPr lang="el-GR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·</a:t>
            </a:r>
            <a:r>
              <a:rPr lang="ru-RU" sz="4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7=</a:t>
            </a:r>
          </a:p>
        </p:txBody>
      </p:sp>
      <p:sp>
        <p:nvSpPr>
          <p:cNvPr id="145" name="Text Box 66"/>
          <p:cNvSpPr txBox="1">
            <a:spLocks noChangeArrowheads="1"/>
          </p:cNvSpPr>
          <p:nvPr/>
        </p:nvSpPr>
        <p:spPr bwMode="auto">
          <a:xfrm>
            <a:off x="2268538" y="1844675"/>
            <a:ext cx="647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 </a:t>
            </a:r>
          </a:p>
        </p:txBody>
      </p:sp>
      <p:sp>
        <p:nvSpPr>
          <p:cNvPr id="146" name="Text Box 67"/>
          <p:cNvSpPr txBox="1">
            <a:spLocks noChangeArrowheads="1"/>
          </p:cNvSpPr>
          <p:nvPr/>
        </p:nvSpPr>
        <p:spPr bwMode="auto">
          <a:xfrm>
            <a:off x="2987675" y="25654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47" name="Text Box 68"/>
          <p:cNvSpPr txBox="1">
            <a:spLocks noChangeArrowheads="1"/>
          </p:cNvSpPr>
          <p:nvPr/>
        </p:nvSpPr>
        <p:spPr bwMode="auto">
          <a:xfrm>
            <a:off x="5580063" y="1844675"/>
            <a:ext cx="576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 </a:t>
            </a:r>
          </a:p>
        </p:txBody>
      </p:sp>
      <p:sp>
        <p:nvSpPr>
          <p:cNvPr id="148" name="Text Box 69"/>
          <p:cNvSpPr txBox="1">
            <a:spLocks noChangeArrowheads="1"/>
          </p:cNvSpPr>
          <p:nvPr/>
        </p:nvSpPr>
        <p:spPr bwMode="auto">
          <a:xfrm>
            <a:off x="5508625" y="25654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49" name="Text Box 70"/>
          <p:cNvSpPr txBox="1">
            <a:spLocks noChangeArrowheads="1"/>
          </p:cNvSpPr>
          <p:nvPr/>
        </p:nvSpPr>
        <p:spPr bwMode="auto">
          <a:xfrm>
            <a:off x="3708400" y="25654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50" name="Text Box 71"/>
          <p:cNvSpPr txBox="1">
            <a:spLocks noChangeArrowheads="1"/>
          </p:cNvSpPr>
          <p:nvPr/>
        </p:nvSpPr>
        <p:spPr bwMode="auto">
          <a:xfrm>
            <a:off x="3779838" y="3284538"/>
            <a:ext cx="576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</a:p>
        </p:txBody>
      </p:sp>
      <p:sp>
        <p:nvSpPr>
          <p:cNvPr id="151" name="Text Box 72"/>
          <p:cNvSpPr txBox="1">
            <a:spLocks noChangeArrowheads="1"/>
          </p:cNvSpPr>
          <p:nvPr/>
        </p:nvSpPr>
        <p:spPr bwMode="auto">
          <a:xfrm>
            <a:off x="4787900" y="25654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</a:p>
        </p:txBody>
      </p:sp>
      <p:sp>
        <p:nvSpPr>
          <p:cNvPr id="152" name="Text Box 73"/>
          <p:cNvSpPr txBox="1">
            <a:spLocks noChangeArrowheads="1"/>
          </p:cNvSpPr>
          <p:nvPr/>
        </p:nvSpPr>
        <p:spPr bwMode="auto">
          <a:xfrm>
            <a:off x="4787900" y="3284538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</a:t>
            </a:r>
          </a:p>
        </p:txBody>
      </p:sp>
      <p:sp>
        <p:nvSpPr>
          <p:cNvPr id="153" name="Text Box 74"/>
          <p:cNvSpPr txBox="1">
            <a:spLocks noChangeArrowheads="1"/>
          </p:cNvSpPr>
          <p:nvPr/>
        </p:nvSpPr>
        <p:spPr bwMode="auto">
          <a:xfrm>
            <a:off x="3851275" y="4221163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 </a:t>
            </a:r>
          </a:p>
        </p:txBody>
      </p:sp>
      <p:sp>
        <p:nvSpPr>
          <p:cNvPr id="154" name="Text Box 75"/>
          <p:cNvSpPr txBox="1">
            <a:spLocks noChangeArrowheads="1"/>
          </p:cNvSpPr>
          <p:nvPr/>
        </p:nvSpPr>
        <p:spPr bwMode="auto">
          <a:xfrm>
            <a:off x="4859338" y="4221163"/>
            <a:ext cx="576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 </a:t>
            </a:r>
          </a:p>
        </p:txBody>
      </p:sp>
      <p:sp>
        <p:nvSpPr>
          <p:cNvPr id="155" name="Text Box 76"/>
          <p:cNvSpPr txBox="1">
            <a:spLocks noChangeArrowheads="1"/>
          </p:cNvSpPr>
          <p:nvPr/>
        </p:nvSpPr>
        <p:spPr bwMode="auto">
          <a:xfrm>
            <a:off x="3059113" y="4941888"/>
            <a:ext cx="576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</p:txBody>
      </p:sp>
      <p:sp>
        <p:nvSpPr>
          <p:cNvPr id="156" name="Text Box 77"/>
          <p:cNvSpPr txBox="1">
            <a:spLocks noChangeArrowheads="1"/>
          </p:cNvSpPr>
          <p:nvPr/>
        </p:nvSpPr>
        <p:spPr bwMode="auto">
          <a:xfrm>
            <a:off x="3059113" y="5661025"/>
            <a:ext cx="576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</a:p>
        </p:txBody>
      </p:sp>
      <p:sp>
        <p:nvSpPr>
          <p:cNvPr id="157" name="Text Box 78"/>
          <p:cNvSpPr txBox="1">
            <a:spLocks noChangeArrowheads="1"/>
          </p:cNvSpPr>
          <p:nvPr/>
        </p:nvSpPr>
        <p:spPr bwMode="auto">
          <a:xfrm>
            <a:off x="5580063" y="4941888"/>
            <a:ext cx="576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158" name="Text Box 79"/>
          <p:cNvSpPr txBox="1">
            <a:spLocks noChangeArrowheads="1"/>
          </p:cNvSpPr>
          <p:nvPr/>
        </p:nvSpPr>
        <p:spPr bwMode="auto">
          <a:xfrm>
            <a:off x="5580063" y="5661025"/>
            <a:ext cx="576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</a:t>
            </a:r>
          </a:p>
        </p:txBody>
      </p:sp>
      <p:sp>
        <p:nvSpPr>
          <p:cNvPr id="159" name="Text Box 80"/>
          <p:cNvSpPr txBox="1">
            <a:spLocks noChangeArrowheads="1"/>
          </p:cNvSpPr>
          <p:nvPr/>
        </p:nvSpPr>
        <p:spPr bwMode="auto">
          <a:xfrm>
            <a:off x="2484438" y="5661025"/>
            <a:ext cx="576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60" name="Text Box 81"/>
          <p:cNvSpPr txBox="1">
            <a:spLocks noChangeArrowheads="1"/>
          </p:cNvSpPr>
          <p:nvPr/>
        </p:nvSpPr>
        <p:spPr bwMode="auto">
          <a:xfrm>
            <a:off x="6227763" y="5661025"/>
            <a:ext cx="576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61" name="Rectangle 82"/>
          <p:cNvSpPr>
            <a:spLocks noChangeArrowheads="1"/>
          </p:cNvSpPr>
          <p:nvPr/>
        </p:nvSpPr>
        <p:spPr bwMode="auto">
          <a:xfrm>
            <a:off x="142844" y="1857364"/>
            <a:ext cx="2016125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2" name="Text Box 83"/>
          <p:cNvSpPr txBox="1">
            <a:spLocks noChangeArrowheads="1"/>
          </p:cNvSpPr>
          <p:nvPr/>
        </p:nvSpPr>
        <p:spPr bwMode="auto">
          <a:xfrm>
            <a:off x="2987675" y="1844675"/>
            <a:ext cx="647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 </a:t>
            </a:r>
          </a:p>
        </p:txBody>
      </p:sp>
      <p:sp>
        <p:nvSpPr>
          <p:cNvPr id="163" name="Text Box 84"/>
          <p:cNvSpPr txBox="1">
            <a:spLocks noChangeArrowheads="1"/>
          </p:cNvSpPr>
          <p:nvPr/>
        </p:nvSpPr>
        <p:spPr bwMode="auto">
          <a:xfrm>
            <a:off x="6156325" y="1844675"/>
            <a:ext cx="647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 </a:t>
            </a:r>
          </a:p>
        </p:txBody>
      </p:sp>
      <p:sp>
        <p:nvSpPr>
          <p:cNvPr id="164" name="Text Box 85"/>
          <p:cNvSpPr txBox="1">
            <a:spLocks noChangeArrowheads="1"/>
          </p:cNvSpPr>
          <p:nvPr/>
        </p:nvSpPr>
        <p:spPr bwMode="auto">
          <a:xfrm>
            <a:off x="3779838" y="4941888"/>
            <a:ext cx="647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</a:p>
        </p:txBody>
      </p:sp>
      <p:sp>
        <p:nvSpPr>
          <p:cNvPr id="165" name="Text Box 86"/>
          <p:cNvSpPr txBox="1">
            <a:spLocks noChangeArrowheads="1"/>
          </p:cNvSpPr>
          <p:nvPr/>
        </p:nvSpPr>
        <p:spPr bwMode="auto">
          <a:xfrm>
            <a:off x="4787900" y="4941888"/>
            <a:ext cx="647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 </a:t>
            </a:r>
          </a:p>
        </p:txBody>
      </p:sp>
      <p:sp>
        <p:nvSpPr>
          <p:cNvPr id="166" name="Rectangle 88"/>
          <p:cNvSpPr>
            <a:spLocks noChangeArrowheads="1"/>
          </p:cNvSpPr>
          <p:nvPr/>
        </p:nvSpPr>
        <p:spPr bwMode="auto">
          <a:xfrm>
            <a:off x="179388" y="2565400"/>
            <a:ext cx="2016125" cy="50323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" name="Rectangle 89"/>
          <p:cNvSpPr>
            <a:spLocks noChangeArrowheads="1"/>
          </p:cNvSpPr>
          <p:nvPr/>
        </p:nvSpPr>
        <p:spPr bwMode="auto">
          <a:xfrm>
            <a:off x="107950" y="3213100"/>
            <a:ext cx="1871663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Rectangle 90"/>
          <p:cNvSpPr>
            <a:spLocks noChangeArrowheads="1"/>
          </p:cNvSpPr>
          <p:nvPr/>
        </p:nvSpPr>
        <p:spPr bwMode="auto">
          <a:xfrm>
            <a:off x="0" y="3789363"/>
            <a:ext cx="2195513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9" name="Rectangle 91"/>
          <p:cNvSpPr>
            <a:spLocks noChangeArrowheads="1"/>
          </p:cNvSpPr>
          <p:nvPr/>
        </p:nvSpPr>
        <p:spPr bwMode="auto">
          <a:xfrm>
            <a:off x="0" y="4365625"/>
            <a:ext cx="2268538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0" name="Rectangle 92"/>
          <p:cNvSpPr>
            <a:spLocks noChangeArrowheads="1"/>
          </p:cNvSpPr>
          <p:nvPr/>
        </p:nvSpPr>
        <p:spPr bwMode="auto">
          <a:xfrm>
            <a:off x="0" y="4868863"/>
            <a:ext cx="212407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0" y="5445125"/>
            <a:ext cx="212407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2" name="Rectangle 94"/>
          <p:cNvSpPr>
            <a:spLocks noChangeArrowheads="1"/>
          </p:cNvSpPr>
          <p:nvPr/>
        </p:nvSpPr>
        <p:spPr bwMode="auto">
          <a:xfrm>
            <a:off x="0" y="6021388"/>
            <a:ext cx="212407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Rectangle 95"/>
          <p:cNvSpPr>
            <a:spLocks noChangeArrowheads="1"/>
          </p:cNvSpPr>
          <p:nvPr/>
        </p:nvSpPr>
        <p:spPr bwMode="auto">
          <a:xfrm>
            <a:off x="7019925" y="1989138"/>
            <a:ext cx="1873250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" name="Rectangle 96"/>
          <p:cNvSpPr>
            <a:spLocks noChangeArrowheads="1"/>
          </p:cNvSpPr>
          <p:nvPr/>
        </p:nvSpPr>
        <p:spPr bwMode="auto">
          <a:xfrm>
            <a:off x="6948488" y="2492375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Rectangle 97"/>
          <p:cNvSpPr>
            <a:spLocks noChangeArrowheads="1"/>
          </p:cNvSpPr>
          <p:nvPr/>
        </p:nvSpPr>
        <p:spPr bwMode="auto">
          <a:xfrm>
            <a:off x="6948488" y="3068638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Rectangle 98"/>
          <p:cNvSpPr>
            <a:spLocks noChangeArrowheads="1"/>
          </p:cNvSpPr>
          <p:nvPr/>
        </p:nvSpPr>
        <p:spPr bwMode="auto">
          <a:xfrm>
            <a:off x="6948488" y="3644900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" name="Rectangle 99"/>
          <p:cNvSpPr>
            <a:spLocks noChangeArrowheads="1"/>
          </p:cNvSpPr>
          <p:nvPr/>
        </p:nvSpPr>
        <p:spPr bwMode="auto">
          <a:xfrm>
            <a:off x="6948488" y="4221163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" name="Rectangle 100"/>
          <p:cNvSpPr>
            <a:spLocks noChangeArrowheads="1"/>
          </p:cNvSpPr>
          <p:nvPr/>
        </p:nvSpPr>
        <p:spPr bwMode="auto">
          <a:xfrm>
            <a:off x="6948488" y="4797425"/>
            <a:ext cx="201612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Rectangle 101"/>
          <p:cNvSpPr>
            <a:spLocks noChangeArrowheads="1"/>
          </p:cNvSpPr>
          <p:nvPr/>
        </p:nvSpPr>
        <p:spPr bwMode="auto">
          <a:xfrm>
            <a:off x="6948488" y="5373688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" name="Rectangle 102"/>
          <p:cNvSpPr>
            <a:spLocks noChangeArrowheads="1"/>
          </p:cNvSpPr>
          <p:nvPr/>
        </p:nvSpPr>
        <p:spPr bwMode="auto">
          <a:xfrm>
            <a:off x="6948488" y="5876925"/>
            <a:ext cx="2016125" cy="50323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 tmFilter="0,0; .5, 1; 1, 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 tmFilter="0,0; .5, 1; 1, 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 tmFilter="0,0; .5, 1; 1, 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 tmFilter="0,0; .5, 1; 1, 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tmFilter="0,0; .5, 1; 1, 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"/>
                            </p:stCondLst>
                            <p:childTnLst>
                              <p:par>
                                <p:cTn id="19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 tmFilter="0,0; .5, 1; 1, 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200"/>
                            </p:stCondLst>
                            <p:childTnLst>
                              <p:par>
                                <p:cTn id="20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 tmFilter="0,0; .5, 1; 1, 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 tmFilter="0,0; .5, 1; 1, 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 tmFilter="0,0; .5, 1; 1, 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 tmFilter="0,0; .5, 1; 1, 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 tmFilter="0,0; .5, 1; 1, 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 tmFilter="0,0; .5, 1; 1, 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 tmFilter="0,0; .5, 1; 1, 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 tmFilter="0,0; .5, 1; 1, 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000"/>
                            </p:stCondLst>
                            <p:childTnLst>
                              <p:par>
                                <p:cTn id="2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 tmFilter="0,0; .5, 1; 1, 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4050"/>
                            </p:stCondLst>
                            <p:childTnLst>
                              <p:par>
                                <p:cTn id="2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 tmFilter="0,0; .5, 1; 1, 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 tmFilter="0,0; .5, 1; 1, 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 tmFilter="0,0; .5, 1; 1, 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 tmFilter="0,0; .5, 1; 1, 1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 tmFilter="0,0; .5, 1; 1, 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 tmFilter="0,0; .5, 1; 1, 1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 tmFilter="0,0; .5, 1; 1, 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 tmFilter="0,0; .5, 1; 1, 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00"/>
                            </p:stCondLst>
                            <p:childTnLst>
                              <p:par>
                                <p:cTn id="3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00"/>
                            </p:stCondLst>
                            <p:childTnLst>
                              <p:par>
                                <p:cTn id="3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000"/>
                            </p:stCondLst>
                            <p:childTnLst>
                              <p:par>
                                <p:cTn id="34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500"/>
                            </p:stCondLst>
                            <p:childTnLst>
                              <p:par>
                                <p:cTn id="3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00"/>
                            </p:stCondLst>
                            <p:childTnLst>
                              <p:par>
                                <p:cTn id="36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00"/>
                            </p:stCondLst>
                            <p:childTnLst>
                              <p:par>
                                <p:cTn id="3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00"/>
                            </p:stCondLst>
                            <p:childTnLst>
                              <p:par>
                                <p:cTn id="37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500"/>
                            </p:stCondLst>
                            <p:childTnLst>
                              <p:par>
                                <p:cTn id="3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500"/>
                            </p:stCondLst>
                            <p:childTnLst>
                              <p:par>
                                <p:cTn id="4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000"/>
                            </p:stCondLst>
                            <p:childTnLst>
                              <p:par>
                                <p:cTn id="40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413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4" fill="hold">
                      <p:stCondLst>
                        <p:cond delay="0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500"/>
                            </p:stCondLst>
                            <p:childTnLst>
                              <p:par>
                                <p:cTn id="4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000"/>
                            </p:stCondLst>
                            <p:childTnLst>
                              <p:par>
                                <p:cTn id="42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500"/>
                            </p:stCondLst>
                            <p:childTnLst>
                              <p:par>
                                <p:cTn id="4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000"/>
                            </p:stCondLst>
                            <p:childTnLst>
                              <p:par>
                                <p:cTn id="43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500"/>
                            </p:stCondLst>
                            <p:childTnLst>
                              <p:par>
                                <p:cTn id="45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000"/>
                            </p:stCondLst>
                            <p:childTnLst>
                              <p:par>
                                <p:cTn id="45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500"/>
                            </p:stCondLst>
                            <p:childTnLst>
                              <p:par>
                                <p:cTn id="46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000"/>
                            </p:stCondLst>
                            <p:childTnLst>
                              <p:par>
                                <p:cTn id="46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500"/>
                            </p:stCondLst>
                            <p:childTnLst>
                              <p:par>
                                <p:cTn id="4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000"/>
                            </p:stCondLst>
                            <p:childTnLst>
                              <p:par>
                                <p:cTn id="48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500"/>
                            </p:stCondLst>
                            <p:childTnLst>
                              <p:par>
                                <p:cTn id="4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1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500"/>
                            </p:stCondLst>
                            <p:childTnLst>
                              <p:par>
                                <p:cTn id="51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000"/>
                            </p:stCondLst>
                            <p:childTnLst>
                              <p:par>
                                <p:cTn id="51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500"/>
                            </p:stCondLst>
                            <p:childTnLst>
                              <p:par>
                                <p:cTn id="5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000"/>
                            </p:stCondLst>
                            <p:childTnLst>
                              <p:par>
                                <p:cTn id="52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33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4" fill="hold">
                      <p:stCondLst>
                        <p:cond delay="0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500"/>
                            </p:stCondLst>
                            <p:childTnLst>
                              <p:par>
                                <p:cTn id="5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5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8" grpId="1"/>
      <p:bldP spid="129" grpId="0"/>
      <p:bldP spid="129" grpId="1"/>
      <p:bldP spid="130" grpId="0"/>
      <p:bldP spid="130" grpId="1"/>
      <p:bldP spid="131" grpId="0"/>
      <p:bldP spid="131" grpId="1"/>
      <p:bldP spid="132" grpId="0"/>
      <p:bldP spid="132" grpId="1"/>
      <p:bldP spid="133" grpId="0"/>
      <p:bldP spid="133" grpId="1"/>
      <p:bldP spid="134" grpId="0"/>
      <p:bldP spid="134" grpId="1"/>
      <p:bldP spid="135" grpId="0"/>
      <p:bldP spid="135" grpId="1"/>
      <p:bldP spid="136" grpId="0"/>
      <p:bldP spid="137" grpId="0"/>
      <p:bldP spid="137" grpId="1"/>
      <p:bldP spid="138" grpId="0"/>
      <p:bldP spid="138" grpId="1"/>
      <p:bldP spid="139" grpId="0"/>
      <p:bldP spid="139" grpId="1"/>
      <p:bldP spid="140" grpId="0"/>
      <p:bldP spid="140" grpId="1"/>
      <p:bldP spid="141" grpId="0"/>
      <p:bldP spid="141" grpId="1"/>
      <p:bldP spid="142" grpId="0"/>
      <p:bldP spid="142" grpId="1"/>
      <p:bldP spid="143" grpId="0"/>
      <p:bldP spid="143" grpId="1"/>
      <p:bldP spid="144" grpId="0"/>
      <p:bldP spid="144" grpId="1"/>
      <p:bldP spid="145" grpId="0"/>
      <p:bldP spid="146" grpId="0"/>
      <p:bldP spid="146" grpId="1"/>
      <p:bldP spid="147" grpId="0"/>
      <p:bldP spid="147" grpId="1"/>
      <p:bldP spid="148" grpId="0"/>
      <p:bldP spid="148" grpId="1"/>
      <p:bldP spid="149" grpId="0"/>
      <p:bldP spid="149" grpId="1"/>
      <p:bldP spid="151" grpId="0"/>
      <p:bldP spid="151" grpId="1"/>
      <p:bldP spid="155" grpId="0"/>
      <p:bldP spid="155" grpId="1"/>
      <p:bldP spid="156" grpId="0"/>
      <p:bldP spid="156" grpId="1"/>
      <p:bldP spid="157" grpId="0"/>
      <p:bldP spid="157" grpId="1"/>
      <p:bldP spid="158" grpId="0"/>
      <p:bldP spid="158" grpId="1"/>
      <p:bldP spid="159" grpId="0"/>
      <p:bldP spid="160" grpId="0"/>
      <p:bldP spid="162" grpId="0"/>
      <p:bldP spid="162" grpId="1"/>
      <p:bldP spid="163" grpId="0"/>
      <p:bldP spid="164" grpId="0"/>
      <p:bldP spid="164" grpId="1"/>
      <p:bldP spid="165" grpId="0"/>
      <p:bldP spid="16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6000792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Константин  Дмитриевич Ушинский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 учение, лишённое всякого интереса и  взятое только силой принуждения, убивает  в  учении  охоту  к  овладению  знаниями. Вместе с тем, он указывал, что нельзя всё учение свести к  интересу. Учение требует и черновой работы и волевого усилия».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моей работы: </a:t>
            </a:r>
            <a:b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способствовать совершенствованию вычислительных навыков, посредствам использования современных технологий (мультимедиа);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разработать комплекс устных упражнений с использованием ИКТ.</a:t>
            </a:r>
            <a:endParaRPr lang="ru-RU" sz="36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82153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изучить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педагогико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эргономические требования к составлению МСО;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подготовить и провести различные виды устных упражнений для повышения познавательного интереса к урокам математики с использованием современных технологий;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сделать выводы, по использованию данных видов устных упражнений, разработанных при помощи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работы:</a:t>
            </a:r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Организационно-исследовательский. 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Практическо-экспериментальный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Результативный.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Устный счет помогает:</a:t>
            </a:r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переключить ученика с одной деятельности на другую;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подготовить учащихся к изучению новой темы;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включить задания на повторение и обобщение пройденного материала;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развивать интеллект учеников.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устных упражнений учащийся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учится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000100" y="2214554"/>
            <a:ext cx="1714512" cy="42862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3357562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устанавливать связи между объектами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643306" y="2428868"/>
            <a:ext cx="185738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107917" y="2178835"/>
            <a:ext cx="1857388" cy="50006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14678" y="335756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сравнивать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3429000"/>
            <a:ext cx="3000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контролировать свои рассуждения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358084" y="3285330"/>
            <a:ext cx="3571900" cy="2873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01290" y="3429794"/>
            <a:ext cx="3643338" cy="6985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8728" y="5286388"/>
            <a:ext cx="2714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память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9092" y="5138670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гибкость мышления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устных упражнений:</a:t>
            </a:r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«Математические цепочки»;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Задание «Исправь ошибку»;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Игра с таблицей;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«Найди лишнее»;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Игровые моменты;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Решение задач;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Математика в стихах.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«Математические цветки»;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ru-RU" sz="3600" dirty="0" smtClean="0"/>
              <a:t>«Математические кроссворды»;</a:t>
            </a:r>
          </a:p>
          <a:p>
            <a:pPr marL="742950" lvl="0" indent="-742950" fontAlgn="base">
              <a:buFont typeface="+mj-lt"/>
              <a:buAutoNum type="arabicPeriod"/>
            </a:pPr>
            <a:endParaRPr lang="ru-RU" sz="3600" dirty="0" smtClean="0"/>
          </a:p>
          <a:p>
            <a:pPr marL="742950" indent="-742950">
              <a:buFont typeface="+mj-lt"/>
              <a:buAutoNum type="arabicPeriod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Овал 41"/>
          <p:cNvSpPr/>
          <p:nvPr/>
        </p:nvSpPr>
        <p:spPr>
          <a:xfrm>
            <a:off x="4024313" y="730250"/>
            <a:ext cx="1095375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Овал 4"/>
          <p:cNvSpPr/>
          <p:nvPr/>
        </p:nvSpPr>
        <p:spPr>
          <a:xfrm>
            <a:off x="4184650" y="890588"/>
            <a:ext cx="774700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23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350000">
            <a:off x="5178425" y="1404938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Стрелка вправо 6"/>
          <p:cNvSpPr/>
          <p:nvPr/>
        </p:nvSpPr>
        <p:spPr>
          <a:xfrm rot="1350000">
            <a:off x="5183188" y="146208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46" name="Овал 45"/>
          <p:cNvSpPr/>
          <p:nvPr/>
        </p:nvSpPr>
        <p:spPr>
          <a:xfrm>
            <a:off x="5543550" y="1360488"/>
            <a:ext cx="1096963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19125"/>
              <a:satOff val="5687"/>
              <a:lumOff val="1233"/>
              <a:alphaOff val="0"/>
            </a:schemeClr>
          </a:fillRef>
          <a:effectRef idx="0">
            <a:schemeClr val="accent5">
              <a:hueOff val="-1419125"/>
              <a:satOff val="5687"/>
              <a:lumOff val="1233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Овал 8"/>
          <p:cNvSpPr/>
          <p:nvPr/>
        </p:nvSpPr>
        <p:spPr>
          <a:xfrm>
            <a:off x="5703888" y="1520825"/>
            <a:ext cx="884237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32</a:t>
            </a:r>
          </a:p>
        </p:txBody>
      </p:sp>
      <p:sp>
        <p:nvSpPr>
          <p:cNvPr id="48" name="Стрелка вправо 47"/>
          <p:cNvSpPr/>
          <p:nvPr/>
        </p:nvSpPr>
        <p:spPr>
          <a:xfrm rot="4050000">
            <a:off x="6259513" y="2476500"/>
            <a:ext cx="290512" cy="3698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19125"/>
              <a:satOff val="5687"/>
              <a:lumOff val="1233"/>
              <a:alphaOff val="0"/>
            </a:schemeClr>
          </a:fillRef>
          <a:effectRef idx="0">
            <a:schemeClr val="accent5">
              <a:hueOff val="-1419125"/>
              <a:satOff val="5687"/>
              <a:lumOff val="1233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Стрелка вправо 10"/>
          <p:cNvSpPr/>
          <p:nvPr/>
        </p:nvSpPr>
        <p:spPr>
          <a:xfrm rot="4050000">
            <a:off x="6286500" y="250983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50" name="Овал 49"/>
          <p:cNvSpPr/>
          <p:nvPr/>
        </p:nvSpPr>
        <p:spPr>
          <a:xfrm>
            <a:off x="6173788" y="2881313"/>
            <a:ext cx="1096962" cy="109537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838251"/>
              <a:satOff val="11375"/>
              <a:lumOff val="2465"/>
              <a:alphaOff val="0"/>
            </a:schemeClr>
          </a:fillRef>
          <a:effectRef idx="0">
            <a:schemeClr val="accent5">
              <a:hueOff val="-2838251"/>
              <a:satOff val="11375"/>
              <a:lumOff val="2465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Овал 12"/>
          <p:cNvSpPr/>
          <p:nvPr/>
        </p:nvSpPr>
        <p:spPr>
          <a:xfrm>
            <a:off x="6334125" y="3041650"/>
            <a:ext cx="77628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16</a:t>
            </a:r>
          </a:p>
        </p:txBody>
      </p:sp>
      <p:sp>
        <p:nvSpPr>
          <p:cNvPr id="52" name="Стрелка вправо 51"/>
          <p:cNvSpPr/>
          <p:nvPr/>
        </p:nvSpPr>
        <p:spPr>
          <a:xfrm rot="6750000">
            <a:off x="6264276" y="3995737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838251"/>
              <a:satOff val="11375"/>
              <a:lumOff val="2465"/>
              <a:alphaOff val="0"/>
            </a:schemeClr>
          </a:fillRef>
          <a:effectRef idx="0">
            <a:schemeClr val="accent5">
              <a:hueOff val="-2838251"/>
              <a:satOff val="11375"/>
              <a:lumOff val="2465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Стрелка вправо 14"/>
          <p:cNvSpPr/>
          <p:nvPr/>
        </p:nvSpPr>
        <p:spPr>
          <a:xfrm rot="17550000">
            <a:off x="6326188" y="403066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54" name="Овал 53"/>
          <p:cNvSpPr/>
          <p:nvPr/>
        </p:nvSpPr>
        <p:spPr>
          <a:xfrm>
            <a:off x="5543550" y="4400550"/>
            <a:ext cx="1096963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257376"/>
              <a:satOff val="17062"/>
              <a:lumOff val="3698"/>
              <a:alphaOff val="0"/>
            </a:schemeClr>
          </a:fillRef>
          <a:effectRef idx="0">
            <a:schemeClr val="accent5">
              <a:hueOff val="-4257376"/>
              <a:satOff val="17062"/>
              <a:lumOff val="3698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Овал 16"/>
          <p:cNvSpPr/>
          <p:nvPr/>
        </p:nvSpPr>
        <p:spPr>
          <a:xfrm>
            <a:off x="5703888" y="4560888"/>
            <a:ext cx="776287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64</a:t>
            </a:r>
          </a:p>
        </p:txBody>
      </p:sp>
      <p:sp>
        <p:nvSpPr>
          <p:cNvPr id="56" name="Стрелка вправо 55"/>
          <p:cNvSpPr/>
          <p:nvPr/>
        </p:nvSpPr>
        <p:spPr>
          <a:xfrm rot="9450000">
            <a:off x="5194300" y="5076825"/>
            <a:ext cx="290513" cy="3698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257376"/>
              <a:satOff val="17062"/>
              <a:lumOff val="3698"/>
              <a:alphaOff val="0"/>
            </a:schemeClr>
          </a:fillRef>
          <a:effectRef idx="0">
            <a:schemeClr val="accent5">
              <a:hueOff val="-4257376"/>
              <a:satOff val="17062"/>
              <a:lumOff val="3698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Стрелка вправо 18"/>
          <p:cNvSpPr/>
          <p:nvPr/>
        </p:nvSpPr>
        <p:spPr>
          <a:xfrm rot="20250000">
            <a:off x="5278438" y="5133975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58" name="Овал 57"/>
          <p:cNvSpPr/>
          <p:nvPr/>
        </p:nvSpPr>
        <p:spPr>
          <a:xfrm>
            <a:off x="4024313" y="5030788"/>
            <a:ext cx="1095375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676501"/>
              <a:satOff val="22749"/>
              <a:lumOff val="4930"/>
              <a:alphaOff val="0"/>
            </a:schemeClr>
          </a:fillRef>
          <a:effectRef idx="0">
            <a:schemeClr val="accent5">
              <a:hueOff val="-5676501"/>
              <a:satOff val="22749"/>
              <a:lumOff val="493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Овал 20"/>
          <p:cNvSpPr/>
          <p:nvPr/>
        </p:nvSpPr>
        <p:spPr>
          <a:xfrm>
            <a:off x="4184650" y="5191125"/>
            <a:ext cx="774700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60" name="Стрелка вправо 59"/>
          <p:cNvSpPr/>
          <p:nvPr/>
        </p:nvSpPr>
        <p:spPr>
          <a:xfrm rot="12150000">
            <a:off x="3673475" y="5081588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676501"/>
              <a:satOff val="22749"/>
              <a:lumOff val="4930"/>
              <a:alphaOff val="0"/>
            </a:schemeClr>
          </a:fillRef>
          <a:effectRef idx="0">
            <a:schemeClr val="accent5">
              <a:hueOff val="-5676501"/>
              <a:satOff val="22749"/>
              <a:lumOff val="493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Стрелка вправо 22"/>
          <p:cNvSpPr/>
          <p:nvPr/>
        </p:nvSpPr>
        <p:spPr>
          <a:xfrm rot="1350000">
            <a:off x="3757613" y="517366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62" name="Овал 61"/>
          <p:cNvSpPr/>
          <p:nvPr/>
        </p:nvSpPr>
        <p:spPr>
          <a:xfrm>
            <a:off x="2503488" y="4400550"/>
            <a:ext cx="1096962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95626"/>
              <a:satOff val="28436"/>
              <a:lumOff val="6163"/>
              <a:alphaOff val="0"/>
            </a:schemeClr>
          </a:fillRef>
          <a:effectRef idx="0">
            <a:schemeClr val="accent5">
              <a:hueOff val="-7095626"/>
              <a:satOff val="28436"/>
              <a:lumOff val="6163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Овал 24"/>
          <p:cNvSpPr/>
          <p:nvPr/>
        </p:nvSpPr>
        <p:spPr>
          <a:xfrm>
            <a:off x="2663825" y="4560888"/>
            <a:ext cx="776288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64" name="Стрелка вправо 63"/>
          <p:cNvSpPr/>
          <p:nvPr/>
        </p:nvSpPr>
        <p:spPr>
          <a:xfrm rot="14850000">
            <a:off x="2593975" y="4011613"/>
            <a:ext cx="290513" cy="369887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95626"/>
              <a:satOff val="28436"/>
              <a:lumOff val="6163"/>
              <a:alphaOff val="0"/>
            </a:schemeClr>
          </a:fillRef>
          <a:effectRef idx="0">
            <a:schemeClr val="accent5">
              <a:hueOff val="-7095626"/>
              <a:satOff val="28436"/>
              <a:lumOff val="6163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Стрелка вправо 26"/>
          <p:cNvSpPr/>
          <p:nvPr/>
        </p:nvSpPr>
        <p:spPr>
          <a:xfrm rot="4050000">
            <a:off x="2654300" y="412591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66" name="Овал 65"/>
          <p:cNvSpPr/>
          <p:nvPr/>
        </p:nvSpPr>
        <p:spPr>
          <a:xfrm>
            <a:off x="1873250" y="2881313"/>
            <a:ext cx="1096963" cy="109537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514751"/>
              <a:satOff val="34124"/>
              <a:lumOff val="7395"/>
              <a:alphaOff val="0"/>
            </a:schemeClr>
          </a:fillRef>
          <a:effectRef idx="0">
            <a:schemeClr val="accent5">
              <a:hueOff val="-8514751"/>
              <a:satOff val="34124"/>
              <a:lumOff val="7395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Овал 28"/>
          <p:cNvSpPr/>
          <p:nvPr/>
        </p:nvSpPr>
        <p:spPr>
          <a:xfrm>
            <a:off x="2033588" y="3041650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93</a:t>
            </a:r>
          </a:p>
        </p:txBody>
      </p:sp>
      <p:sp>
        <p:nvSpPr>
          <p:cNvPr id="68" name="Стрелка вправо 67"/>
          <p:cNvSpPr/>
          <p:nvPr/>
        </p:nvSpPr>
        <p:spPr>
          <a:xfrm rot="17550000">
            <a:off x="2587626" y="2490787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514751"/>
              <a:satOff val="34124"/>
              <a:lumOff val="7395"/>
              <a:alphaOff val="0"/>
            </a:schemeClr>
          </a:fillRef>
          <a:effectRef idx="0">
            <a:schemeClr val="accent5">
              <a:hueOff val="-8514751"/>
              <a:satOff val="34124"/>
              <a:lumOff val="7395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Стрелка вправо 30"/>
          <p:cNvSpPr/>
          <p:nvPr/>
        </p:nvSpPr>
        <p:spPr>
          <a:xfrm rot="17550000">
            <a:off x="2614613" y="260508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70" name="Овал 69"/>
          <p:cNvSpPr/>
          <p:nvPr/>
        </p:nvSpPr>
        <p:spPr>
          <a:xfrm>
            <a:off x="2503488" y="1360488"/>
            <a:ext cx="1096962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Овал 32"/>
          <p:cNvSpPr/>
          <p:nvPr/>
        </p:nvSpPr>
        <p:spPr>
          <a:xfrm>
            <a:off x="2663825" y="1520825"/>
            <a:ext cx="776288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73" name="Стрелка вправо 34"/>
          <p:cNvSpPr/>
          <p:nvPr/>
        </p:nvSpPr>
        <p:spPr>
          <a:xfrm rot="20250000">
            <a:off x="3662363" y="1501775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75" name="Овал 4"/>
          <p:cNvSpPr/>
          <p:nvPr/>
        </p:nvSpPr>
        <p:spPr>
          <a:xfrm>
            <a:off x="2484438" y="1557338"/>
            <a:ext cx="1079500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115</a:t>
            </a:r>
          </a:p>
        </p:txBody>
      </p:sp>
      <p:sp>
        <p:nvSpPr>
          <p:cNvPr id="76" name="Овал 4"/>
          <p:cNvSpPr/>
          <p:nvPr/>
        </p:nvSpPr>
        <p:spPr>
          <a:xfrm>
            <a:off x="2627313" y="4581525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3</a:t>
            </a:r>
          </a:p>
        </p:txBody>
      </p:sp>
      <p:sp>
        <p:nvSpPr>
          <p:cNvPr id="77" name="Овал 4"/>
          <p:cNvSpPr/>
          <p:nvPr/>
        </p:nvSpPr>
        <p:spPr>
          <a:xfrm>
            <a:off x="4211638" y="5229225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8</a:t>
            </a:r>
          </a:p>
        </p:txBody>
      </p:sp>
      <p:sp>
        <p:nvSpPr>
          <p:cNvPr id="78" name="Овал 4"/>
          <p:cNvSpPr/>
          <p:nvPr/>
        </p:nvSpPr>
        <p:spPr>
          <a:xfrm>
            <a:off x="5219700" y="765175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+9</a:t>
            </a:r>
          </a:p>
        </p:txBody>
      </p:sp>
      <p:sp>
        <p:nvSpPr>
          <p:cNvPr id="79" name="Овал 4"/>
          <p:cNvSpPr/>
          <p:nvPr/>
        </p:nvSpPr>
        <p:spPr>
          <a:xfrm>
            <a:off x="6588125" y="2133600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:2</a:t>
            </a:r>
          </a:p>
        </p:txBody>
      </p:sp>
      <p:sp>
        <p:nvSpPr>
          <p:cNvPr id="80" name="Овал 4"/>
          <p:cNvSpPr/>
          <p:nvPr/>
        </p:nvSpPr>
        <p:spPr>
          <a:xfrm>
            <a:off x="6588125" y="3860800"/>
            <a:ext cx="936625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*4</a:t>
            </a:r>
          </a:p>
        </p:txBody>
      </p:sp>
      <p:sp>
        <p:nvSpPr>
          <p:cNvPr id="81" name="Овал 4"/>
          <p:cNvSpPr/>
          <p:nvPr/>
        </p:nvSpPr>
        <p:spPr>
          <a:xfrm>
            <a:off x="5076825" y="5373688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:8</a:t>
            </a:r>
          </a:p>
        </p:txBody>
      </p:sp>
      <p:sp>
        <p:nvSpPr>
          <p:cNvPr id="82" name="Овал 4"/>
          <p:cNvSpPr/>
          <p:nvPr/>
        </p:nvSpPr>
        <p:spPr>
          <a:xfrm>
            <a:off x="3203575" y="5373688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-5</a:t>
            </a:r>
          </a:p>
        </p:txBody>
      </p:sp>
      <p:sp>
        <p:nvSpPr>
          <p:cNvPr id="83" name="Овал 4"/>
          <p:cNvSpPr/>
          <p:nvPr/>
        </p:nvSpPr>
        <p:spPr>
          <a:xfrm>
            <a:off x="1692275" y="3933825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*31</a:t>
            </a:r>
          </a:p>
        </p:txBody>
      </p:sp>
      <p:sp>
        <p:nvSpPr>
          <p:cNvPr id="84" name="Овал 4"/>
          <p:cNvSpPr/>
          <p:nvPr/>
        </p:nvSpPr>
        <p:spPr>
          <a:xfrm>
            <a:off x="1692275" y="2133600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+22</a:t>
            </a:r>
          </a:p>
        </p:txBody>
      </p:sp>
      <p:pic>
        <p:nvPicPr>
          <p:cNvPr id="85" name="Рисунок 61" descr="FELIXANM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565400"/>
            <a:ext cx="236696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51" grpId="0"/>
      <p:bldP spid="55" grpId="0"/>
      <p:bldP spid="67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542</Words>
  <PresentationFormat>Экран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Совершенствование вычислительных навыков посредствам использования МСО в специальной (коррекционной) школе  VIII вида </vt:lpstr>
      <vt:lpstr>Константин  Дмитриевич Ушинский :   « учение, лишённое всякого интереса и  взятое только силой принуждения, убивает  в  учении  охоту  к  овладению  знаниями. Вместе с тем, он указывал, что нельзя всё учение свести к  интересу. Учение требует и черновой работы и волевого усилия». </vt:lpstr>
      <vt:lpstr>Цель моей работы:   </vt:lpstr>
      <vt:lpstr>Задачи: </vt:lpstr>
      <vt:lpstr>Этапы работы:</vt:lpstr>
      <vt:lpstr>Устный счет помогает:</vt:lpstr>
      <vt:lpstr>При выполнении устных упражнений учащийся учится:</vt:lpstr>
      <vt:lpstr>Виды устных упражнений: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технологий  на уроках математики – как средство совершенствования вычислительных навыков. </dc:title>
  <dc:creator>белый</dc:creator>
  <cp:lastModifiedBy>белый</cp:lastModifiedBy>
  <cp:revision>76</cp:revision>
  <dcterms:created xsi:type="dcterms:W3CDTF">2013-03-20T21:05:52Z</dcterms:created>
  <dcterms:modified xsi:type="dcterms:W3CDTF">2013-05-03T21:48:27Z</dcterms:modified>
</cp:coreProperties>
</file>