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5" r:id="rId9"/>
    <p:sldId id="267" r:id="rId10"/>
    <p:sldId id="269" r:id="rId11"/>
    <p:sldId id="268" r:id="rId12"/>
    <p:sldId id="270" r:id="rId13"/>
    <p:sldId id="271" r:id="rId14"/>
    <p:sldId id="272" r:id="rId15"/>
    <p:sldId id="277" r:id="rId16"/>
    <p:sldId id="275" r:id="rId17"/>
    <p:sldId id="276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670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amond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928802"/>
            <a:ext cx="7215238" cy="278607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Совершенствование вычислительных навыков </a:t>
            </a:r>
            <a:r>
              <a:rPr lang="ru-RU" b="1" dirty="0" smtClean="0"/>
              <a:t>посредствам </a:t>
            </a:r>
            <a:r>
              <a:rPr lang="ru-RU" b="1" dirty="0" smtClean="0"/>
              <a:t>использования МСО в специальной (коррекционной) школе </a:t>
            </a:r>
            <a:br>
              <a:rPr lang="ru-RU" b="1" dirty="0" smtClean="0"/>
            </a:br>
            <a:r>
              <a:rPr lang="en-US" b="1" dirty="0" smtClean="0"/>
              <a:t>VIII </a:t>
            </a:r>
            <a:r>
              <a:rPr lang="ru-RU" b="1" dirty="0" smtClean="0"/>
              <a:t>вида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71604" y="428604"/>
            <a:ext cx="5429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212 * 2 = 424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1604" y="1285860"/>
            <a:ext cx="5429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150 : 3 = 50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71604" y="2143116"/>
            <a:ext cx="5429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505 * 0 = 505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0166" y="3071810"/>
            <a:ext cx="5429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844 : 4 = 211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0166" y="3929066"/>
            <a:ext cx="5429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70 * 3 = 201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728" y="4714884"/>
            <a:ext cx="5429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758 : 2 = 982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4071934" y="2285992"/>
            <a:ext cx="1000132" cy="571504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86314" y="1571612"/>
            <a:ext cx="10715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3714744" y="4071942"/>
            <a:ext cx="1000132" cy="571504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14876" y="3643314"/>
            <a:ext cx="1143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210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3857620" y="4857760"/>
            <a:ext cx="1000132" cy="571504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2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142974" y="642918"/>
          <a:ext cx="7429553" cy="5678424"/>
        </p:xfrm>
        <a:graphic>
          <a:graphicData uri="http://schemas.openxmlformats.org/drawingml/2006/table">
            <a:tbl>
              <a:tblPr/>
              <a:tblGrid>
                <a:gridCol w="2474294"/>
                <a:gridCol w="2480965"/>
                <a:gridCol w="2474294"/>
              </a:tblGrid>
              <a:tr h="845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5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5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5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5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5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5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5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5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5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5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  <a:endParaRPr lang="ru-RU" sz="5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5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5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5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5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5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5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5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5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5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5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5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5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1285860"/>
            <a:ext cx="8643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Arial Black" pitchFamily="34" charset="0"/>
              </a:rPr>
              <a:t>1 кг;  1 т;  1 см;  1 </a:t>
            </a:r>
            <a:r>
              <a:rPr lang="ru-RU" sz="4800" dirty="0" err="1" smtClean="0">
                <a:latin typeface="Arial Black" pitchFamily="34" charset="0"/>
              </a:rPr>
              <a:t>ц</a:t>
            </a:r>
            <a:r>
              <a:rPr lang="ru-RU" sz="4800" dirty="0" smtClean="0">
                <a:latin typeface="Arial Black" pitchFamily="34" charset="0"/>
              </a:rPr>
              <a:t>; 1 г</a:t>
            </a:r>
          </a:p>
        </p:txBody>
      </p:sp>
      <p:sp>
        <p:nvSpPr>
          <p:cNvPr id="5" name="Овал 4"/>
          <p:cNvSpPr/>
          <p:nvPr/>
        </p:nvSpPr>
        <p:spPr>
          <a:xfrm>
            <a:off x="3857620" y="1071546"/>
            <a:ext cx="2143140" cy="142876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00034" y="2857496"/>
            <a:ext cx="8643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Arial Black" pitchFamily="34" charset="0"/>
              </a:rPr>
              <a:t>1 т;  1 км;  1 м;  1 </a:t>
            </a:r>
            <a:r>
              <a:rPr lang="ru-RU" sz="4800" dirty="0" err="1" smtClean="0">
                <a:latin typeface="Arial Black" pitchFamily="34" charset="0"/>
              </a:rPr>
              <a:t>ц</a:t>
            </a:r>
            <a:r>
              <a:rPr lang="ru-RU" sz="4800" dirty="0" smtClean="0">
                <a:latin typeface="Arial Black" pitchFamily="34" charset="0"/>
              </a:rPr>
              <a:t> </a:t>
            </a:r>
          </a:p>
        </p:txBody>
      </p:sp>
      <p:sp>
        <p:nvSpPr>
          <p:cNvPr id="8" name="Овал 7"/>
          <p:cNvSpPr/>
          <p:nvPr/>
        </p:nvSpPr>
        <p:spPr>
          <a:xfrm>
            <a:off x="5643570" y="2500306"/>
            <a:ext cx="2143140" cy="142876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42844" y="4429132"/>
            <a:ext cx="92869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Arial Black" pitchFamily="34" charset="0"/>
              </a:rPr>
              <a:t>10 см;  10 кг;  10 км;  10 мм </a:t>
            </a:r>
          </a:p>
        </p:txBody>
      </p:sp>
      <p:sp>
        <p:nvSpPr>
          <p:cNvPr id="10" name="Овал 9"/>
          <p:cNvSpPr/>
          <p:nvPr/>
        </p:nvSpPr>
        <p:spPr>
          <a:xfrm>
            <a:off x="2428860" y="4071942"/>
            <a:ext cx="2143140" cy="142876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76" y="1142984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Arial Black" pitchFamily="34" charset="0"/>
              </a:rPr>
              <a:t>километр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57686" y="2357430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latin typeface="Arial Black" pitchFamily="34" charset="0"/>
              </a:rPr>
              <a:t>килограмм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43042" y="3429000"/>
            <a:ext cx="18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tx2"/>
                </a:solidFill>
                <a:latin typeface="Arial Black" pitchFamily="34" charset="0"/>
              </a:rPr>
              <a:t>час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29124" y="571480"/>
            <a:ext cx="2500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рубль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7554" y="4714884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Arial Black" pitchFamily="34" charset="0"/>
              </a:rPr>
              <a:t>метр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14876" y="3500438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сантиметр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5720" y="5786454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грамм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00596" y="1357298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00B050"/>
                </a:solidFill>
                <a:latin typeface="Arial Black" pitchFamily="34" charset="0"/>
              </a:rPr>
              <a:t>копейка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7158" y="2500306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latin typeface="Arial Black" pitchFamily="34" charset="0"/>
              </a:rPr>
              <a:t>минута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5720" y="285728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00B0F0"/>
                </a:solidFill>
                <a:latin typeface="Arial Black" pitchFamily="34" charset="0"/>
              </a:rPr>
              <a:t>центнер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14546" y="3000372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Arial Black" pitchFamily="34" charset="0"/>
              </a:rPr>
              <a:t>тонна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248" y="5500702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00B0F0"/>
                </a:solidFill>
                <a:latin typeface="Arial Black" pitchFamily="34" charset="0"/>
              </a:rPr>
              <a:t>год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00596" y="4286256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рубль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vto132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9" y="1214422"/>
            <a:ext cx="2714644" cy="2035983"/>
          </a:xfrm>
          <a:prstGeom prst="rect">
            <a:avLst/>
          </a:prstGeom>
        </p:spPr>
      </p:pic>
      <p:pic>
        <p:nvPicPr>
          <p:cNvPr id="5" name="Рисунок 4" descr="parokhod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4348" y="3643314"/>
            <a:ext cx="2667019" cy="20002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29058" y="1714488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- 250 км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00496" y="3929066"/>
            <a:ext cx="41434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в 5 раз меньше, чем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6858016" y="3643314"/>
            <a:ext cx="3071834" cy="71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4"/>
          <p:cNvGrpSpPr/>
          <p:nvPr/>
        </p:nvGrpSpPr>
        <p:grpSpPr>
          <a:xfrm>
            <a:off x="6715140" y="2143116"/>
            <a:ext cx="1714512" cy="3073422"/>
            <a:chOff x="6715140" y="2143116"/>
            <a:chExt cx="1714512" cy="3073422"/>
          </a:xfrm>
        </p:grpSpPr>
        <p:cxnSp>
          <p:nvCxnSpPr>
            <p:cNvPr id="12" name="Прямая со стрелкой 11"/>
            <p:cNvCxnSpPr/>
            <p:nvPr/>
          </p:nvCxnSpPr>
          <p:spPr>
            <a:xfrm rot="10800000">
              <a:off x="6715140" y="2143116"/>
              <a:ext cx="1643074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10800000">
              <a:off x="7715272" y="5214950"/>
              <a:ext cx="71438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268538" y="908050"/>
            <a:ext cx="4608512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7 </a:t>
            </a:r>
            <a:r>
              <a:rPr lang="el-GR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·</a:t>
            </a:r>
            <a:r>
              <a:rPr lang="ru-RU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7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ru-RU" sz="2800" b="1" dirty="0">
                <a:solidFill>
                  <a:srgbClr val="0000FF"/>
                </a:solidFill>
                <a:latin typeface="Book Antiqua" pitchFamily="18" charset="0"/>
              </a:rPr>
              <a:t>стихотворений Написал поэт Арсений.</a:t>
            </a:r>
            <a:r>
              <a:rPr lang="ru-RU" sz="2800" b="1" dirty="0">
                <a:solidFill>
                  <a:schemeClr val="bg1"/>
                </a:solidFill>
                <a:latin typeface="Book Antiqua" pitchFamily="18" charset="0"/>
              </a:rPr>
              <a:t>    </a:t>
            </a:r>
            <a:r>
              <a:rPr lang="ru-RU" sz="2800" b="1" dirty="0">
                <a:latin typeface="Book Antiqua" pitchFamily="18" charset="0"/>
              </a:rPr>
              <a:t>8</a:t>
            </a:r>
            <a:r>
              <a:rPr lang="ru-RU" sz="28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2800" b="1" dirty="0">
                <a:solidFill>
                  <a:srgbClr val="0000FF"/>
                </a:solidFill>
                <a:latin typeface="Book Antiqua" pitchFamily="18" charset="0"/>
              </a:rPr>
              <a:t>сочинил он в школе.</a:t>
            </a:r>
            <a:r>
              <a:rPr lang="ru-RU" sz="2800" b="1" dirty="0">
                <a:solidFill>
                  <a:schemeClr val="bg1"/>
                </a:solidFill>
                <a:latin typeface="Book Antiqua" pitchFamily="18" charset="0"/>
              </a:rPr>
              <a:t>   </a:t>
            </a:r>
            <a:r>
              <a:rPr lang="ru-RU" sz="2800" b="1" dirty="0" smtClean="0">
                <a:solidFill>
                  <a:schemeClr val="bg1"/>
                </a:solidFill>
                <a:latin typeface="Book Antiqua" pitchFamily="18" charset="0"/>
              </a:rPr>
              <a:t>    </a:t>
            </a:r>
            <a:r>
              <a:rPr lang="ru-RU" sz="2800" b="1" dirty="0">
                <a:solidFill>
                  <a:srgbClr val="008000"/>
                </a:solidFill>
                <a:latin typeface="Book Antiqua" pitchFamily="18" charset="0"/>
              </a:rPr>
              <a:t>3</a:t>
            </a:r>
            <a:r>
              <a:rPr lang="ru-RU" sz="28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2800" b="1" dirty="0">
                <a:solidFill>
                  <a:srgbClr val="0000FF"/>
                </a:solidFill>
                <a:latin typeface="Book Antiqua" pitchFamily="18" charset="0"/>
              </a:rPr>
              <a:t>– в гостях у дяди Коли</a:t>
            </a:r>
            <a:r>
              <a:rPr lang="ru-RU" sz="2800" b="1" dirty="0" smtClean="0">
                <a:solidFill>
                  <a:srgbClr val="0000FF"/>
                </a:solidFill>
                <a:latin typeface="Book Antiqua" pitchFamily="18" charset="0"/>
              </a:rPr>
              <a:t>. </a:t>
            </a:r>
            <a:r>
              <a:rPr lang="ru-RU" sz="2800" b="1" dirty="0" smtClean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2800" b="1" dirty="0">
                <a:latin typeface="Book Antiqua" pitchFamily="18" charset="0"/>
              </a:rPr>
              <a:t>5</a:t>
            </a:r>
            <a:r>
              <a:rPr lang="ru-RU" sz="28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2800" b="1" dirty="0">
                <a:solidFill>
                  <a:srgbClr val="0000FF"/>
                </a:solidFill>
                <a:latin typeface="Book Antiqua" pitchFamily="18" charset="0"/>
              </a:rPr>
              <a:t>– в театре,</a:t>
            </a:r>
            <a:r>
              <a:rPr lang="ru-RU" sz="2800" b="1" dirty="0">
                <a:solidFill>
                  <a:schemeClr val="bg1"/>
                </a:solidFill>
                <a:latin typeface="Book Antiqua" pitchFamily="18" charset="0"/>
              </a:rPr>
              <a:t>                          </a:t>
            </a:r>
            <a:r>
              <a:rPr lang="ru-RU" sz="2800" b="1" dirty="0">
                <a:solidFill>
                  <a:srgbClr val="008000"/>
                </a:solidFill>
                <a:latin typeface="Book Antiqua" pitchFamily="18" charset="0"/>
              </a:rPr>
              <a:t>6</a:t>
            </a:r>
            <a:r>
              <a:rPr lang="ru-RU" sz="28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2800" b="1" dirty="0">
                <a:solidFill>
                  <a:srgbClr val="0000FF"/>
                </a:solidFill>
                <a:latin typeface="Book Antiqua" pitchFamily="18" charset="0"/>
              </a:rPr>
              <a:t>– в трамвае,</a:t>
            </a:r>
            <a:r>
              <a:rPr lang="ru-RU" sz="2800" b="1" dirty="0">
                <a:solidFill>
                  <a:schemeClr val="bg1"/>
                </a:solidFill>
                <a:latin typeface="Book Antiqua" pitchFamily="18" charset="0"/>
              </a:rPr>
              <a:t>                     </a:t>
            </a:r>
            <a:r>
              <a:rPr lang="ru-RU" sz="2800" b="1" dirty="0" smtClean="0">
                <a:solidFill>
                  <a:schemeClr val="bg1"/>
                </a:solidFill>
                <a:latin typeface="Book Antiqua" pitchFamily="18" charset="0"/>
              </a:rPr>
              <a:t>  </a:t>
            </a:r>
            <a:r>
              <a:rPr lang="ru-RU" sz="2800" b="1" dirty="0">
                <a:latin typeface="Book Antiqua" pitchFamily="18" charset="0"/>
              </a:rPr>
              <a:t>3</a:t>
            </a:r>
            <a:r>
              <a:rPr lang="ru-RU" sz="28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2800" b="1" dirty="0">
                <a:solidFill>
                  <a:srgbClr val="0000FF"/>
                </a:solidFill>
                <a:latin typeface="Book Antiqua" pitchFamily="18" charset="0"/>
              </a:rPr>
              <a:t>– в спортзале,</a:t>
            </a:r>
            <a:r>
              <a:rPr lang="ru-RU" sz="2800" b="1" dirty="0">
                <a:solidFill>
                  <a:schemeClr val="bg1"/>
                </a:solidFill>
                <a:latin typeface="Book Antiqua" pitchFamily="18" charset="0"/>
              </a:rPr>
              <a:t>                  </a:t>
            </a:r>
            <a:r>
              <a:rPr lang="ru-RU" sz="2800" b="1" dirty="0" smtClean="0">
                <a:solidFill>
                  <a:schemeClr val="bg1"/>
                </a:solidFill>
                <a:latin typeface="Book Antiqua" pitchFamily="18" charset="0"/>
              </a:rPr>
              <a:t>  </a:t>
            </a:r>
            <a:r>
              <a:rPr lang="ru-RU" sz="2800" b="1" dirty="0">
                <a:solidFill>
                  <a:srgbClr val="008000"/>
                </a:solidFill>
                <a:latin typeface="Book Antiqua" pitchFamily="18" charset="0"/>
              </a:rPr>
              <a:t>2</a:t>
            </a:r>
            <a:r>
              <a:rPr lang="ru-RU" sz="28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2800" b="1" dirty="0">
                <a:solidFill>
                  <a:srgbClr val="0000FF"/>
                </a:solidFill>
                <a:latin typeface="Book Antiqua" pitchFamily="18" charset="0"/>
              </a:rPr>
              <a:t>– в сарае,</a:t>
            </a:r>
            <a:r>
              <a:rPr lang="ru-RU" sz="2800" b="1" dirty="0">
                <a:solidFill>
                  <a:schemeClr val="bg1"/>
                </a:solidFill>
                <a:latin typeface="Book Antiqua" pitchFamily="18" charset="0"/>
              </a:rPr>
              <a:t>                            </a:t>
            </a:r>
            <a:r>
              <a:rPr lang="ru-RU" sz="2800" b="1" dirty="0">
                <a:latin typeface="Book Antiqua" pitchFamily="18" charset="0"/>
              </a:rPr>
              <a:t>3</a:t>
            </a:r>
            <a:r>
              <a:rPr lang="ru-RU" sz="28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2800" b="1" dirty="0">
                <a:solidFill>
                  <a:srgbClr val="0000FF"/>
                </a:solidFill>
                <a:latin typeface="Book Antiqua" pitchFamily="18" charset="0"/>
              </a:rPr>
              <a:t>– чулане</a:t>
            </a:r>
            <a:r>
              <a:rPr lang="ru-RU" sz="2800" b="1" dirty="0">
                <a:solidFill>
                  <a:schemeClr val="bg1"/>
                </a:solidFill>
                <a:latin typeface="Book Antiqua" pitchFamily="18" charset="0"/>
              </a:rPr>
              <a:t>                      </a:t>
            </a:r>
            <a:r>
              <a:rPr lang="ru-RU" sz="2800" b="1" dirty="0">
                <a:solidFill>
                  <a:srgbClr val="0000FF"/>
                </a:solidFill>
                <a:latin typeface="Book Antiqua" pitchFamily="18" charset="0"/>
              </a:rPr>
              <a:t>Дома – ноль.</a:t>
            </a:r>
            <a:r>
              <a:rPr lang="ru-RU" sz="2800" b="1" dirty="0">
                <a:solidFill>
                  <a:schemeClr val="bg1"/>
                </a:solidFill>
                <a:latin typeface="Book Antiqua" pitchFamily="18" charset="0"/>
              </a:rPr>
              <a:t>                      </a:t>
            </a:r>
            <a:r>
              <a:rPr lang="ru-RU" sz="2800" b="1" dirty="0">
                <a:solidFill>
                  <a:srgbClr val="008000"/>
                </a:solidFill>
                <a:latin typeface="Book Antiqua" pitchFamily="18" charset="0"/>
              </a:rPr>
              <a:t>10 </a:t>
            </a:r>
            <a:r>
              <a:rPr lang="ru-RU" sz="2800" b="1" dirty="0">
                <a:solidFill>
                  <a:srgbClr val="0000FF"/>
                </a:solidFill>
                <a:latin typeface="Book Antiqua" pitchFamily="18" charset="0"/>
              </a:rPr>
              <a:t>– по дороге к Зине. Остальные – в магазине</a:t>
            </a:r>
            <a:r>
              <a:rPr lang="ru-RU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6021388"/>
            <a:ext cx="88931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600" dirty="0">
                <a:solidFill>
                  <a:srgbClr val="FF3300"/>
                </a:solidFill>
                <a:latin typeface="Book Antiqua" pitchFamily="18" charset="0"/>
              </a:rPr>
              <a:t>Сколько там поэт Арсений написал стихотворений?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339975" y="0"/>
            <a:ext cx="45370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Сочинитель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357290" y="2928934"/>
            <a:ext cx="6119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6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9</a:t>
            </a:r>
            <a:r>
              <a:rPr lang="ru-RU" sz="54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стихотворений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5"/>
          <p:cNvGrpSpPr>
            <a:grpSpLocks/>
          </p:cNvGrpSpPr>
          <p:nvPr/>
        </p:nvGrpSpPr>
        <p:grpSpPr bwMode="auto">
          <a:xfrm>
            <a:off x="4051300" y="2794000"/>
            <a:ext cx="1149350" cy="1149350"/>
            <a:chOff x="3065535" y="2021065"/>
            <a:chExt cx="1149212" cy="1149212"/>
          </a:xfrm>
        </p:grpSpPr>
        <p:sp>
          <p:nvSpPr>
            <p:cNvPr id="5" name="Овал 4"/>
            <p:cNvSpPr/>
            <p:nvPr/>
          </p:nvSpPr>
          <p:spPr>
            <a:xfrm>
              <a:off x="3065535" y="2021065"/>
              <a:ext cx="1149212" cy="114921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Овал 4"/>
            <p:cNvSpPr/>
            <p:nvPr/>
          </p:nvSpPr>
          <p:spPr>
            <a:xfrm>
              <a:off x="3233790" y="2189320"/>
              <a:ext cx="812702" cy="8127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335" tIns="13335" rIns="13335" bIns="13335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100" dirty="0"/>
            </a:p>
          </p:txBody>
        </p:sp>
      </p:grpSp>
      <p:grpSp>
        <p:nvGrpSpPr>
          <p:cNvPr id="7" name="Группа 6"/>
          <p:cNvGrpSpPr>
            <a:grpSpLocks/>
          </p:cNvGrpSpPr>
          <p:nvPr/>
        </p:nvGrpSpPr>
        <p:grpSpPr bwMode="auto">
          <a:xfrm>
            <a:off x="2371725" y="2249488"/>
            <a:ext cx="2082800" cy="103187"/>
            <a:chOff x="1386381" y="1475719"/>
            <a:chExt cx="2082352" cy="104117"/>
          </a:xfrm>
        </p:grpSpPr>
        <p:sp>
          <p:nvSpPr>
            <p:cNvPr id="8" name="Прямая соединительная линия 5"/>
            <p:cNvSpPr/>
            <p:nvPr/>
          </p:nvSpPr>
          <p:spPr>
            <a:xfrm rot="13282178">
              <a:off x="1386381" y="1515764"/>
              <a:ext cx="2082352" cy="2402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1794"/>
                  </a:moveTo>
                  <a:lnTo>
                    <a:pt x="2082352" y="11794"/>
                  </a:lnTo>
                </a:path>
              </a:pathLst>
            </a:custGeom>
            <a:noFill/>
            <a:ln w="63500">
              <a:solidFill>
                <a:schemeClr val="accent2">
                  <a:lumMod val="60000"/>
                  <a:lumOff val="40000"/>
                </a:schemeClr>
              </a:solidFill>
              <a:headEnd type="triangle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рямая соединительная линия 6"/>
            <p:cNvSpPr/>
            <p:nvPr/>
          </p:nvSpPr>
          <p:spPr>
            <a:xfrm rot="24082178">
              <a:off x="2375181" y="1475719"/>
              <a:ext cx="104752" cy="1041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3111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700"/>
            </a:p>
          </p:txBody>
        </p:sp>
      </p:grpSp>
      <p:grpSp>
        <p:nvGrpSpPr>
          <p:cNvPr id="10" name="Группа 7"/>
          <p:cNvGrpSpPr>
            <a:grpSpLocks/>
          </p:cNvGrpSpPr>
          <p:nvPr/>
        </p:nvGrpSpPr>
        <p:grpSpPr bwMode="auto">
          <a:xfrm>
            <a:off x="1746250" y="773113"/>
            <a:ext cx="1011238" cy="1011237"/>
            <a:chOff x="761276" y="0"/>
            <a:chExt cx="1011069" cy="1011069"/>
          </a:xfrm>
        </p:grpSpPr>
        <p:sp>
          <p:nvSpPr>
            <p:cNvPr id="11" name="Овал 10"/>
            <p:cNvSpPr/>
            <p:nvPr/>
          </p:nvSpPr>
          <p:spPr>
            <a:xfrm>
              <a:off x="761276" y="0"/>
              <a:ext cx="1011069" cy="1011069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Овал 8"/>
            <p:cNvSpPr/>
            <p:nvPr/>
          </p:nvSpPr>
          <p:spPr>
            <a:xfrm>
              <a:off x="908889" y="147612"/>
              <a:ext cx="715842" cy="715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9210" tIns="29210" rIns="29210" bIns="29210" spcCol="1270" anchor="ctr"/>
            <a:lstStyle/>
            <a:p>
              <a:pPr algn="ctr" defTabSz="20447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4600"/>
            </a:p>
          </p:txBody>
        </p:sp>
      </p:grpSp>
      <p:grpSp>
        <p:nvGrpSpPr>
          <p:cNvPr id="13" name="Группа 8"/>
          <p:cNvGrpSpPr>
            <a:grpSpLocks/>
          </p:cNvGrpSpPr>
          <p:nvPr/>
        </p:nvGrpSpPr>
        <p:grpSpPr bwMode="auto">
          <a:xfrm>
            <a:off x="4778375" y="2251075"/>
            <a:ext cx="1979613" cy="98425"/>
            <a:chOff x="3792938" y="1477513"/>
            <a:chExt cx="1980049" cy="99002"/>
          </a:xfrm>
        </p:grpSpPr>
        <p:sp>
          <p:nvSpPr>
            <p:cNvPr id="14" name="Прямая соединительная линия 9"/>
            <p:cNvSpPr/>
            <p:nvPr/>
          </p:nvSpPr>
          <p:spPr>
            <a:xfrm rot="19015248">
              <a:off x="3792938" y="1515836"/>
              <a:ext cx="1980049" cy="2235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1794"/>
                  </a:moveTo>
                  <a:lnTo>
                    <a:pt x="1980049" y="11794"/>
                  </a:lnTo>
                </a:path>
              </a:pathLst>
            </a:custGeom>
            <a:noFill/>
            <a:ln w="635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рямая соединительная линия 10"/>
            <p:cNvSpPr/>
            <p:nvPr/>
          </p:nvSpPr>
          <p:spPr>
            <a:xfrm rot="19015248">
              <a:off x="4732945" y="1477513"/>
              <a:ext cx="100035" cy="99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3111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700"/>
            </a:p>
          </p:txBody>
        </p:sp>
      </p:grpSp>
      <p:grpSp>
        <p:nvGrpSpPr>
          <p:cNvPr id="16" name="Группа 9"/>
          <p:cNvGrpSpPr>
            <a:grpSpLocks/>
          </p:cNvGrpSpPr>
          <p:nvPr/>
        </p:nvGrpSpPr>
        <p:grpSpPr bwMode="auto">
          <a:xfrm>
            <a:off x="6354763" y="773113"/>
            <a:ext cx="1011237" cy="1011237"/>
            <a:chOff x="5369800" y="0"/>
            <a:chExt cx="1011069" cy="1011069"/>
          </a:xfrm>
        </p:grpSpPr>
        <p:sp>
          <p:nvSpPr>
            <p:cNvPr id="17" name="Овал 16"/>
            <p:cNvSpPr/>
            <p:nvPr/>
          </p:nvSpPr>
          <p:spPr>
            <a:xfrm>
              <a:off x="5369800" y="0"/>
              <a:ext cx="1011069" cy="1011069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Овал 12"/>
            <p:cNvSpPr/>
            <p:nvPr/>
          </p:nvSpPr>
          <p:spPr>
            <a:xfrm>
              <a:off x="5517412" y="147612"/>
              <a:ext cx="715844" cy="715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9210" tIns="29210" rIns="29210" bIns="29210" spcCol="1270" anchor="ctr"/>
            <a:lstStyle/>
            <a:p>
              <a:pPr algn="ctr" defTabSz="20447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4600"/>
            </a:p>
          </p:txBody>
        </p:sp>
      </p:grpSp>
      <p:grpSp>
        <p:nvGrpSpPr>
          <p:cNvPr id="19" name="Группа 10"/>
          <p:cNvGrpSpPr>
            <a:grpSpLocks/>
          </p:cNvGrpSpPr>
          <p:nvPr/>
        </p:nvGrpSpPr>
        <p:grpSpPr bwMode="auto">
          <a:xfrm>
            <a:off x="5111750" y="2806700"/>
            <a:ext cx="1905000" cy="95250"/>
            <a:chOff x="4125584" y="2033831"/>
            <a:chExt cx="1905401" cy="95270"/>
          </a:xfrm>
        </p:grpSpPr>
        <p:sp>
          <p:nvSpPr>
            <p:cNvPr id="20" name="Прямая соединительная линия 13"/>
            <p:cNvSpPr/>
            <p:nvPr/>
          </p:nvSpPr>
          <p:spPr>
            <a:xfrm rot="20419536">
              <a:off x="4125584" y="2070352"/>
              <a:ext cx="1905401" cy="2223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1794"/>
                  </a:moveTo>
                  <a:lnTo>
                    <a:pt x="1905401" y="11794"/>
                  </a:lnTo>
                </a:path>
              </a:pathLst>
            </a:custGeom>
            <a:noFill/>
            <a:ln w="635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Прямая соединительная линия 14"/>
            <p:cNvSpPr/>
            <p:nvPr/>
          </p:nvSpPr>
          <p:spPr>
            <a:xfrm rot="20419536">
              <a:off x="5030649" y="2033831"/>
              <a:ext cx="95270" cy="952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2667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600"/>
            </a:p>
          </p:txBody>
        </p:sp>
      </p:grpSp>
      <p:grpSp>
        <p:nvGrpSpPr>
          <p:cNvPr id="22" name="Группа 11"/>
          <p:cNvGrpSpPr>
            <a:grpSpLocks/>
          </p:cNvGrpSpPr>
          <p:nvPr/>
        </p:nvGrpSpPr>
        <p:grpSpPr bwMode="auto">
          <a:xfrm>
            <a:off x="6931025" y="1857375"/>
            <a:ext cx="1011238" cy="1011238"/>
            <a:chOff x="5945855" y="1084980"/>
            <a:chExt cx="1011069" cy="1011069"/>
          </a:xfrm>
        </p:grpSpPr>
        <p:sp>
          <p:nvSpPr>
            <p:cNvPr id="23" name="Овал 22"/>
            <p:cNvSpPr/>
            <p:nvPr/>
          </p:nvSpPr>
          <p:spPr>
            <a:xfrm>
              <a:off x="5945855" y="1084980"/>
              <a:ext cx="1011069" cy="101106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Овал 16"/>
            <p:cNvSpPr/>
            <p:nvPr/>
          </p:nvSpPr>
          <p:spPr>
            <a:xfrm>
              <a:off x="6093468" y="1232593"/>
              <a:ext cx="715842" cy="7158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9210" tIns="29210" rIns="29210" bIns="29210" spcCol="1270" anchor="ctr"/>
            <a:lstStyle/>
            <a:p>
              <a:pPr algn="ctr" defTabSz="20447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4600"/>
            </a:p>
          </p:txBody>
        </p:sp>
      </p:grpSp>
      <p:grpSp>
        <p:nvGrpSpPr>
          <p:cNvPr id="25" name="Группа 12"/>
          <p:cNvGrpSpPr>
            <a:grpSpLocks/>
          </p:cNvGrpSpPr>
          <p:nvPr/>
        </p:nvGrpSpPr>
        <p:grpSpPr bwMode="auto">
          <a:xfrm>
            <a:off x="5199063" y="3359150"/>
            <a:ext cx="1949450" cy="96838"/>
            <a:chOff x="4214272" y="2585308"/>
            <a:chExt cx="1948063" cy="97403"/>
          </a:xfrm>
        </p:grpSpPr>
        <p:sp>
          <p:nvSpPr>
            <p:cNvPr id="26" name="Прямая соединительная линия 17"/>
            <p:cNvSpPr/>
            <p:nvPr/>
          </p:nvSpPr>
          <p:spPr>
            <a:xfrm rot="85114">
              <a:off x="4214272" y="2622034"/>
              <a:ext cx="1948063" cy="2395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1794"/>
                  </a:moveTo>
                  <a:lnTo>
                    <a:pt x="1948063" y="11794"/>
                  </a:lnTo>
                </a:path>
              </a:pathLst>
            </a:custGeom>
            <a:noFill/>
            <a:ln w="63500">
              <a:solidFill>
                <a:srgbClr val="FFFF00"/>
              </a:solidFill>
              <a:tailEnd type="triangle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Прямая соединительная линия 18"/>
            <p:cNvSpPr/>
            <p:nvPr/>
          </p:nvSpPr>
          <p:spPr>
            <a:xfrm rot="85114">
              <a:off x="5139126" y="2585308"/>
              <a:ext cx="98355" cy="974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2667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600"/>
            </a:p>
          </p:txBody>
        </p:sp>
      </p:grpSp>
      <p:grpSp>
        <p:nvGrpSpPr>
          <p:cNvPr id="28" name="Группа 13"/>
          <p:cNvGrpSpPr>
            <a:grpSpLocks/>
          </p:cNvGrpSpPr>
          <p:nvPr/>
        </p:nvGrpSpPr>
        <p:grpSpPr bwMode="auto">
          <a:xfrm>
            <a:off x="7146925" y="2938463"/>
            <a:ext cx="1011238" cy="1011237"/>
            <a:chOff x="6161882" y="2165103"/>
            <a:chExt cx="1011069" cy="1011069"/>
          </a:xfrm>
        </p:grpSpPr>
        <p:sp>
          <p:nvSpPr>
            <p:cNvPr id="29" name="Овал 28"/>
            <p:cNvSpPr/>
            <p:nvPr/>
          </p:nvSpPr>
          <p:spPr>
            <a:xfrm>
              <a:off x="6161882" y="2165103"/>
              <a:ext cx="1011069" cy="1011069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Овал 20"/>
            <p:cNvSpPr/>
            <p:nvPr/>
          </p:nvSpPr>
          <p:spPr>
            <a:xfrm>
              <a:off x="6309495" y="2312715"/>
              <a:ext cx="715842" cy="715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9210" tIns="29210" rIns="29210" bIns="29210" spcCol="1270" anchor="ctr"/>
            <a:lstStyle/>
            <a:p>
              <a:pPr algn="ctr" defTabSz="20447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4600"/>
            </a:p>
          </p:txBody>
        </p:sp>
      </p:grpSp>
      <p:grpSp>
        <p:nvGrpSpPr>
          <p:cNvPr id="31" name="Группа 14"/>
          <p:cNvGrpSpPr>
            <a:grpSpLocks/>
          </p:cNvGrpSpPr>
          <p:nvPr/>
        </p:nvGrpSpPr>
        <p:grpSpPr bwMode="auto">
          <a:xfrm>
            <a:off x="5065713" y="3948113"/>
            <a:ext cx="1922462" cy="96837"/>
            <a:chOff x="4080582" y="3175302"/>
            <a:chExt cx="1921385" cy="96069"/>
          </a:xfrm>
        </p:grpSpPr>
        <p:sp>
          <p:nvSpPr>
            <p:cNvPr id="32" name="Прямая соединительная линия 21"/>
            <p:cNvSpPr/>
            <p:nvPr/>
          </p:nvSpPr>
          <p:spPr>
            <a:xfrm rot="1447856">
              <a:off x="4080582" y="3211524"/>
              <a:ext cx="1921385" cy="2362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1794"/>
                  </a:moveTo>
                  <a:lnTo>
                    <a:pt x="1921385" y="11794"/>
                  </a:lnTo>
                </a:path>
              </a:pathLst>
            </a:custGeom>
            <a:noFill/>
            <a:ln w="63500">
              <a:solidFill>
                <a:srgbClr val="00B050"/>
              </a:solidFill>
              <a:tailEnd type="triangle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Прямая соединительная линия 22"/>
            <p:cNvSpPr/>
            <p:nvPr/>
          </p:nvSpPr>
          <p:spPr>
            <a:xfrm rot="1447856">
              <a:off x="4992883" y="3175302"/>
              <a:ext cx="96784" cy="960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2667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600"/>
            </a:p>
          </p:txBody>
        </p:sp>
      </p:grpSp>
      <p:grpSp>
        <p:nvGrpSpPr>
          <p:cNvPr id="34" name="Группа 15"/>
          <p:cNvGrpSpPr>
            <a:grpSpLocks/>
          </p:cNvGrpSpPr>
          <p:nvPr/>
        </p:nvGrpSpPr>
        <p:grpSpPr bwMode="auto">
          <a:xfrm>
            <a:off x="6859588" y="4090988"/>
            <a:ext cx="1011237" cy="1009650"/>
            <a:chOff x="5873839" y="3317230"/>
            <a:chExt cx="1011069" cy="1011069"/>
          </a:xfrm>
        </p:grpSpPr>
        <p:sp>
          <p:nvSpPr>
            <p:cNvPr id="35" name="Овал 34"/>
            <p:cNvSpPr/>
            <p:nvPr/>
          </p:nvSpPr>
          <p:spPr>
            <a:xfrm>
              <a:off x="5873839" y="3317230"/>
              <a:ext cx="1011069" cy="1011069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Овал 24"/>
            <p:cNvSpPr/>
            <p:nvPr/>
          </p:nvSpPr>
          <p:spPr>
            <a:xfrm>
              <a:off x="6021451" y="3465074"/>
              <a:ext cx="715844" cy="7153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9210" tIns="29210" rIns="29210" bIns="29210" spcCol="1270" anchor="ctr"/>
            <a:lstStyle/>
            <a:p>
              <a:pPr algn="ctr" defTabSz="20447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4600"/>
            </a:p>
          </p:txBody>
        </p:sp>
      </p:grpSp>
      <p:grpSp>
        <p:nvGrpSpPr>
          <p:cNvPr id="37" name="Группа 16"/>
          <p:cNvGrpSpPr>
            <a:grpSpLocks/>
          </p:cNvGrpSpPr>
          <p:nvPr/>
        </p:nvGrpSpPr>
        <p:grpSpPr bwMode="auto">
          <a:xfrm>
            <a:off x="4735513" y="4446588"/>
            <a:ext cx="2063750" cy="103187"/>
            <a:chOff x="3750522" y="3673652"/>
            <a:chExt cx="2063525" cy="103176"/>
          </a:xfrm>
        </p:grpSpPr>
        <p:sp>
          <p:nvSpPr>
            <p:cNvPr id="38" name="Прямая соединительная линия 25"/>
            <p:cNvSpPr/>
            <p:nvPr/>
          </p:nvSpPr>
          <p:spPr>
            <a:xfrm rot="2680970">
              <a:off x="3750522" y="3713335"/>
              <a:ext cx="2063525" cy="2381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1794"/>
                  </a:moveTo>
                  <a:lnTo>
                    <a:pt x="2063525" y="11794"/>
                  </a:lnTo>
                </a:path>
              </a:pathLst>
            </a:custGeom>
            <a:noFill/>
            <a:ln w="63500">
              <a:solidFill>
                <a:schemeClr val="accent1"/>
              </a:solidFill>
              <a:tailEnd type="triangle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Прямая соединительная линия 26"/>
            <p:cNvSpPr/>
            <p:nvPr/>
          </p:nvSpPr>
          <p:spPr>
            <a:xfrm rot="2680970">
              <a:off x="4731490" y="3673652"/>
              <a:ext cx="103176" cy="1031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3111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700"/>
            </a:p>
          </p:txBody>
        </p:sp>
      </p:grpSp>
      <p:grpSp>
        <p:nvGrpSpPr>
          <p:cNvPr id="40" name="Группа 17"/>
          <p:cNvGrpSpPr>
            <a:grpSpLocks/>
          </p:cNvGrpSpPr>
          <p:nvPr/>
        </p:nvGrpSpPr>
        <p:grpSpPr bwMode="auto">
          <a:xfrm>
            <a:off x="6354763" y="5073650"/>
            <a:ext cx="1011237" cy="1011238"/>
            <a:chOff x="5369784" y="4300705"/>
            <a:chExt cx="1011069" cy="1011069"/>
          </a:xfrm>
        </p:grpSpPr>
        <p:sp>
          <p:nvSpPr>
            <p:cNvPr id="41" name="Овал 40"/>
            <p:cNvSpPr/>
            <p:nvPr/>
          </p:nvSpPr>
          <p:spPr>
            <a:xfrm>
              <a:off x="5369784" y="4300705"/>
              <a:ext cx="1011069" cy="101106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Овал 28"/>
            <p:cNvSpPr/>
            <p:nvPr/>
          </p:nvSpPr>
          <p:spPr>
            <a:xfrm>
              <a:off x="5517396" y="4448318"/>
              <a:ext cx="715844" cy="7158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065" tIns="12065" rIns="12065" bIns="12065" spcCol="1270" anchor="ctr"/>
            <a:lstStyle/>
            <a:p>
              <a:pPr algn="ctr" defTabSz="844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900" dirty="0"/>
            </a:p>
          </p:txBody>
        </p:sp>
      </p:grpSp>
      <p:grpSp>
        <p:nvGrpSpPr>
          <p:cNvPr id="43" name="Группа 18"/>
          <p:cNvGrpSpPr>
            <a:grpSpLocks/>
          </p:cNvGrpSpPr>
          <p:nvPr/>
        </p:nvGrpSpPr>
        <p:grpSpPr bwMode="auto">
          <a:xfrm>
            <a:off x="2332038" y="4443413"/>
            <a:ext cx="2163762" cy="107950"/>
            <a:chOff x="1346601" y="3670414"/>
            <a:chExt cx="2163206" cy="108160"/>
          </a:xfrm>
        </p:grpSpPr>
        <p:sp>
          <p:nvSpPr>
            <p:cNvPr id="44" name="Прямая соединительная линия 29"/>
            <p:cNvSpPr/>
            <p:nvPr/>
          </p:nvSpPr>
          <p:spPr>
            <a:xfrm rot="8222013">
              <a:off x="1346601" y="3713359"/>
              <a:ext cx="2163206" cy="2226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1794"/>
                  </a:moveTo>
                  <a:lnTo>
                    <a:pt x="2163206" y="11794"/>
                  </a:lnTo>
                </a:path>
              </a:pathLst>
            </a:custGeom>
            <a:noFill/>
            <a:ln w="63500">
              <a:solidFill>
                <a:schemeClr val="accent1"/>
              </a:solidFill>
              <a:headEnd type="triangle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5" name="Прямая соединительная линия 30"/>
            <p:cNvSpPr/>
            <p:nvPr/>
          </p:nvSpPr>
          <p:spPr>
            <a:xfrm rot="19022013">
              <a:off x="2373449" y="3670414"/>
              <a:ext cx="109510" cy="1081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3111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700"/>
            </a:p>
          </p:txBody>
        </p:sp>
      </p:grpSp>
      <p:grpSp>
        <p:nvGrpSpPr>
          <p:cNvPr id="46" name="Группа 19"/>
          <p:cNvGrpSpPr>
            <a:grpSpLocks/>
          </p:cNvGrpSpPr>
          <p:nvPr/>
        </p:nvGrpSpPr>
        <p:grpSpPr bwMode="auto">
          <a:xfrm>
            <a:off x="1746250" y="5073650"/>
            <a:ext cx="1011238" cy="1011238"/>
            <a:chOff x="761277" y="4300705"/>
            <a:chExt cx="1011069" cy="1011069"/>
          </a:xfrm>
        </p:grpSpPr>
        <p:sp>
          <p:nvSpPr>
            <p:cNvPr id="47" name="Овал 46"/>
            <p:cNvSpPr/>
            <p:nvPr/>
          </p:nvSpPr>
          <p:spPr>
            <a:xfrm>
              <a:off x="761277" y="4300705"/>
              <a:ext cx="1011069" cy="101106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Овал 32"/>
            <p:cNvSpPr/>
            <p:nvPr/>
          </p:nvSpPr>
          <p:spPr>
            <a:xfrm>
              <a:off x="908890" y="4448318"/>
              <a:ext cx="715842" cy="7158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9210" tIns="29210" rIns="29210" bIns="29210" spcCol="1270" anchor="ctr"/>
            <a:lstStyle/>
            <a:p>
              <a:pPr algn="ctr" defTabSz="20447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4600"/>
            </a:p>
          </p:txBody>
        </p:sp>
      </p:grpSp>
      <p:grpSp>
        <p:nvGrpSpPr>
          <p:cNvPr id="49" name="Группа 20"/>
          <p:cNvGrpSpPr>
            <a:grpSpLocks/>
          </p:cNvGrpSpPr>
          <p:nvPr/>
        </p:nvGrpSpPr>
        <p:grpSpPr bwMode="auto">
          <a:xfrm>
            <a:off x="2144713" y="3908425"/>
            <a:ext cx="2020887" cy="101600"/>
            <a:chOff x="1159181" y="3135571"/>
            <a:chExt cx="2020435" cy="101021"/>
          </a:xfrm>
        </p:grpSpPr>
        <p:sp>
          <p:nvSpPr>
            <p:cNvPr id="50" name="Прямая соединительная линия 33"/>
            <p:cNvSpPr/>
            <p:nvPr/>
          </p:nvSpPr>
          <p:spPr>
            <a:xfrm rot="9487657">
              <a:off x="1159181" y="3175033"/>
              <a:ext cx="2020435" cy="2209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1794"/>
                  </a:moveTo>
                  <a:lnTo>
                    <a:pt x="2020435" y="11794"/>
                  </a:lnTo>
                </a:path>
              </a:pathLst>
            </a:custGeom>
            <a:noFill/>
            <a:ln w="63500">
              <a:solidFill>
                <a:srgbClr val="00B050"/>
              </a:solidFill>
              <a:headEnd type="triangle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1" name="Прямая соединительная линия 34"/>
            <p:cNvSpPr/>
            <p:nvPr/>
          </p:nvSpPr>
          <p:spPr>
            <a:xfrm rot="20287657">
              <a:off x="2119403" y="3135571"/>
              <a:ext cx="99991" cy="1010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3111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700"/>
            </a:p>
          </p:txBody>
        </p:sp>
      </p:grpSp>
      <p:grpSp>
        <p:nvGrpSpPr>
          <p:cNvPr id="52" name="Группа 21"/>
          <p:cNvGrpSpPr>
            <a:grpSpLocks/>
          </p:cNvGrpSpPr>
          <p:nvPr/>
        </p:nvGrpSpPr>
        <p:grpSpPr bwMode="auto">
          <a:xfrm>
            <a:off x="1243013" y="4017963"/>
            <a:ext cx="1011237" cy="1011237"/>
            <a:chOff x="257222" y="3245227"/>
            <a:chExt cx="1011069" cy="1011069"/>
          </a:xfrm>
        </p:grpSpPr>
        <p:sp>
          <p:nvSpPr>
            <p:cNvPr id="53" name="Овал 52"/>
            <p:cNvSpPr/>
            <p:nvPr/>
          </p:nvSpPr>
          <p:spPr>
            <a:xfrm>
              <a:off x="257222" y="3245227"/>
              <a:ext cx="1011069" cy="1011069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Овал 36"/>
            <p:cNvSpPr/>
            <p:nvPr/>
          </p:nvSpPr>
          <p:spPr>
            <a:xfrm>
              <a:off x="404834" y="3392839"/>
              <a:ext cx="715844" cy="715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065" tIns="12065" rIns="12065" bIns="12065" spcCol="1270" anchor="ctr"/>
            <a:lstStyle/>
            <a:p>
              <a:pPr algn="ctr" defTabSz="844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900" dirty="0"/>
            </a:p>
          </p:txBody>
        </p:sp>
      </p:grpSp>
      <p:grpSp>
        <p:nvGrpSpPr>
          <p:cNvPr id="55" name="Группа 22"/>
          <p:cNvGrpSpPr>
            <a:grpSpLocks/>
          </p:cNvGrpSpPr>
          <p:nvPr/>
        </p:nvGrpSpPr>
        <p:grpSpPr bwMode="auto">
          <a:xfrm>
            <a:off x="1997075" y="3319463"/>
            <a:ext cx="2054225" cy="101600"/>
            <a:chOff x="1011068" y="2545822"/>
            <a:chExt cx="2054466" cy="102723"/>
          </a:xfrm>
        </p:grpSpPr>
        <p:sp>
          <p:nvSpPr>
            <p:cNvPr id="56" name="Прямая соединительная линия 37"/>
            <p:cNvSpPr/>
            <p:nvPr/>
          </p:nvSpPr>
          <p:spPr>
            <a:xfrm rot="10796755">
              <a:off x="1011068" y="2585948"/>
              <a:ext cx="2054466" cy="2247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1794"/>
                  </a:moveTo>
                  <a:lnTo>
                    <a:pt x="2054466" y="11794"/>
                  </a:lnTo>
                </a:path>
              </a:pathLst>
            </a:custGeom>
            <a:noFill/>
            <a:ln w="63500">
              <a:solidFill>
                <a:srgbClr val="FFFF00"/>
              </a:solidFill>
              <a:headEnd type="triangle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7" name="Прямая соединительная линия 38"/>
            <p:cNvSpPr/>
            <p:nvPr/>
          </p:nvSpPr>
          <p:spPr>
            <a:xfrm rot="21596755">
              <a:off x="1987496" y="2545822"/>
              <a:ext cx="101612" cy="1027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3111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700"/>
            </a:p>
          </p:txBody>
        </p:sp>
      </p:grpSp>
      <p:grpSp>
        <p:nvGrpSpPr>
          <p:cNvPr id="58" name="Группа 23"/>
          <p:cNvGrpSpPr>
            <a:grpSpLocks/>
          </p:cNvGrpSpPr>
          <p:nvPr/>
        </p:nvGrpSpPr>
        <p:grpSpPr bwMode="auto">
          <a:xfrm>
            <a:off x="985838" y="2865438"/>
            <a:ext cx="1011237" cy="1011237"/>
            <a:chOff x="0" y="2093096"/>
            <a:chExt cx="1011069" cy="1011069"/>
          </a:xfrm>
        </p:grpSpPr>
        <p:sp>
          <p:nvSpPr>
            <p:cNvPr id="59" name="Овал 58"/>
            <p:cNvSpPr/>
            <p:nvPr/>
          </p:nvSpPr>
          <p:spPr>
            <a:xfrm>
              <a:off x="0" y="2093096"/>
              <a:ext cx="1011069" cy="1011069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0" name="Овал 40"/>
            <p:cNvSpPr/>
            <p:nvPr/>
          </p:nvSpPr>
          <p:spPr>
            <a:xfrm>
              <a:off x="147612" y="2240708"/>
              <a:ext cx="715844" cy="715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065" tIns="12065" rIns="12065" bIns="12065" spcCol="1270" anchor="ctr"/>
            <a:lstStyle/>
            <a:p>
              <a:pPr algn="ctr" defTabSz="844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900" dirty="0"/>
            </a:p>
          </p:txBody>
        </p:sp>
      </p:grpSp>
      <p:grpSp>
        <p:nvGrpSpPr>
          <p:cNvPr id="61" name="Группа 24"/>
          <p:cNvGrpSpPr>
            <a:grpSpLocks/>
          </p:cNvGrpSpPr>
          <p:nvPr/>
        </p:nvGrpSpPr>
        <p:grpSpPr bwMode="auto">
          <a:xfrm>
            <a:off x="2089150" y="2767013"/>
            <a:ext cx="2058988" cy="103187"/>
            <a:chOff x="1103103" y="1993745"/>
            <a:chExt cx="2059799" cy="102989"/>
          </a:xfrm>
        </p:grpSpPr>
        <p:sp>
          <p:nvSpPr>
            <p:cNvPr id="62" name="Прямая соединительная линия 41"/>
            <p:cNvSpPr/>
            <p:nvPr/>
          </p:nvSpPr>
          <p:spPr>
            <a:xfrm rot="12003781">
              <a:off x="1103103" y="2033356"/>
              <a:ext cx="2059799" cy="2376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1794"/>
                  </a:moveTo>
                  <a:lnTo>
                    <a:pt x="2059799" y="11794"/>
                  </a:lnTo>
                </a:path>
              </a:pathLst>
            </a:custGeom>
            <a:noFill/>
            <a:ln w="63500">
              <a:solidFill>
                <a:schemeClr val="accent6">
                  <a:lumMod val="75000"/>
                </a:schemeClr>
              </a:solidFill>
              <a:headEnd type="triangle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3" name="Прямая соединительная линия 42"/>
            <p:cNvSpPr/>
            <p:nvPr/>
          </p:nvSpPr>
          <p:spPr>
            <a:xfrm rot="22803781">
              <a:off x="2081388" y="1993745"/>
              <a:ext cx="103229" cy="1029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3111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700"/>
            </a:p>
          </p:txBody>
        </p:sp>
      </p:grpSp>
      <p:grpSp>
        <p:nvGrpSpPr>
          <p:cNvPr id="64" name="Группа 25"/>
          <p:cNvGrpSpPr>
            <a:grpSpLocks/>
          </p:cNvGrpSpPr>
          <p:nvPr/>
        </p:nvGrpSpPr>
        <p:grpSpPr bwMode="auto">
          <a:xfrm>
            <a:off x="1169988" y="1785938"/>
            <a:ext cx="1011237" cy="1011237"/>
            <a:chOff x="185210" y="1012969"/>
            <a:chExt cx="1011069" cy="1011069"/>
          </a:xfrm>
        </p:grpSpPr>
        <p:sp>
          <p:nvSpPr>
            <p:cNvPr id="65" name="Овал 64"/>
            <p:cNvSpPr/>
            <p:nvPr/>
          </p:nvSpPr>
          <p:spPr>
            <a:xfrm>
              <a:off x="185210" y="1012969"/>
              <a:ext cx="1011069" cy="101106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Овал 44"/>
            <p:cNvSpPr/>
            <p:nvPr/>
          </p:nvSpPr>
          <p:spPr>
            <a:xfrm>
              <a:off x="332822" y="1160581"/>
              <a:ext cx="715844" cy="715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065" tIns="12065" rIns="12065" bIns="12065" spcCol="1270" anchor="ctr"/>
            <a:lstStyle/>
            <a:p>
              <a:pPr algn="ctr" defTabSz="844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900" dirty="0"/>
            </a:p>
          </p:txBody>
        </p:sp>
      </p:grp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1908175" y="908050"/>
            <a:ext cx="7921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Calibri" pitchFamily="34" charset="0"/>
              </a:rPr>
              <a:t>32</a:t>
            </a:r>
          </a:p>
        </p:txBody>
      </p:sp>
      <p:sp>
        <p:nvSpPr>
          <p:cNvPr id="68" name="TextBox 69"/>
          <p:cNvSpPr txBox="1">
            <a:spLocks noChangeArrowheads="1"/>
          </p:cNvSpPr>
          <p:nvPr/>
        </p:nvSpPr>
        <p:spPr bwMode="auto">
          <a:xfrm>
            <a:off x="4284663" y="2997200"/>
            <a:ext cx="7921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>
                <a:latin typeface="Calibri" pitchFamily="34" charset="0"/>
              </a:rPr>
              <a:t>:8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1258888" y="1989138"/>
            <a:ext cx="10810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dirty="0" smtClean="0">
                <a:latin typeface="Calibri" pitchFamily="34" charset="0"/>
              </a:rPr>
              <a:t>80</a:t>
            </a:r>
            <a:endParaRPr lang="ru-RU" sz="3600" dirty="0">
              <a:latin typeface="Calibri" pitchFamily="34" charset="0"/>
            </a:endParaRP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1042988" y="3068638"/>
            <a:ext cx="10080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dirty="0" smtClean="0">
                <a:latin typeface="Calibri" pitchFamily="34" charset="0"/>
              </a:rPr>
              <a:t>800</a:t>
            </a:r>
            <a:endParaRPr lang="ru-RU" sz="3600" dirty="0">
              <a:latin typeface="Calibri" pitchFamily="34" charset="0"/>
            </a:endParaRP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1331913" y="4221163"/>
            <a:ext cx="1079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dirty="0" smtClean="0">
                <a:latin typeface="Calibri" pitchFamily="34" charset="0"/>
              </a:rPr>
              <a:t>808</a:t>
            </a:r>
            <a:endParaRPr lang="ru-RU" sz="3600" dirty="0">
              <a:latin typeface="Calibri" pitchFamily="34" charset="0"/>
            </a:endParaRP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1835150" y="5229225"/>
            <a:ext cx="9366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dirty="0" smtClean="0">
                <a:latin typeface="Calibri" pitchFamily="34" charset="0"/>
              </a:rPr>
              <a:t>240</a:t>
            </a:r>
            <a:endParaRPr lang="ru-RU" sz="3600" dirty="0">
              <a:latin typeface="Calibri" pitchFamily="34" charset="0"/>
            </a:endParaRP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6588125" y="981075"/>
            <a:ext cx="7921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Calibri" pitchFamily="34" charset="0"/>
              </a:rPr>
              <a:t>4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7092950" y="2060575"/>
            <a:ext cx="7921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dirty="0" smtClean="0">
                <a:latin typeface="Calibri" pitchFamily="34" charset="0"/>
              </a:rPr>
              <a:t>10</a:t>
            </a:r>
            <a:endParaRPr lang="ru-RU" sz="3600" dirty="0">
              <a:latin typeface="Calibri" pitchFamily="34" charset="0"/>
            </a:endParaRP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7143768" y="3143248"/>
            <a:ext cx="9779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Calibri" pitchFamily="34" charset="0"/>
              </a:rPr>
              <a:t>100</a:t>
            </a:r>
            <a:endParaRPr lang="ru-RU" sz="3600" dirty="0">
              <a:latin typeface="Calibri" pitchFamily="34" charset="0"/>
            </a:endParaRP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6858016" y="4286256"/>
            <a:ext cx="10525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Calibri" pitchFamily="34" charset="0"/>
              </a:rPr>
              <a:t>101</a:t>
            </a:r>
            <a:endParaRPr lang="ru-RU" sz="3600" dirty="0">
              <a:latin typeface="Calibri" pitchFamily="34" charset="0"/>
            </a:endParaRP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6516688" y="5229225"/>
            <a:ext cx="7921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dirty="0" smtClean="0">
                <a:latin typeface="Calibri" pitchFamily="34" charset="0"/>
              </a:rPr>
              <a:t>30</a:t>
            </a:r>
            <a:endParaRPr lang="ru-RU" sz="3600" dirty="0">
              <a:latin typeface="Calibri" pitchFamily="34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Line 3"/>
          <p:cNvSpPr>
            <a:spLocks noChangeShapeType="1"/>
          </p:cNvSpPr>
          <p:nvPr/>
        </p:nvSpPr>
        <p:spPr bwMode="auto">
          <a:xfrm>
            <a:off x="2268538" y="1916113"/>
            <a:ext cx="1439862" cy="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3" name="Line 4"/>
          <p:cNvSpPr>
            <a:spLocks noChangeShapeType="1"/>
          </p:cNvSpPr>
          <p:nvPr/>
        </p:nvSpPr>
        <p:spPr bwMode="auto">
          <a:xfrm>
            <a:off x="2268538" y="2636838"/>
            <a:ext cx="2159000" cy="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4" name="Line 5"/>
          <p:cNvSpPr>
            <a:spLocks noChangeShapeType="1"/>
          </p:cNvSpPr>
          <p:nvPr/>
        </p:nvSpPr>
        <p:spPr bwMode="auto">
          <a:xfrm>
            <a:off x="2987675" y="3355975"/>
            <a:ext cx="1439863" cy="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5" name="Line 6"/>
          <p:cNvSpPr>
            <a:spLocks noChangeShapeType="1"/>
          </p:cNvSpPr>
          <p:nvPr/>
        </p:nvSpPr>
        <p:spPr bwMode="auto">
          <a:xfrm>
            <a:off x="2268538" y="1916113"/>
            <a:ext cx="0" cy="720725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6" name="Line 7"/>
          <p:cNvSpPr>
            <a:spLocks noChangeShapeType="1"/>
          </p:cNvSpPr>
          <p:nvPr/>
        </p:nvSpPr>
        <p:spPr bwMode="auto">
          <a:xfrm>
            <a:off x="2987675" y="1916113"/>
            <a:ext cx="0" cy="1439862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7" name="Line 8"/>
          <p:cNvSpPr>
            <a:spLocks noChangeShapeType="1"/>
          </p:cNvSpPr>
          <p:nvPr/>
        </p:nvSpPr>
        <p:spPr bwMode="auto">
          <a:xfrm>
            <a:off x="3708400" y="1916113"/>
            <a:ext cx="0" cy="2160587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8" name="Line 9"/>
          <p:cNvSpPr>
            <a:spLocks noChangeShapeType="1"/>
          </p:cNvSpPr>
          <p:nvPr/>
        </p:nvSpPr>
        <p:spPr bwMode="auto">
          <a:xfrm>
            <a:off x="4427538" y="2636838"/>
            <a:ext cx="0" cy="1439862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9" name="Line 10"/>
          <p:cNvSpPr>
            <a:spLocks noChangeShapeType="1"/>
          </p:cNvSpPr>
          <p:nvPr/>
        </p:nvSpPr>
        <p:spPr bwMode="auto">
          <a:xfrm>
            <a:off x="3708400" y="4076700"/>
            <a:ext cx="719138" cy="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0" name="Line 11"/>
          <p:cNvSpPr>
            <a:spLocks noChangeShapeType="1"/>
          </p:cNvSpPr>
          <p:nvPr/>
        </p:nvSpPr>
        <p:spPr bwMode="auto">
          <a:xfrm>
            <a:off x="5435600" y="1916113"/>
            <a:ext cx="1439863" cy="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1" name="Line 12"/>
          <p:cNvSpPr>
            <a:spLocks noChangeShapeType="1"/>
          </p:cNvSpPr>
          <p:nvPr/>
        </p:nvSpPr>
        <p:spPr bwMode="auto">
          <a:xfrm>
            <a:off x="4716463" y="2636838"/>
            <a:ext cx="2159000" cy="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" name="Line 13"/>
          <p:cNvSpPr>
            <a:spLocks noChangeShapeType="1"/>
          </p:cNvSpPr>
          <p:nvPr/>
        </p:nvSpPr>
        <p:spPr bwMode="auto">
          <a:xfrm>
            <a:off x="4716463" y="3355975"/>
            <a:ext cx="1439862" cy="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3" name="Line 14"/>
          <p:cNvSpPr>
            <a:spLocks noChangeShapeType="1"/>
          </p:cNvSpPr>
          <p:nvPr/>
        </p:nvSpPr>
        <p:spPr bwMode="auto">
          <a:xfrm>
            <a:off x="4716463" y="4076700"/>
            <a:ext cx="719137" cy="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4" name="Line 15"/>
          <p:cNvSpPr>
            <a:spLocks noChangeShapeType="1"/>
          </p:cNvSpPr>
          <p:nvPr/>
        </p:nvSpPr>
        <p:spPr bwMode="auto">
          <a:xfrm>
            <a:off x="6877050" y="1916113"/>
            <a:ext cx="0" cy="720725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5" name="Line 16"/>
          <p:cNvSpPr>
            <a:spLocks noChangeShapeType="1"/>
          </p:cNvSpPr>
          <p:nvPr/>
        </p:nvSpPr>
        <p:spPr bwMode="auto">
          <a:xfrm>
            <a:off x="6156325" y="1916113"/>
            <a:ext cx="0" cy="1439862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6" name="Line 17"/>
          <p:cNvSpPr>
            <a:spLocks noChangeShapeType="1"/>
          </p:cNvSpPr>
          <p:nvPr/>
        </p:nvSpPr>
        <p:spPr bwMode="auto">
          <a:xfrm>
            <a:off x="5435600" y="1916113"/>
            <a:ext cx="0" cy="2160587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7" name="Line 18"/>
          <p:cNvSpPr>
            <a:spLocks noChangeShapeType="1"/>
          </p:cNvSpPr>
          <p:nvPr/>
        </p:nvSpPr>
        <p:spPr bwMode="auto">
          <a:xfrm>
            <a:off x="4716463" y="2636838"/>
            <a:ext cx="0" cy="1439862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8" name="Line 19"/>
          <p:cNvSpPr>
            <a:spLocks noChangeShapeType="1"/>
          </p:cNvSpPr>
          <p:nvPr/>
        </p:nvSpPr>
        <p:spPr bwMode="auto">
          <a:xfrm>
            <a:off x="3708400" y="4292600"/>
            <a:ext cx="719138" cy="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9" name="Line 20"/>
          <p:cNvSpPr>
            <a:spLocks noChangeShapeType="1"/>
          </p:cNvSpPr>
          <p:nvPr/>
        </p:nvSpPr>
        <p:spPr bwMode="auto">
          <a:xfrm>
            <a:off x="4716463" y="4292600"/>
            <a:ext cx="719137" cy="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0" name="Line 21"/>
          <p:cNvSpPr>
            <a:spLocks noChangeShapeType="1"/>
          </p:cNvSpPr>
          <p:nvPr/>
        </p:nvSpPr>
        <p:spPr bwMode="auto">
          <a:xfrm>
            <a:off x="2987675" y="5013325"/>
            <a:ext cx="1439863" cy="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1" name="Line 22"/>
          <p:cNvSpPr>
            <a:spLocks noChangeShapeType="1"/>
          </p:cNvSpPr>
          <p:nvPr/>
        </p:nvSpPr>
        <p:spPr bwMode="auto">
          <a:xfrm>
            <a:off x="4716463" y="5013325"/>
            <a:ext cx="1439862" cy="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" name="Line 23"/>
          <p:cNvSpPr>
            <a:spLocks noChangeShapeType="1"/>
          </p:cNvSpPr>
          <p:nvPr/>
        </p:nvSpPr>
        <p:spPr bwMode="auto">
          <a:xfrm>
            <a:off x="2268538" y="5732463"/>
            <a:ext cx="2159000" cy="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" name="Line 24"/>
          <p:cNvSpPr>
            <a:spLocks noChangeShapeType="1"/>
          </p:cNvSpPr>
          <p:nvPr/>
        </p:nvSpPr>
        <p:spPr bwMode="auto">
          <a:xfrm>
            <a:off x="4716463" y="5732463"/>
            <a:ext cx="2159000" cy="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4" name="Line 25"/>
          <p:cNvSpPr>
            <a:spLocks noChangeShapeType="1"/>
          </p:cNvSpPr>
          <p:nvPr/>
        </p:nvSpPr>
        <p:spPr bwMode="auto">
          <a:xfrm>
            <a:off x="2268538" y="6453188"/>
            <a:ext cx="1439862" cy="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5" name="Line 26"/>
          <p:cNvSpPr>
            <a:spLocks noChangeShapeType="1"/>
          </p:cNvSpPr>
          <p:nvPr/>
        </p:nvSpPr>
        <p:spPr bwMode="auto">
          <a:xfrm>
            <a:off x="5435600" y="6453188"/>
            <a:ext cx="1439863" cy="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6" name="Line 27"/>
          <p:cNvSpPr>
            <a:spLocks noChangeShapeType="1"/>
          </p:cNvSpPr>
          <p:nvPr/>
        </p:nvSpPr>
        <p:spPr bwMode="auto">
          <a:xfrm>
            <a:off x="4427538" y="4292600"/>
            <a:ext cx="0" cy="1439863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7" name="Line 28"/>
          <p:cNvSpPr>
            <a:spLocks noChangeShapeType="1"/>
          </p:cNvSpPr>
          <p:nvPr/>
        </p:nvSpPr>
        <p:spPr bwMode="auto">
          <a:xfrm>
            <a:off x="3708400" y="4292600"/>
            <a:ext cx="0" cy="2160588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8" name="Line 29"/>
          <p:cNvSpPr>
            <a:spLocks noChangeShapeType="1"/>
          </p:cNvSpPr>
          <p:nvPr/>
        </p:nvSpPr>
        <p:spPr bwMode="auto">
          <a:xfrm>
            <a:off x="2987675" y="5013325"/>
            <a:ext cx="0" cy="1439863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9" name="Line 30"/>
          <p:cNvSpPr>
            <a:spLocks noChangeShapeType="1"/>
          </p:cNvSpPr>
          <p:nvPr/>
        </p:nvSpPr>
        <p:spPr bwMode="auto">
          <a:xfrm>
            <a:off x="2268538" y="5732463"/>
            <a:ext cx="0" cy="720725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0" name="Line 31"/>
          <p:cNvSpPr>
            <a:spLocks noChangeShapeType="1"/>
          </p:cNvSpPr>
          <p:nvPr/>
        </p:nvSpPr>
        <p:spPr bwMode="auto">
          <a:xfrm>
            <a:off x="4716463" y="4292600"/>
            <a:ext cx="0" cy="1439863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1" name="Line 32"/>
          <p:cNvSpPr>
            <a:spLocks noChangeShapeType="1"/>
          </p:cNvSpPr>
          <p:nvPr/>
        </p:nvSpPr>
        <p:spPr bwMode="auto">
          <a:xfrm>
            <a:off x="5435600" y="4292600"/>
            <a:ext cx="0" cy="2160588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" name="Line 33"/>
          <p:cNvSpPr>
            <a:spLocks noChangeShapeType="1"/>
          </p:cNvSpPr>
          <p:nvPr/>
        </p:nvSpPr>
        <p:spPr bwMode="auto">
          <a:xfrm>
            <a:off x="6156325" y="5013325"/>
            <a:ext cx="0" cy="1439863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" name="Line 34"/>
          <p:cNvSpPr>
            <a:spLocks noChangeShapeType="1"/>
          </p:cNvSpPr>
          <p:nvPr/>
        </p:nvSpPr>
        <p:spPr bwMode="auto">
          <a:xfrm>
            <a:off x="6877050" y="5732463"/>
            <a:ext cx="0" cy="720725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4" name="Text Box 35"/>
          <p:cNvSpPr txBox="1">
            <a:spLocks noChangeArrowheads="1"/>
          </p:cNvSpPr>
          <p:nvPr/>
        </p:nvSpPr>
        <p:spPr bwMode="auto">
          <a:xfrm>
            <a:off x="1979613" y="184467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1800" b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1</a:t>
            </a:r>
          </a:p>
        </p:txBody>
      </p:sp>
      <p:sp>
        <p:nvSpPr>
          <p:cNvPr id="115" name="Text Box 36"/>
          <p:cNvSpPr txBox="1">
            <a:spLocks noChangeArrowheads="1"/>
          </p:cNvSpPr>
          <p:nvPr/>
        </p:nvSpPr>
        <p:spPr bwMode="auto">
          <a:xfrm>
            <a:off x="3060700" y="148431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1800" b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2</a:t>
            </a:r>
          </a:p>
        </p:txBody>
      </p:sp>
      <p:sp>
        <p:nvSpPr>
          <p:cNvPr id="116" name="Text Box 37"/>
          <p:cNvSpPr txBox="1">
            <a:spLocks noChangeArrowheads="1"/>
          </p:cNvSpPr>
          <p:nvPr/>
        </p:nvSpPr>
        <p:spPr bwMode="auto">
          <a:xfrm>
            <a:off x="2627313" y="270827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1800" b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4</a:t>
            </a:r>
          </a:p>
        </p:txBody>
      </p:sp>
      <p:sp>
        <p:nvSpPr>
          <p:cNvPr id="117" name="Text Box 38"/>
          <p:cNvSpPr txBox="1">
            <a:spLocks noChangeArrowheads="1"/>
          </p:cNvSpPr>
          <p:nvPr/>
        </p:nvSpPr>
        <p:spPr bwMode="auto">
          <a:xfrm>
            <a:off x="3779838" y="220503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1800" b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5</a:t>
            </a:r>
          </a:p>
        </p:txBody>
      </p:sp>
      <p:sp>
        <p:nvSpPr>
          <p:cNvPr id="118" name="Text Box 39"/>
          <p:cNvSpPr txBox="1">
            <a:spLocks noChangeArrowheads="1"/>
          </p:cNvSpPr>
          <p:nvPr/>
        </p:nvSpPr>
        <p:spPr bwMode="auto">
          <a:xfrm>
            <a:off x="5580063" y="148431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1800" b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3</a:t>
            </a:r>
          </a:p>
        </p:txBody>
      </p:sp>
      <p:sp>
        <p:nvSpPr>
          <p:cNvPr id="119" name="Text Box 40"/>
          <p:cNvSpPr txBox="1">
            <a:spLocks noChangeArrowheads="1"/>
          </p:cNvSpPr>
          <p:nvPr/>
        </p:nvSpPr>
        <p:spPr bwMode="auto">
          <a:xfrm>
            <a:off x="4932363" y="220503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1800" b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6</a:t>
            </a:r>
          </a:p>
        </p:txBody>
      </p:sp>
      <p:sp>
        <p:nvSpPr>
          <p:cNvPr id="120" name="Text Box 41"/>
          <p:cNvSpPr txBox="1">
            <a:spLocks noChangeArrowheads="1"/>
          </p:cNvSpPr>
          <p:nvPr/>
        </p:nvSpPr>
        <p:spPr bwMode="auto">
          <a:xfrm>
            <a:off x="3708400" y="422116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1800" b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7</a:t>
            </a:r>
          </a:p>
        </p:txBody>
      </p:sp>
      <p:sp>
        <p:nvSpPr>
          <p:cNvPr id="121" name="Text Box 42"/>
          <p:cNvSpPr txBox="1">
            <a:spLocks noChangeArrowheads="1"/>
          </p:cNvSpPr>
          <p:nvPr/>
        </p:nvSpPr>
        <p:spPr bwMode="auto">
          <a:xfrm>
            <a:off x="4716463" y="422116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1800" b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8</a:t>
            </a:r>
          </a:p>
        </p:txBody>
      </p:sp>
      <p:sp>
        <p:nvSpPr>
          <p:cNvPr id="122" name="Text Box 43"/>
          <p:cNvSpPr txBox="1">
            <a:spLocks noChangeArrowheads="1"/>
          </p:cNvSpPr>
          <p:nvPr/>
        </p:nvSpPr>
        <p:spPr bwMode="auto">
          <a:xfrm>
            <a:off x="2987675" y="50133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1800" b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9</a:t>
            </a:r>
          </a:p>
        </p:txBody>
      </p:sp>
      <p:sp>
        <p:nvSpPr>
          <p:cNvPr id="123" name="Text Box 44"/>
          <p:cNvSpPr txBox="1">
            <a:spLocks noChangeArrowheads="1"/>
          </p:cNvSpPr>
          <p:nvPr/>
        </p:nvSpPr>
        <p:spPr bwMode="auto">
          <a:xfrm>
            <a:off x="4643438" y="5013325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1800" b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10</a:t>
            </a:r>
          </a:p>
        </p:txBody>
      </p:sp>
      <p:sp>
        <p:nvSpPr>
          <p:cNvPr id="124" name="Text Box 45"/>
          <p:cNvSpPr txBox="1">
            <a:spLocks noChangeArrowheads="1"/>
          </p:cNvSpPr>
          <p:nvPr/>
        </p:nvSpPr>
        <p:spPr bwMode="auto">
          <a:xfrm>
            <a:off x="5435600" y="501332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1800" b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11</a:t>
            </a:r>
          </a:p>
        </p:txBody>
      </p:sp>
      <p:sp>
        <p:nvSpPr>
          <p:cNvPr id="125" name="Text Box 46"/>
          <p:cNvSpPr txBox="1">
            <a:spLocks noChangeArrowheads="1"/>
          </p:cNvSpPr>
          <p:nvPr/>
        </p:nvSpPr>
        <p:spPr bwMode="auto">
          <a:xfrm>
            <a:off x="2268538" y="5661025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1800" b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12</a:t>
            </a:r>
          </a:p>
        </p:txBody>
      </p:sp>
      <p:sp>
        <p:nvSpPr>
          <p:cNvPr id="126" name="Text Box 47"/>
          <p:cNvSpPr txBox="1">
            <a:spLocks noChangeArrowheads="1"/>
          </p:cNvSpPr>
          <p:nvPr/>
        </p:nvSpPr>
        <p:spPr bwMode="auto">
          <a:xfrm>
            <a:off x="5364163" y="5732463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1800" b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13</a:t>
            </a:r>
          </a:p>
        </p:txBody>
      </p:sp>
      <p:sp>
        <p:nvSpPr>
          <p:cNvPr id="127" name="Text Box 48"/>
          <p:cNvSpPr txBox="1">
            <a:spLocks noChangeArrowheads="1"/>
          </p:cNvSpPr>
          <p:nvPr/>
        </p:nvSpPr>
        <p:spPr bwMode="auto">
          <a:xfrm>
            <a:off x="214282" y="928670"/>
            <a:ext cx="31321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горизонтали:</a:t>
            </a:r>
          </a:p>
        </p:txBody>
      </p:sp>
      <p:sp>
        <p:nvSpPr>
          <p:cNvPr id="128" name="Text Box 49"/>
          <p:cNvSpPr txBox="1">
            <a:spLocks noChangeArrowheads="1"/>
          </p:cNvSpPr>
          <p:nvPr/>
        </p:nvSpPr>
        <p:spPr bwMode="auto">
          <a:xfrm>
            <a:off x="0" y="1844675"/>
            <a:ext cx="2339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1) 7 </a:t>
            </a:r>
            <a:r>
              <a:rPr lang="el-GR" sz="4000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·</a:t>
            </a:r>
            <a:r>
              <a:rPr lang="ru-RU" sz="4000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6=</a:t>
            </a:r>
          </a:p>
        </p:txBody>
      </p:sp>
      <p:sp>
        <p:nvSpPr>
          <p:cNvPr id="129" name="Text Box 50"/>
          <p:cNvSpPr txBox="1">
            <a:spLocks noChangeArrowheads="1"/>
          </p:cNvSpPr>
          <p:nvPr/>
        </p:nvSpPr>
        <p:spPr bwMode="auto">
          <a:xfrm>
            <a:off x="0" y="2492375"/>
            <a:ext cx="2484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3) 5 </a:t>
            </a:r>
            <a:r>
              <a:rPr lang="el-GR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·</a:t>
            </a:r>
            <a:r>
              <a:rPr lang="ru-RU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5=</a:t>
            </a:r>
          </a:p>
        </p:txBody>
      </p:sp>
      <p:sp>
        <p:nvSpPr>
          <p:cNvPr id="130" name="Text Box 51"/>
          <p:cNvSpPr txBox="1">
            <a:spLocks noChangeArrowheads="1"/>
          </p:cNvSpPr>
          <p:nvPr/>
        </p:nvSpPr>
        <p:spPr bwMode="auto">
          <a:xfrm>
            <a:off x="0" y="3068638"/>
            <a:ext cx="2771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4) 2 </a:t>
            </a:r>
            <a:r>
              <a:rPr lang="el-GR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·</a:t>
            </a:r>
            <a:r>
              <a:rPr lang="ru-RU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7=</a:t>
            </a:r>
          </a:p>
        </p:txBody>
      </p:sp>
      <p:sp>
        <p:nvSpPr>
          <p:cNvPr id="131" name="Text Box 52"/>
          <p:cNvSpPr txBox="1">
            <a:spLocks noChangeArrowheads="1"/>
          </p:cNvSpPr>
          <p:nvPr/>
        </p:nvSpPr>
        <p:spPr bwMode="auto">
          <a:xfrm>
            <a:off x="0" y="3644900"/>
            <a:ext cx="2484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6) 6 </a:t>
            </a:r>
            <a:r>
              <a:rPr lang="el-GR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·</a:t>
            </a:r>
            <a:r>
              <a:rPr lang="ru-RU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9=</a:t>
            </a:r>
          </a:p>
        </p:txBody>
      </p:sp>
      <p:sp>
        <p:nvSpPr>
          <p:cNvPr id="132" name="Text Box 53"/>
          <p:cNvSpPr txBox="1">
            <a:spLocks noChangeArrowheads="1"/>
          </p:cNvSpPr>
          <p:nvPr/>
        </p:nvSpPr>
        <p:spPr bwMode="auto">
          <a:xfrm>
            <a:off x="0" y="4221163"/>
            <a:ext cx="2484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9) 5 </a:t>
            </a:r>
            <a:r>
              <a:rPr lang="el-GR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·</a:t>
            </a:r>
            <a:r>
              <a:rPr lang="ru-RU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6=</a:t>
            </a:r>
          </a:p>
        </p:txBody>
      </p:sp>
      <p:sp>
        <p:nvSpPr>
          <p:cNvPr id="133" name="Text Box 54"/>
          <p:cNvSpPr txBox="1">
            <a:spLocks noChangeArrowheads="1"/>
          </p:cNvSpPr>
          <p:nvPr/>
        </p:nvSpPr>
        <p:spPr bwMode="auto">
          <a:xfrm>
            <a:off x="0" y="4724400"/>
            <a:ext cx="2484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10) 4 </a:t>
            </a:r>
            <a:r>
              <a:rPr lang="el-GR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·</a:t>
            </a:r>
            <a:r>
              <a:rPr lang="ru-RU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8=</a:t>
            </a:r>
          </a:p>
        </p:txBody>
      </p:sp>
      <p:sp>
        <p:nvSpPr>
          <p:cNvPr id="134" name="Text Box 55"/>
          <p:cNvSpPr txBox="1">
            <a:spLocks noChangeArrowheads="1"/>
          </p:cNvSpPr>
          <p:nvPr/>
        </p:nvSpPr>
        <p:spPr bwMode="auto">
          <a:xfrm>
            <a:off x="0" y="5300663"/>
            <a:ext cx="2484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12) 3 </a:t>
            </a:r>
            <a:r>
              <a:rPr lang="el-GR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·</a:t>
            </a:r>
            <a:r>
              <a:rPr lang="ru-RU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5=</a:t>
            </a:r>
          </a:p>
        </p:txBody>
      </p:sp>
      <p:sp>
        <p:nvSpPr>
          <p:cNvPr id="135" name="Text Box 56"/>
          <p:cNvSpPr txBox="1">
            <a:spLocks noChangeArrowheads="1"/>
          </p:cNvSpPr>
          <p:nvPr/>
        </p:nvSpPr>
        <p:spPr bwMode="auto">
          <a:xfrm>
            <a:off x="0" y="5876925"/>
            <a:ext cx="2339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13) 9 </a:t>
            </a:r>
            <a:r>
              <a:rPr lang="el-GR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·</a:t>
            </a:r>
            <a:r>
              <a:rPr lang="ru-RU" sz="4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9=</a:t>
            </a:r>
          </a:p>
        </p:txBody>
      </p:sp>
      <p:sp>
        <p:nvSpPr>
          <p:cNvPr id="136" name="Text Box 57"/>
          <p:cNvSpPr txBox="1">
            <a:spLocks noChangeArrowheads="1"/>
          </p:cNvSpPr>
          <p:nvPr/>
        </p:nvSpPr>
        <p:spPr bwMode="auto">
          <a:xfrm>
            <a:off x="5643570" y="928670"/>
            <a:ext cx="31321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вертикали:</a:t>
            </a:r>
          </a:p>
        </p:txBody>
      </p:sp>
      <p:sp>
        <p:nvSpPr>
          <p:cNvPr id="137" name="Text Box 58"/>
          <p:cNvSpPr txBox="1">
            <a:spLocks noChangeArrowheads="1"/>
          </p:cNvSpPr>
          <p:nvPr/>
        </p:nvSpPr>
        <p:spPr bwMode="auto">
          <a:xfrm>
            <a:off x="6838950" y="1844675"/>
            <a:ext cx="23050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2) 3 </a:t>
            </a:r>
            <a:r>
              <a:rPr lang="el-GR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·</a:t>
            </a:r>
            <a:r>
              <a:rPr lang="ru-RU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7=</a:t>
            </a:r>
          </a:p>
        </p:txBody>
      </p:sp>
      <p:sp>
        <p:nvSpPr>
          <p:cNvPr id="138" name="Text Box 59"/>
          <p:cNvSpPr txBox="1">
            <a:spLocks noChangeArrowheads="1"/>
          </p:cNvSpPr>
          <p:nvPr/>
        </p:nvSpPr>
        <p:spPr bwMode="auto">
          <a:xfrm>
            <a:off x="6804025" y="2347913"/>
            <a:ext cx="2339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3) 6 </a:t>
            </a:r>
            <a:r>
              <a:rPr lang="el-GR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·</a:t>
            </a:r>
            <a:r>
              <a:rPr lang="ru-RU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4=</a:t>
            </a:r>
          </a:p>
        </p:txBody>
      </p:sp>
      <p:sp>
        <p:nvSpPr>
          <p:cNvPr id="139" name="Text Box 60"/>
          <p:cNvSpPr txBox="1">
            <a:spLocks noChangeArrowheads="1"/>
          </p:cNvSpPr>
          <p:nvPr/>
        </p:nvSpPr>
        <p:spPr bwMode="auto">
          <a:xfrm>
            <a:off x="6838950" y="2924175"/>
            <a:ext cx="23050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5) 7 </a:t>
            </a:r>
            <a:r>
              <a:rPr lang="el-GR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·</a:t>
            </a:r>
            <a:r>
              <a:rPr lang="ru-RU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7=</a:t>
            </a:r>
          </a:p>
        </p:txBody>
      </p:sp>
      <p:sp>
        <p:nvSpPr>
          <p:cNvPr id="140" name="Text Box 61"/>
          <p:cNvSpPr txBox="1">
            <a:spLocks noChangeArrowheads="1"/>
          </p:cNvSpPr>
          <p:nvPr/>
        </p:nvSpPr>
        <p:spPr bwMode="auto">
          <a:xfrm>
            <a:off x="6877050" y="3500438"/>
            <a:ext cx="2266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6) 8 </a:t>
            </a:r>
            <a:r>
              <a:rPr lang="el-GR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·</a:t>
            </a:r>
            <a:r>
              <a:rPr lang="ru-RU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7=</a:t>
            </a:r>
          </a:p>
        </p:txBody>
      </p:sp>
      <p:sp>
        <p:nvSpPr>
          <p:cNvPr id="141" name="Text Box 62"/>
          <p:cNvSpPr txBox="1">
            <a:spLocks noChangeArrowheads="1"/>
          </p:cNvSpPr>
          <p:nvPr/>
        </p:nvSpPr>
        <p:spPr bwMode="auto">
          <a:xfrm>
            <a:off x="6877050" y="4076700"/>
            <a:ext cx="2266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7) 8 </a:t>
            </a:r>
            <a:r>
              <a:rPr lang="el-GR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·</a:t>
            </a:r>
            <a:r>
              <a:rPr lang="ru-RU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5=</a:t>
            </a:r>
          </a:p>
        </p:txBody>
      </p:sp>
      <p:sp>
        <p:nvSpPr>
          <p:cNvPr id="142" name="Text Box 63"/>
          <p:cNvSpPr txBox="1">
            <a:spLocks noChangeArrowheads="1"/>
          </p:cNvSpPr>
          <p:nvPr/>
        </p:nvSpPr>
        <p:spPr bwMode="auto">
          <a:xfrm>
            <a:off x="6877050" y="4652963"/>
            <a:ext cx="2266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8) 9 </a:t>
            </a:r>
            <a:r>
              <a:rPr lang="el-GR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·</a:t>
            </a:r>
            <a:r>
              <a:rPr lang="ru-RU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7=</a:t>
            </a:r>
          </a:p>
        </p:txBody>
      </p:sp>
      <p:sp>
        <p:nvSpPr>
          <p:cNvPr id="143" name="Text Box 64"/>
          <p:cNvSpPr txBox="1">
            <a:spLocks noChangeArrowheads="1"/>
          </p:cNvSpPr>
          <p:nvPr/>
        </p:nvSpPr>
        <p:spPr bwMode="auto">
          <a:xfrm>
            <a:off x="6877050" y="5229225"/>
            <a:ext cx="2266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9) 7 </a:t>
            </a:r>
            <a:r>
              <a:rPr lang="el-GR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·</a:t>
            </a:r>
            <a:r>
              <a:rPr lang="ru-RU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5=</a:t>
            </a:r>
          </a:p>
        </p:txBody>
      </p:sp>
      <p:sp>
        <p:nvSpPr>
          <p:cNvPr id="144" name="Text Box 65"/>
          <p:cNvSpPr txBox="1">
            <a:spLocks noChangeArrowheads="1"/>
          </p:cNvSpPr>
          <p:nvPr/>
        </p:nvSpPr>
        <p:spPr bwMode="auto">
          <a:xfrm>
            <a:off x="6911975" y="5805488"/>
            <a:ext cx="2232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11) 4 </a:t>
            </a:r>
            <a:r>
              <a:rPr lang="el-GR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·</a:t>
            </a:r>
            <a:r>
              <a:rPr lang="ru-RU" sz="4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7=</a:t>
            </a:r>
          </a:p>
        </p:txBody>
      </p:sp>
      <p:sp>
        <p:nvSpPr>
          <p:cNvPr id="145" name="Text Box 66"/>
          <p:cNvSpPr txBox="1">
            <a:spLocks noChangeArrowheads="1"/>
          </p:cNvSpPr>
          <p:nvPr/>
        </p:nvSpPr>
        <p:spPr bwMode="auto">
          <a:xfrm>
            <a:off x="2268538" y="1844675"/>
            <a:ext cx="6477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4 </a:t>
            </a:r>
          </a:p>
        </p:txBody>
      </p:sp>
      <p:sp>
        <p:nvSpPr>
          <p:cNvPr id="146" name="Text Box 67"/>
          <p:cNvSpPr txBox="1">
            <a:spLocks noChangeArrowheads="1"/>
          </p:cNvSpPr>
          <p:nvPr/>
        </p:nvSpPr>
        <p:spPr bwMode="auto">
          <a:xfrm>
            <a:off x="2987675" y="2565400"/>
            <a:ext cx="57626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</a:t>
            </a:r>
          </a:p>
        </p:txBody>
      </p:sp>
      <p:sp>
        <p:nvSpPr>
          <p:cNvPr id="147" name="Text Box 68"/>
          <p:cNvSpPr txBox="1">
            <a:spLocks noChangeArrowheads="1"/>
          </p:cNvSpPr>
          <p:nvPr/>
        </p:nvSpPr>
        <p:spPr bwMode="auto">
          <a:xfrm>
            <a:off x="5580063" y="1844675"/>
            <a:ext cx="57626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 </a:t>
            </a:r>
          </a:p>
        </p:txBody>
      </p:sp>
      <p:sp>
        <p:nvSpPr>
          <p:cNvPr id="148" name="Text Box 69"/>
          <p:cNvSpPr txBox="1">
            <a:spLocks noChangeArrowheads="1"/>
          </p:cNvSpPr>
          <p:nvPr/>
        </p:nvSpPr>
        <p:spPr bwMode="auto">
          <a:xfrm>
            <a:off x="5508625" y="2565400"/>
            <a:ext cx="57626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4</a:t>
            </a:r>
          </a:p>
        </p:txBody>
      </p:sp>
      <p:sp>
        <p:nvSpPr>
          <p:cNvPr id="149" name="Text Box 70"/>
          <p:cNvSpPr txBox="1">
            <a:spLocks noChangeArrowheads="1"/>
          </p:cNvSpPr>
          <p:nvPr/>
        </p:nvSpPr>
        <p:spPr bwMode="auto">
          <a:xfrm>
            <a:off x="3708400" y="2565400"/>
            <a:ext cx="57626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4</a:t>
            </a:r>
          </a:p>
        </p:txBody>
      </p:sp>
      <p:sp>
        <p:nvSpPr>
          <p:cNvPr id="150" name="Text Box 71"/>
          <p:cNvSpPr txBox="1">
            <a:spLocks noChangeArrowheads="1"/>
          </p:cNvSpPr>
          <p:nvPr/>
        </p:nvSpPr>
        <p:spPr bwMode="auto">
          <a:xfrm>
            <a:off x="3779838" y="3284538"/>
            <a:ext cx="57626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9</a:t>
            </a:r>
          </a:p>
        </p:txBody>
      </p:sp>
      <p:sp>
        <p:nvSpPr>
          <p:cNvPr id="151" name="Text Box 72"/>
          <p:cNvSpPr txBox="1">
            <a:spLocks noChangeArrowheads="1"/>
          </p:cNvSpPr>
          <p:nvPr/>
        </p:nvSpPr>
        <p:spPr bwMode="auto">
          <a:xfrm>
            <a:off x="4787900" y="2565400"/>
            <a:ext cx="57626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5</a:t>
            </a:r>
          </a:p>
        </p:txBody>
      </p:sp>
      <p:sp>
        <p:nvSpPr>
          <p:cNvPr id="152" name="Text Box 73"/>
          <p:cNvSpPr txBox="1">
            <a:spLocks noChangeArrowheads="1"/>
          </p:cNvSpPr>
          <p:nvPr/>
        </p:nvSpPr>
        <p:spPr bwMode="auto">
          <a:xfrm>
            <a:off x="4787900" y="3284538"/>
            <a:ext cx="57626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6</a:t>
            </a:r>
          </a:p>
        </p:txBody>
      </p:sp>
      <p:sp>
        <p:nvSpPr>
          <p:cNvPr id="153" name="Text Box 74"/>
          <p:cNvSpPr txBox="1">
            <a:spLocks noChangeArrowheads="1"/>
          </p:cNvSpPr>
          <p:nvPr/>
        </p:nvSpPr>
        <p:spPr bwMode="auto">
          <a:xfrm>
            <a:off x="3851275" y="4221163"/>
            <a:ext cx="57626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4 </a:t>
            </a:r>
          </a:p>
        </p:txBody>
      </p:sp>
      <p:sp>
        <p:nvSpPr>
          <p:cNvPr id="154" name="Text Box 75"/>
          <p:cNvSpPr txBox="1">
            <a:spLocks noChangeArrowheads="1"/>
          </p:cNvSpPr>
          <p:nvPr/>
        </p:nvSpPr>
        <p:spPr bwMode="auto">
          <a:xfrm>
            <a:off x="4859338" y="4221163"/>
            <a:ext cx="57626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6 </a:t>
            </a:r>
          </a:p>
        </p:txBody>
      </p:sp>
      <p:sp>
        <p:nvSpPr>
          <p:cNvPr id="155" name="Text Box 76"/>
          <p:cNvSpPr txBox="1">
            <a:spLocks noChangeArrowheads="1"/>
          </p:cNvSpPr>
          <p:nvPr/>
        </p:nvSpPr>
        <p:spPr bwMode="auto">
          <a:xfrm>
            <a:off x="3059113" y="4941888"/>
            <a:ext cx="57626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3</a:t>
            </a:r>
          </a:p>
        </p:txBody>
      </p:sp>
      <p:sp>
        <p:nvSpPr>
          <p:cNvPr id="156" name="Text Box 77"/>
          <p:cNvSpPr txBox="1">
            <a:spLocks noChangeArrowheads="1"/>
          </p:cNvSpPr>
          <p:nvPr/>
        </p:nvSpPr>
        <p:spPr bwMode="auto">
          <a:xfrm>
            <a:off x="3059113" y="5661025"/>
            <a:ext cx="57626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5</a:t>
            </a:r>
          </a:p>
        </p:txBody>
      </p:sp>
      <p:sp>
        <p:nvSpPr>
          <p:cNvPr id="157" name="Text Box 78"/>
          <p:cNvSpPr txBox="1">
            <a:spLocks noChangeArrowheads="1"/>
          </p:cNvSpPr>
          <p:nvPr/>
        </p:nvSpPr>
        <p:spPr bwMode="auto">
          <a:xfrm>
            <a:off x="5580063" y="4941888"/>
            <a:ext cx="57626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</a:t>
            </a:r>
          </a:p>
        </p:txBody>
      </p:sp>
      <p:sp>
        <p:nvSpPr>
          <p:cNvPr id="158" name="Text Box 79"/>
          <p:cNvSpPr txBox="1">
            <a:spLocks noChangeArrowheads="1"/>
          </p:cNvSpPr>
          <p:nvPr/>
        </p:nvSpPr>
        <p:spPr bwMode="auto">
          <a:xfrm>
            <a:off x="5580063" y="5661025"/>
            <a:ext cx="57626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8</a:t>
            </a:r>
          </a:p>
        </p:txBody>
      </p:sp>
      <p:sp>
        <p:nvSpPr>
          <p:cNvPr id="159" name="Text Box 80"/>
          <p:cNvSpPr txBox="1">
            <a:spLocks noChangeArrowheads="1"/>
          </p:cNvSpPr>
          <p:nvPr/>
        </p:nvSpPr>
        <p:spPr bwMode="auto">
          <a:xfrm>
            <a:off x="2484438" y="5661025"/>
            <a:ext cx="57626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</a:t>
            </a:r>
          </a:p>
        </p:txBody>
      </p:sp>
      <p:sp>
        <p:nvSpPr>
          <p:cNvPr id="160" name="Text Box 81"/>
          <p:cNvSpPr txBox="1">
            <a:spLocks noChangeArrowheads="1"/>
          </p:cNvSpPr>
          <p:nvPr/>
        </p:nvSpPr>
        <p:spPr bwMode="auto">
          <a:xfrm>
            <a:off x="6227763" y="5661025"/>
            <a:ext cx="57626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</a:t>
            </a:r>
          </a:p>
        </p:txBody>
      </p:sp>
      <p:sp>
        <p:nvSpPr>
          <p:cNvPr id="161" name="Rectangle 82"/>
          <p:cNvSpPr>
            <a:spLocks noChangeArrowheads="1"/>
          </p:cNvSpPr>
          <p:nvPr/>
        </p:nvSpPr>
        <p:spPr bwMode="auto">
          <a:xfrm>
            <a:off x="142844" y="1857364"/>
            <a:ext cx="2016125" cy="57626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2" name="Text Box 83"/>
          <p:cNvSpPr txBox="1">
            <a:spLocks noChangeArrowheads="1"/>
          </p:cNvSpPr>
          <p:nvPr/>
        </p:nvSpPr>
        <p:spPr bwMode="auto">
          <a:xfrm>
            <a:off x="2987675" y="1844675"/>
            <a:ext cx="6477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 </a:t>
            </a:r>
          </a:p>
        </p:txBody>
      </p:sp>
      <p:sp>
        <p:nvSpPr>
          <p:cNvPr id="163" name="Text Box 84"/>
          <p:cNvSpPr txBox="1">
            <a:spLocks noChangeArrowheads="1"/>
          </p:cNvSpPr>
          <p:nvPr/>
        </p:nvSpPr>
        <p:spPr bwMode="auto">
          <a:xfrm>
            <a:off x="6156325" y="1844675"/>
            <a:ext cx="6477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5 </a:t>
            </a:r>
          </a:p>
        </p:txBody>
      </p:sp>
      <p:sp>
        <p:nvSpPr>
          <p:cNvPr id="164" name="Text Box 85"/>
          <p:cNvSpPr txBox="1">
            <a:spLocks noChangeArrowheads="1"/>
          </p:cNvSpPr>
          <p:nvPr/>
        </p:nvSpPr>
        <p:spPr bwMode="auto">
          <a:xfrm>
            <a:off x="3779838" y="4941888"/>
            <a:ext cx="6477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0 </a:t>
            </a:r>
          </a:p>
        </p:txBody>
      </p:sp>
      <p:sp>
        <p:nvSpPr>
          <p:cNvPr id="165" name="Text Box 86"/>
          <p:cNvSpPr txBox="1">
            <a:spLocks noChangeArrowheads="1"/>
          </p:cNvSpPr>
          <p:nvPr/>
        </p:nvSpPr>
        <p:spPr bwMode="auto">
          <a:xfrm>
            <a:off x="4787900" y="4941888"/>
            <a:ext cx="6477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3 </a:t>
            </a:r>
          </a:p>
        </p:txBody>
      </p:sp>
      <p:sp>
        <p:nvSpPr>
          <p:cNvPr id="166" name="Rectangle 88"/>
          <p:cNvSpPr>
            <a:spLocks noChangeArrowheads="1"/>
          </p:cNvSpPr>
          <p:nvPr/>
        </p:nvSpPr>
        <p:spPr bwMode="auto">
          <a:xfrm>
            <a:off x="179388" y="2565400"/>
            <a:ext cx="2016125" cy="50323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7" name="Rectangle 89"/>
          <p:cNvSpPr>
            <a:spLocks noChangeArrowheads="1"/>
          </p:cNvSpPr>
          <p:nvPr/>
        </p:nvSpPr>
        <p:spPr bwMode="auto">
          <a:xfrm>
            <a:off x="107950" y="3213100"/>
            <a:ext cx="1871663" cy="431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8" name="Rectangle 90"/>
          <p:cNvSpPr>
            <a:spLocks noChangeArrowheads="1"/>
          </p:cNvSpPr>
          <p:nvPr/>
        </p:nvSpPr>
        <p:spPr bwMode="auto">
          <a:xfrm>
            <a:off x="0" y="3789363"/>
            <a:ext cx="2195513" cy="431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9" name="Rectangle 91"/>
          <p:cNvSpPr>
            <a:spLocks noChangeArrowheads="1"/>
          </p:cNvSpPr>
          <p:nvPr/>
        </p:nvSpPr>
        <p:spPr bwMode="auto">
          <a:xfrm>
            <a:off x="0" y="4365625"/>
            <a:ext cx="2268538" cy="431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0" name="Rectangle 92"/>
          <p:cNvSpPr>
            <a:spLocks noChangeArrowheads="1"/>
          </p:cNvSpPr>
          <p:nvPr/>
        </p:nvSpPr>
        <p:spPr bwMode="auto">
          <a:xfrm>
            <a:off x="0" y="4868863"/>
            <a:ext cx="2124075" cy="431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1" name="Rectangle 93"/>
          <p:cNvSpPr>
            <a:spLocks noChangeArrowheads="1"/>
          </p:cNvSpPr>
          <p:nvPr/>
        </p:nvSpPr>
        <p:spPr bwMode="auto">
          <a:xfrm>
            <a:off x="0" y="5445125"/>
            <a:ext cx="2124075" cy="431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2" name="Rectangle 94"/>
          <p:cNvSpPr>
            <a:spLocks noChangeArrowheads="1"/>
          </p:cNvSpPr>
          <p:nvPr/>
        </p:nvSpPr>
        <p:spPr bwMode="auto">
          <a:xfrm>
            <a:off x="0" y="6021388"/>
            <a:ext cx="2124075" cy="431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3" name="Rectangle 95"/>
          <p:cNvSpPr>
            <a:spLocks noChangeArrowheads="1"/>
          </p:cNvSpPr>
          <p:nvPr/>
        </p:nvSpPr>
        <p:spPr bwMode="auto">
          <a:xfrm>
            <a:off x="7019925" y="1989138"/>
            <a:ext cx="1873250" cy="431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" name="Rectangle 96"/>
          <p:cNvSpPr>
            <a:spLocks noChangeArrowheads="1"/>
          </p:cNvSpPr>
          <p:nvPr/>
        </p:nvSpPr>
        <p:spPr bwMode="auto">
          <a:xfrm>
            <a:off x="6948488" y="2492375"/>
            <a:ext cx="1944687" cy="431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5" name="Rectangle 97"/>
          <p:cNvSpPr>
            <a:spLocks noChangeArrowheads="1"/>
          </p:cNvSpPr>
          <p:nvPr/>
        </p:nvSpPr>
        <p:spPr bwMode="auto">
          <a:xfrm>
            <a:off x="6948488" y="3068638"/>
            <a:ext cx="1944687" cy="431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6" name="Rectangle 98"/>
          <p:cNvSpPr>
            <a:spLocks noChangeArrowheads="1"/>
          </p:cNvSpPr>
          <p:nvPr/>
        </p:nvSpPr>
        <p:spPr bwMode="auto">
          <a:xfrm>
            <a:off x="6948488" y="3644900"/>
            <a:ext cx="1944687" cy="431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7" name="Rectangle 99"/>
          <p:cNvSpPr>
            <a:spLocks noChangeArrowheads="1"/>
          </p:cNvSpPr>
          <p:nvPr/>
        </p:nvSpPr>
        <p:spPr bwMode="auto">
          <a:xfrm>
            <a:off x="6948488" y="4221163"/>
            <a:ext cx="1944687" cy="431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8" name="Rectangle 100"/>
          <p:cNvSpPr>
            <a:spLocks noChangeArrowheads="1"/>
          </p:cNvSpPr>
          <p:nvPr/>
        </p:nvSpPr>
        <p:spPr bwMode="auto">
          <a:xfrm>
            <a:off x="6948488" y="4797425"/>
            <a:ext cx="2016125" cy="431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9" name="Rectangle 101"/>
          <p:cNvSpPr>
            <a:spLocks noChangeArrowheads="1"/>
          </p:cNvSpPr>
          <p:nvPr/>
        </p:nvSpPr>
        <p:spPr bwMode="auto">
          <a:xfrm>
            <a:off x="6948488" y="5373688"/>
            <a:ext cx="1944687" cy="431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0" name="Rectangle 102"/>
          <p:cNvSpPr>
            <a:spLocks noChangeArrowheads="1"/>
          </p:cNvSpPr>
          <p:nvPr/>
        </p:nvSpPr>
        <p:spPr bwMode="auto">
          <a:xfrm>
            <a:off x="6948488" y="5876925"/>
            <a:ext cx="2016125" cy="50323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 tmFilter="0,0; .5, 1; 1, 1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 tmFilter="0,0; .5, 1; 1, 1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 tmFilter="0,0; .5, 1; 1, 1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 tmFilter="0,0; .5, 1; 1, 1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 tmFilter="0,0; .5, 1; 1, 1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 tmFilter="0,0; .5, 1; 1, 1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 tmFilter="0,0; .5, 1; 1, 1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 tmFilter="0,0; .5, 1; 1, 1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 tmFilter="0,0; .5, 1; 1, 1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 tmFilter="0,0; .5, 1; 1, 1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 tmFilter="0,0; .5, 1; 1, 1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 tmFilter="0,0; .5, 1; 1, 1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050"/>
                            </p:stCondLst>
                            <p:childTnLst>
                              <p:par>
                                <p:cTn id="19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500" tmFilter="0,0; .5, 1; 1, 1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200"/>
                            </p:stCondLst>
                            <p:childTnLst>
                              <p:par>
                                <p:cTn id="20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 tmFilter="0,0; .5, 1; 1, 1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500" tmFilter="0,0; .5, 1; 1, 1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500" tmFilter="0,0; .5, 1; 1, 1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 tmFilter="0,0; .5, 1; 1, 1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500" tmFilter="0,0; .5, 1; 1, 1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500" tmFilter="0,0; .5, 1; 1, 1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0" dur="500" tmFilter="0,0; .5, 1; 1, 1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7" dur="500" tmFilter="0,0; .5, 1; 1, 1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3000"/>
                            </p:stCondLst>
                            <p:childTnLst>
                              <p:par>
                                <p:cTn id="25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500" tmFilter="0,0; .5, 1; 1, 1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4050"/>
                            </p:stCondLst>
                            <p:childTnLst>
                              <p:par>
                                <p:cTn id="26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500" tmFilter="0,0; .5, 1; 1, 1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0" dur="500" tmFilter="0,0; .5, 1; 1, 1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7" dur="500" tmFilter="0,0; .5, 1; 1, 1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4" dur="500" tmFilter="0,0; .5, 1; 1, 1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500" tmFilter="0,0; .5, 1; 1, 1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8" dur="500" tmFilter="0,0; .5, 1; 1, 1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5" dur="500" tmFilter="0,0; .5, 1; 1, 1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2" dur="500" tmFilter="0,0; .5, 1; 1, 1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3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4" fill="hold">
                      <p:stCondLst>
                        <p:cond delay="0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500"/>
                            </p:stCondLst>
                            <p:childTnLst>
                              <p:par>
                                <p:cTn id="3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34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35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500"/>
                            </p:stCondLst>
                            <p:childTnLst>
                              <p:par>
                                <p:cTn id="3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>
                            <p:stCondLst>
                              <p:cond delay="1000"/>
                            </p:stCondLst>
                            <p:childTnLst>
                              <p:par>
                                <p:cTn id="349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50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1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353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4" fill="hold">
                      <p:stCondLst>
                        <p:cond delay="0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500"/>
                            </p:stCondLst>
                            <p:childTnLst>
                              <p:par>
                                <p:cTn id="3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1000"/>
                            </p:stCondLst>
                            <p:childTnLst>
                              <p:par>
                                <p:cTn id="364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65"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6"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368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9" fill="hold">
                      <p:stCondLst>
                        <p:cond delay="0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500"/>
                            </p:stCondLst>
                            <p:childTnLst>
                              <p:par>
                                <p:cTn id="3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1000"/>
                            </p:stCondLst>
                            <p:childTnLst>
                              <p:par>
                                <p:cTn id="379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80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1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383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4" fill="hold">
                      <p:stCondLst>
                        <p:cond delay="0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500"/>
                            </p:stCondLst>
                            <p:childTnLst>
                              <p:par>
                                <p:cTn id="3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>
                            <p:stCondLst>
                              <p:cond delay="1000"/>
                            </p:stCondLst>
                            <p:childTnLst>
                              <p:par>
                                <p:cTn id="394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95"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6"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398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9" fill="hold">
                      <p:stCondLst>
                        <p:cond delay="0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500"/>
                            </p:stCondLst>
                            <p:childTnLst>
                              <p:par>
                                <p:cTn id="4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8" fill="hold">
                            <p:stCondLst>
                              <p:cond delay="1000"/>
                            </p:stCondLst>
                            <p:childTnLst>
                              <p:par>
                                <p:cTn id="409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10" dur="5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1" dur="5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413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4" fill="hold">
                      <p:stCondLst>
                        <p:cond delay="0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500"/>
                            </p:stCondLst>
                            <p:childTnLst>
                              <p:par>
                                <p:cTn id="4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3" fill="hold">
                            <p:stCondLst>
                              <p:cond delay="1000"/>
                            </p:stCondLst>
                            <p:childTnLst>
                              <p:par>
                                <p:cTn id="424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25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6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428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9" fill="hold">
                      <p:stCondLst>
                        <p:cond delay="0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500"/>
                            </p:stCondLst>
                            <p:childTnLst>
                              <p:par>
                                <p:cTn id="4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8" fill="hold">
                            <p:stCondLst>
                              <p:cond delay="1000"/>
                            </p:stCondLst>
                            <p:childTnLst>
                              <p:par>
                                <p:cTn id="439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40"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1"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443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4" fill="hold">
                      <p:stCondLst>
                        <p:cond delay="0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500"/>
                            </p:stCondLst>
                            <p:childTnLst>
                              <p:par>
                                <p:cTn id="450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3" fill="hold">
                            <p:stCondLst>
                              <p:cond delay="1000"/>
                            </p:stCondLst>
                            <p:childTnLst>
                              <p:par>
                                <p:cTn id="454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55"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6"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458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9" fill="hold">
                      <p:stCondLst>
                        <p:cond delay="0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>
                            <p:stCondLst>
                              <p:cond delay="500"/>
                            </p:stCondLst>
                            <p:childTnLst>
                              <p:par>
                                <p:cTn id="46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8" fill="hold">
                            <p:stCondLst>
                              <p:cond delay="1000"/>
                            </p:stCondLst>
                            <p:childTnLst>
                              <p:par>
                                <p:cTn id="469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70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1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473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4" fill="hold">
                      <p:stCondLst>
                        <p:cond delay="0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>
                            <p:stCondLst>
                              <p:cond delay="500"/>
                            </p:stCondLst>
                            <p:childTnLst>
                              <p:par>
                                <p:cTn id="4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3" fill="hold">
                            <p:stCondLst>
                              <p:cond delay="1000"/>
                            </p:stCondLst>
                            <p:childTnLst>
                              <p:par>
                                <p:cTn id="484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85"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6"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488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9" fill="hold">
                      <p:stCondLst>
                        <p:cond delay="0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>
                            <p:stCondLst>
                              <p:cond delay="500"/>
                            </p:stCondLst>
                            <p:childTnLst>
                              <p:par>
                                <p:cTn id="4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9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00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1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503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4" fill="hold">
                      <p:stCondLst>
                        <p:cond delay="0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9" fill="hold">
                            <p:stCondLst>
                              <p:cond delay="500"/>
                            </p:stCondLst>
                            <p:childTnLst>
                              <p:par>
                                <p:cTn id="510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3" fill="hold">
                            <p:stCondLst>
                              <p:cond delay="1000"/>
                            </p:stCondLst>
                            <p:childTnLst>
                              <p:par>
                                <p:cTn id="514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15"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6"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518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9" fill="hold">
                      <p:stCondLst>
                        <p:cond delay="0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4" fill="hold">
                            <p:stCondLst>
                              <p:cond delay="500"/>
                            </p:stCondLst>
                            <p:childTnLst>
                              <p:par>
                                <p:cTn id="52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8" fill="hold">
                            <p:stCondLst>
                              <p:cond delay="1000"/>
                            </p:stCondLst>
                            <p:childTnLst>
                              <p:par>
                                <p:cTn id="529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30" dur="5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1" dur="5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533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4" fill="hold">
                      <p:stCondLst>
                        <p:cond delay="0"/>
                      </p:stCondLst>
                      <p:childTnLst>
                        <p:par>
                          <p:cTn id="535" fill="hold">
                            <p:stCondLst>
                              <p:cond delay="0"/>
                            </p:stCondLst>
                            <p:childTnLst>
                              <p:par>
                                <p:cTn id="53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9" fill="hold">
                            <p:stCondLst>
                              <p:cond delay="500"/>
                            </p:stCondLst>
                            <p:childTnLst>
                              <p:par>
                                <p:cTn id="540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4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45" dur="5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6" dur="5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548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9" fill="hold">
                      <p:stCondLst>
                        <p:cond delay="0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59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60" dur="5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1" dur="5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</p:childTnLst>
        </p:cTn>
      </p:par>
    </p:tnLst>
    <p:bldLst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8" grpId="1"/>
      <p:bldP spid="129" grpId="0"/>
      <p:bldP spid="129" grpId="1"/>
      <p:bldP spid="130" grpId="0"/>
      <p:bldP spid="130" grpId="1"/>
      <p:bldP spid="131" grpId="0"/>
      <p:bldP spid="131" grpId="1"/>
      <p:bldP spid="132" grpId="0"/>
      <p:bldP spid="132" grpId="1"/>
      <p:bldP spid="133" grpId="0"/>
      <p:bldP spid="133" grpId="1"/>
      <p:bldP spid="134" grpId="0"/>
      <p:bldP spid="134" grpId="1"/>
      <p:bldP spid="135" grpId="0"/>
      <p:bldP spid="135" grpId="1"/>
      <p:bldP spid="136" grpId="0"/>
      <p:bldP spid="137" grpId="0"/>
      <p:bldP spid="137" grpId="1"/>
      <p:bldP spid="138" grpId="0"/>
      <p:bldP spid="138" grpId="1"/>
      <p:bldP spid="139" grpId="0"/>
      <p:bldP spid="139" grpId="1"/>
      <p:bldP spid="140" grpId="0"/>
      <p:bldP spid="140" grpId="1"/>
      <p:bldP spid="141" grpId="0"/>
      <p:bldP spid="141" grpId="1"/>
      <p:bldP spid="142" grpId="0"/>
      <p:bldP spid="142" grpId="1"/>
      <p:bldP spid="143" grpId="0"/>
      <p:bldP spid="143" grpId="1"/>
      <p:bldP spid="144" grpId="0"/>
      <p:bldP spid="144" grpId="1"/>
      <p:bldP spid="145" grpId="0"/>
      <p:bldP spid="146" grpId="0"/>
      <p:bldP spid="146" grpId="1"/>
      <p:bldP spid="147" grpId="0"/>
      <p:bldP spid="147" grpId="1"/>
      <p:bldP spid="148" grpId="0"/>
      <p:bldP spid="148" grpId="1"/>
      <p:bldP spid="149" grpId="0"/>
      <p:bldP spid="149" grpId="1"/>
      <p:bldP spid="151" grpId="0"/>
      <p:bldP spid="151" grpId="1"/>
      <p:bldP spid="155" grpId="0"/>
      <p:bldP spid="155" grpId="1"/>
      <p:bldP spid="156" grpId="0"/>
      <p:bldP spid="156" grpId="1"/>
      <p:bldP spid="157" grpId="0"/>
      <p:bldP spid="157" grpId="1"/>
      <p:bldP spid="158" grpId="0"/>
      <p:bldP spid="158" grpId="1"/>
      <p:bldP spid="159" grpId="0"/>
      <p:bldP spid="160" grpId="0"/>
      <p:bldP spid="162" grpId="0"/>
      <p:bldP spid="162" grpId="1"/>
      <p:bldP spid="163" grpId="0"/>
      <p:bldP spid="164" grpId="0"/>
      <p:bldP spid="164" grpId="1"/>
      <p:bldP spid="165" grpId="0"/>
      <p:bldP spid="165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500306"/>
            <a:ext cx="8229600" cy="114300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chemeClr val="accent2">
                    <a:lumMod val="50000"/>
                  </a:schemeClr>
                </a:solidFill>
              </a:rPr>
              <a:t>Спасибо за внимание!</a:t>
            </a:r>
            <a:endParaRPr lang="ru-RU" sz="66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6000792"/>
          </a:xfrm>
        </p:spPr>
        <p:txBody>
          <a:bodyPr>
            <a:normAutofit fontScale="90000"/>
          </a:bodyPr>
          <a:lstStyle/>
          <a:p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Константин  Дмитриевич Ушинский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 учение, лишённое всякого интереса и  взятое только силой принуждения, убивает  в  учении  охоту  к  овладению  знаниями. Вместе с тем, он указывал, что нельзя всё учение свести к  интересу. Учение требует и черновой работы и волевого усилия».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401080" cy="2000264"/>
          </a:xfrm>
        </p:spPr>
        <p:txBody>
          <a:bodyPr>
            <a:normAutofit fontScale="90000"/>
          </a:bodyPr>
          <a:lstStyle/>
          <a:p>
            <a:pPr algn="l"/>
            <a:r>
              <a:rPr lang="ru-RU" b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моей работы: </a:t>
            </a:r>
            <a:br>
              <a:rPr lang="ru-RU" b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857364"/>
            <a:ext cx="83582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dirty="0" smtClean="0"/>
              <a:t>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способствовать совершенствованию вычислительных навыков, посредствам использования современных технологий (мультимедиа);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разработать комплекс устных упражнений с использованием ИКТ.</a:t>
            </a:r>
            <a:endParaRPr lang="ru-RU" sz="3600" dirty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/>
          </a:bodyPr>
          <a:lstStyle/>
          <a:p>
            <a:pPr algn="l"/>
            <a:r>
              <a:rPr lang="ru-RU" b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br>
              <a:rPr lang="ru-RU" b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u="sng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357298"/>
            <a:ext cx="821537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изучить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педагогико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эргономические требования к составлению МСО;</a:t>
            </a:r>
          </a:p>
          <a:p>
            <a:pPr lvl="0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подготовить и провести различные виды устных упражнений для повышения познавательного интереса к урокам математики с использованием современных технологий;</a:t>
            </a:r>
          </a:p>
          <a:p>
            <a:pPr lvl="0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сделать выводы, по использованию данных видов устных упражнений, разработанных при помощи 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Power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Point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Этапы работы:</a:t>
            </a:r>
            <a:endParaRPr lang="ru-RU" b="1" u="sng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785926"/>
            <a:ext cx="80010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Организационно-исследовательский. </a:t>
            </a:r>
          </a:p>
          <a:p>
            <a:pPr marL="514350" indent="-514350">
              <a:buFont typeface="+mj-lt"/>
              <a:buAutoNum type="arabicPeriod"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Практическо-экспериментальный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Результативный.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Устный счет помогает:</a:t>
            </a:r>
            <a:endParaRPr lang="ru-RU" b="1" u="sng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357298"/>
            <a:ext cx="850112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переключить ученика с одной деятельности на другую;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подготовить учащихся к изучению новой темы;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включить задания на повторение и обобщение пройденного материала;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развивать интеллект учеников.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выполнении устных упражнений учащийся </a:t>
            </a:r>
            <a:r>
              <a:rPr lang="ru-RU" b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учится</a:t>
            </a:r>
            <a:r>
              <a:rPr lang="ru-RU" b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b="1" u="sng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1000100" y="2214554"/>
            <a:ext cx="1714512" cy="42862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4282" y="3357562"/>
            <a:ext cx="27146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устанавливать связи между объектами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3643306" y="2428868"/>
            <a:ext cx="1857388" cy="158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6107917" y="2178835"/>
            <a:ext cx="1857388" cy="500066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214678" y="3357562"/>
            <a:ext cx="271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сравнивать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29322" y="3429000"/>
            <a:ext cx="30003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контролировать свои рассуждения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1358084" y="3285330"/>
            <a:ext cx="3571900" cy="28734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4001290" y="3429794"/>
            <a:ext cx="3643338" cy="6985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28728" y="5286388"/>
            <a:ext cx="27146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развивать память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89092" y="5138670"/>
            <a:ext cx="27146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развивать гибкость мышления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2" grpId="0"/>
      <p:bldP spid="13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Виды устных упражнений:</a:t>
            </a:r>
            <a:endParaRPr lang="ru-RU" b="1" u="sng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1428736"/>
            <a:ext cx="835824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0" indent="-742950" fontAlgn="base">
              <a:buFont typeface="+mj-lt"/>
              <a:buAutoNum type="arabicPeriod"/>
            </a:pPr>
            <a:r>
              <a:rPr lang="ru-RU" sz="3600" dirty="0" smtClean="0"/>
              <a:t>«Математические цепочки»;</a:t>
            </a:r>
          </a:p>
          <a:p>
            <a:pPr marL="742950" lvl="0" indent="-742950" fontAlgn="base">
              <a:buFont typeface="+mj-lt"/>
              <a:buAutoNum type="arabicPeriod"/>
            </a:pPr>
            <a:r>
              <a:rPr lang="ru-RU" sz="3600" dirty="0" smtClean="0"/>
              <a:t>Задание «Исправь ошибку»;</a:t>
            </a:r>
          </a:p>
          <a:p>
            <a:pPr marL="742950" lvl="0" indent="-742950" fontAlgn="base">
              <a:buFont typeface="+mj-lt"/>
              <a:buAutoNum type="arabicPeriod"/>
            </a:pPr>
            <a:r>
              <a:rPr lang="ru-RU" sz="3600" dirty="0" smtClean="0"/>
              <a:t>Игра с таблицей;</a:t>
            </a:r>
          </a:p>
          <a:p>
            <a:pPr marL="742950" lvl="0" indent="-742950" fontAlgn="base">
              <a:buFont typeface="+mj-lt"/>
              <a:buAutoNum type="arabicPeriod"/>
            </a:pPr>
            <a:r>
              <a:rPr lang="ru-RU" sz="3600" dirty="0" smtClean="0"/>
              <a:t>«Найди лишнее»;</a:t>
            </a:r>
          </a:p>
          <a:p>
            <a:pPr marL="742950" lvl="0" indent="-742950" fontAlgn="base">
              <a:buFont typeface="+mj-lt"/>
              <a:buAutoNum type="arabicPeriod"/>
            </a:pPr>
            <a:r>
              <a:rPr lang="ru-RU" sz="3600" dirty="0" smtClean="0"/>
              <a:t>Игровые моменты;</a:t>
            </a:r>
          </a:p>
          <a:p>
            <a:pPr marL="742950" lvl="0" indent="-742950" fontAlgn="base">
              <a:buFont typeface="+mj-lt"/>
              <a:buAutoNum type="arabicPeriod"/>
            </a:pPr>
            <a:r>
              <a:rPr lang="ru-RU" sz="3600" dirty="0" smtClean="0"/>
              <a:t>Решение задач;</a:t>
            </a:r>
          </a:p>
          <a:p>
            <a:pPr marL="742950" lvl="0" indent="-742950" fontAlgn="base">
              <a:buFont typeface="+mj-lt"/>
              <a:buAutoNum type="arabicPeriod"/>
            </a:pPr>
            <a:r>
              <a:rPr lang="ru-RU" sz="3600" dirty="0" smtClean="0"/>
              <a:t>Математика в стихах.</a:t>
            </a:r>
          </a:p>
          <a:p>
            <a:pPr marL="742950" lvl="0" indent="-742950" fontAlgn="base">
              <a:buFont typeface="+mj-lt"/>
              <a:buAutoNum type="arabicPeriod"/>
            </a:pPr>
            <a:r>
              <a:rPr lang="ru-RU" sz="3600" dirty="0" smtClean="0"/>
              <a:t>«Математические цветки»;</a:t>
            </a:r>
          </a:p>
          <a:p>
            <a:pPr marL="742950" lvl="0" indent="-742950" fontAlgn="base">
              <a:buFont typeface="+mj-lt"/>
              <a:buAutoNum type="arabicPeriod"/>
            </a:pPr>
            <a:r>
              <a:rPr lang="ru-RU" sz="3600" dirty="0" smtClean="0"/>
              <a:t>«Математические кроссворды»;</a:t>
            </a:r>
          </a:p>
          <a:p>
            <a:pPr marL="742950" lvl="0" indent="-742950" fontAlgn="base">
              <a:buFont typeface="+mj-lt"/>
              <a:buAutoNum type="arabicPeriod"/>
            </a:pPr>
            <a:endParaRPr lang="ru-RU" sz="3600" dirty="0" smtClean="0"/>
          </a:p>
          <a:p>
            <a:pPr marL="742950" indent="-742950">
              <a:buFont typeface="+mj-lt"/>
              <a:buAutoNum type="arabicPeriod"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Овал 41"/>
          <p:cNvSpPr/>
          <p:nvPr/>
        </p:nvSpPr>
        <p:spPr>
          <a:xfrm>
            <a:off x="4024313" y="730250"/>
            <a:ext cx="1095375" cy="1096963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3" name="Овал 4"/>
          <p:cNvSpPr/>
          <p:nvPr/>
        </p:nvSpPr>
        <p:spPr>
          <a:xfrm>
            <a:off x="4184650" y="890588"/>
            <a:ext cx="774700" cy="77628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700" dirty="0"/>
              <a:t>23</a:t>
            </a:r>
          </a:p>
        </p:txBody>
      </p:sp>
      <p:sp>
        <p:nvSpPr>
          <p:cNvPr id="44" name="Стрелка вправо 43"/>
          <p:cNvSpPr/>
          <p:nvPr/>
        </p:nvSpPr>
        <p:spPr>
          <a:xfrm rot="1350000">
            <a:off x="5178425" y="1404938"/>
            <a:ext cx="292100" cy="371475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5" name="Стрелка вправо 6"/>
          <p:cNvSpPr/>
          <p:nvPr/>
        </p:nvSpPr>
        <p:spPr>
          <a:xfrm rot="1350000">
            <a:off x="5183188" y="1462088"/>
            <a:ext cx="203200" cy="2222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6667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1500"/>
          </a:p>
        </p:txBody>
      </p:sp>
      <p:sp>
        <p:nvSpPr>
          <p:cNvPr id="46" name="Овал 45"/>
          <p:cNvSpPr/>
          <p:nvPr/>
        </p:nvSpPr>
        <p:spPr>
          <a:xfrm>
            <a:off x="5543550" y="1360488"/>
            <a:ext cx="1096963" cy="1096962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419125"/>
              <a:satOff val="5687"/>
              <a:lumOff val="1233"/>
              <a:alphaOff val="0"/>
            </a:schemeClr>
          </a:fillRef>
          <a:effectRef idx="0">
            <a:schemeClr val="accent5">
              <a:hueOff val="-1419125"/>
              <a:satOff val="5687"/>
              <a:lumOff val="1233"/>
              <a:alphaOff val="0"/>
            </a:schemeClr>
          </a:effectRef>
          <a:fontRef idx="minor">
            <a:schemeClr val="lt1"/>
          </a:fontRef>
        </p:style>
      </p:sp>
      <p:sp>
        <p:nvSpPr>
          <p:cNvPr id="47" name="Овал 8"/>
          <p:cNvSpPr/>
          <p:nvPr/>
        </p:nvSpPr>
        <p:spPr>
          <a:xfrm>
            <a:off x="5703888" y="1520825"/>
            <a:ext cx="884237" cy="7762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700" dirty="0"/>
              <a:t>32</a:t>
            </a:r>
          </a:p>
        </p:txBody>
      </p:sp>
      <p:sp>
        <p:nvSpPr>
          <p:cNvPr id="48" name="Стрелка вправо 47"/>
          <p:cNvSpPr/>
          <p:nvPr/>
        </p:nvSpPr>
        <p:spPr>
          <a:xfrm rot="4050000">
            <a:off x="6259513" y="2476500"/>
            <a:ext cx="290512" cy="369888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419125"/>
              <a:satOff val="5687"/>
              <a:lumOff val="1233"/>
              <a:alphaOff val="0"/>
            </a:schemeClr>
          </a:fillRef>
          <a:effectRef idx="0">
            <a:schemeClr val="accent5">
              <a:hueOff val="-1419125"/>
              <a:satOff val="5687"/>
              <a:lumOff val="1233"/>
              <a:alphaOff val="0"/>
            </a:schemeClr>
          </a:effectRef>
          <a:fontRef idx="minor">
            <a:schemeClr val="lt1"/>
          </a:fontRef>
        </p:style>
      </p:sp>
      <p:sp>
        <p:nvSpPr>
          <p:cNvPr id="49" name="Стрелка вправо 10"/>
          <p:cNvSpPr/>
          <p:nvPr/>
        </p:nvSpPr>
        <p:spPr>
          <a:xfrm rot="4050000">
            <a:off x="6286500" y="2509838"/>
            <a:ext cx="203200" cy="2222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6667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1500"/>
          </a:p>
        </p:txBody>
      </p:sp>
      <p:sp>
        <p:nvSpPr>
          <p:cNvPr id="50" name="Овал 49"/>
          <p:cNvSpPr/>
          <p:nvPr/>
        </p:nvSpPr>
        <p:spPr>
          <a:xfrm>
            <a:off x="6173788" y="2881313"/>
            <a:ext cx="1096962" cy="109537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838251"/>
              <a:satOff val="11375"/>
              <a:lumOff val="2465"/>
              <a:alphaOff val="0"/>
            </a:schemeClr>
          </a:fillRef>
          <a:effectRef idx="0">
            <a:schemeClr val="accent5">
              <a:hueOff val="-2838251"/>
              <a:satOff val="11375"/>
              <a:lumOff val="2465"/>
              <a:alphaOff val="0"/>
            </a:schemeClr>
          </a:effectRef>
          <a:fontRef idx="minor">
            <a:schemeClr val="lt1"/>
          </a:fontRef>
        </p:style>
      </p:sp>
      <p:sp>
        <p:nvSpPr>
          <p:cNvPr id="51" name="Овал 12"/>
          <p:cNvSpPr/>
          <p:nvPr/>
        </p:nvSpPr>
        <p:spPr>
          <a:xfrm>
            <a:off x="6334125" y="3041650"/>
            <a:ext cx="776288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700" dirty="0"/>
              <a:t>16</a:t>
            </a:r>
          </a:p>
        </p:txBody>
      </p:sp>
      <p:sp>
        <p:nvSpPr>
          <p:cNvPr id="52" name="Стрелка вправо 51"/>
          <p:cNvSpPr/>
          <p:nvPr/>
        </p:nvSpPr>
        <p:spPr>
          <a:xfrm rot="6750000">
            <a:off x="6264276" y="3995737"/>
            <a:ext cx="292100" cy="371475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838251"/>
              <a:satOff val="11375"/>
              <a:lumOff val="2465"/>
              <a:alphaOff val="0"/>
            </a:schemeClr>
          </a:fillRef>
          <a:effectRef idx="0">
            <a:schemeClr val="accent5">
              <a:hueOff val="-2838251"/>
              <a:satOff val="11375"/>
              <a:lumOff val="2465"/>
              <a:alphaOff val="0"/>
            </a:schemeClr>
          </a:effectRef>
          <a:fontRef idx="minor">
            <a:schemeClr val="lt1"/>
          </a:fontRef>
        </p:style>
      </p:sp>
      <p:sp>
        <p:nvSpPr>
          <p:cNvPr id="53" name="Стрелка вправо 14"/>
          <p:cNvSpPr/>
          <p:nvPr/>
        </p:nvSpPr>
        <p:spPr>
          <a:xfrm rot="17550000">
            <a:off x="6326188" y="4030663"/>
            <a:ext cx="203200" cy="2222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6667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1500"/>
          </a:p>
        </p:txBody>
      </p:sp>
      <p:sp>
        <p:nvSpPr>
          <p:cNvPr id="54" name="Овал 53"/>
          <p:cNvSpPr/>
          <p:nvPr/>
        </p:nvSpPr>
        <p:spPr>
          <a:xfrm>
            <a:off x="5543550" y="4400550"/>
            <a:ext cx="1096963" cy="1096963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257376"/>
              <a:satOff val="17062"/>
              <a:lumOff val="3698"/>
              <a:alphaOff val="0"/>
            </a:schemeClr>
          </a:fillRef>
          <a:effectRef idx="0">
            <a:schemeClr val="accent5">
              <a:hueOff val="-4257376"/>
              <a:satOff val="17062"/>
              <a:lumOff val="3698"/>
              <a:alphaOff val="0"/>
            </a:schemeClr>
          </a:effectRef>
          <a:fontRef idx="minor">
            <a:schemeClr val="lt1"/>
          </a:fontRef>
        </p:style>
      </p:sp>
      <p:sp>
        <p:nvSpPr>
          <p:cNvPr id="55" name="Овал 16"/>
          <p:cNvSpPr/>
          <p:nvPr/>
        </p:nvSpPr>
        <p:spPr>
          <a:xfrm>
            <a:off x="5703888" y="4560888"/>
            <a:ext cx="776287" cy="77628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700" dirty="0"/>
              <a:t>64</a:t>
            </a:r>
          </a:p>
        </p:txBody>
      </p:sp>
      <p:sp>
        <p:nvSpPr>
          <p:cNvPr id="56" name="Стрелка вправо 55"/>
          <p:cNvSpPr/>
          <p:nvPr/>
        </p:nvSpPr>
        <p:spPr>
          <a:xfrm rot="9450000">
            <a:off x="5194300" y="5076825"/>
            <a:ext cx="290513" cy="369888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257376"/>
              <a:satOff val="17062"/>
              <a:lumOff val="3698"/>
              <a:alphaOff val="0"/>
            </a:schemeClr>
          </a:fillRef>
          <a:effectRef idx="0">
            <a:schemeClr val="accent5">
              <a:hueOff val="-4257376"/>
              <a:satOff val="17062"/>
              <a:lumOff val="3698"/>
              <a:alphaOff val="0"/>
            </a:schemeClr>
          </a:effectRef>
          <a:fontRef idx="minor">
            <a:schemeClr val="lt1"/>
          </a:fontRef>
        </p:style>
      </p:sp>
      <p:sp>
        <p:nvSpPr>
          <p:cNvPr id="57" name="Стрелка вправо 18"/>
          <p:cNvSpPr/>
          <p:nvPr/>
        </p:nvSpPr>
        <p:spPr>
          <a:xfrm rot="20250000">
            <a:off x="5278438" y="5133975"/>
            <a:ext cx="203200" cy="2222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6667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1500"/>
          </a:p>
        </p:txBody>
      </p:sp>
      <p:sp>
        <p:nvSpPr>
          <p:cNvPr id="58" name="Овал 57"/>
          <p:cNvSpPr/>
          <p:nvPr/>
        </p:nvSpPr>
        <p:spPr>
          <a:xfrm>
            <a:off x="4024313" y="5030788"/>
            <a:ext cx="1095375" cy="1096962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5676501"/>
              <a:satOff val="22749"/>
              <a:lumOff val="4930"/>
              <a:alphaOff val="0"/>
            </a:schemeClr>
          </a:fillRef>
          <a:effectRef idx="0">
            <a:schemeClr val="accent5">
              <a:hueOff val="-5676501"/>
              <a:satOff val="22749"/>
              <a:lumOff val="4930"/>
              <a:alphaOff val="0"/>
            </a:schemeClr>
          </a:effectRef>
          <a:fontRef idx="minor">
            <a:schemeClr val="lt1"/>
          </a:fontRef>
        </p:style>
      </p:sp>
      <p:sp>
        <p:nvSpPr>
          <p:cNvPr id="59" name="Овал 20"/>
          <p:cNvSpPr/>
          <p:nvPr/>
        </p:nvSpPr>
        <p:spPr>
          <a:xfrm>
            <a:off x="4184650" y="5191125"/>
            <a:ext cx="774700" cy="7762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4700"/>
          </a:p>
        </p:txBody>
      </p:sp>
      <p:sp>
        <p:nvSpPr>
          <p:cNvPr id="60" name="Стрелка вправо 59"/>
          <p:cNvSpPr/>
          <p:nvPr/>
        </p:nvSpPr>
        <p:spPr>
          <a:xfrm rot="12150000">
            <a:off x="3673475" y="5081588"/>
            <a:ext cx="292100" cy="371475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5676501"/>
              <a:satOff val="22749"/>
              <a:lumOff val="4930"/>
              <a:alphaOff val="0"/>
            </a:schemeClr>
          </a:fillRef>
          <a:effectRef idx="0">
            <a:schemeClr val="accent5">
              <a:hueOff val="-5676501"/>
              <a:satOff val="22749"/>
              <a:lumOff val="493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Стрелка вправо 22"/>
          <p:cNvSpPr/>
          <p:nvPr/>
        </p:nvSpPr>
        <p:spPr>
          <a:xfrm rot="1350000">
            <a:off x="3757613" y="5173663"/>
            <a:ext cx="203200" cy="2222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6667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1500"/>
          </a:p>
        </p:txBody>
      </p:sp>
      <p:sp>
        <p:nvSpPr>
          <p:cNvPr id="62" name="Овал 61"/>
          <p:cNvSpPr/>
          <p:nvPr/>
        </p:nvSpPr>
        <p:spPr>
          <a:xfrm>
            <a:off x="2503488" y="4400550"/>
            <a:ext cx="1096962" cy="1096963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095626"/>
              <a:satOff val="28436"/>
              <a:lumOff val="6163"/>
              <a:alphaOff val="0"/>
            </a:schemeClr>
          </a:fillRef>
          <a:effectRef idx="0">
            <a:schemeClr val="accent5">
              <a:hueOff val="-7095626"/>
              <a:satOff val="28436"/>
              <a:lumOff val="6163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Овал 24"/>
          <p:cNvSpPr/>
          <p:nvPr/>
        </p:nvSpPr>
        <p:spPr>
          <a:xfrm>
            <a:off x="2663825" y="4560888"/>
            <a:ext cx="776288" cy="77628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4700"/>
          </a:p>
        </p:txBody>
      </p:sp>
      <p:sp>
        <p:nvSpPr>
          <p:cNvPr id="64" name="Стрелка вправо 63"/>
          <p:cNvSpPr/>
          <p:nvPr/>
        </p:nvSpPr>
        <p:spPr>
          <a:xfrm rot="14850000">
            <a:off x="2593975" y="4011613"/>
            <a:ext cx="290513" cy="369887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095626"/>
              <a:satOff val="28436"/>
              <a:lumOff val="6163"/>
              <a:alphaOff val="0"/>
            </a:schemeClr>
          </a:fillRef>
          <a:effectRef idx="0">
            <a:schemeClr val="accent5">
              <a:hueOff val="-7095626"/>
              <a:satOff val="28436"/>
              <a:lumOff val="6163"/>
              <a:alphaOff val="0"/>
            </a:schemeClr>
          </a:effectRef>
          <a:fontRef idx="minor">
            <a:schemeClr val="lt1"/>
          </a:fontRef>
        </p:style>
      </p:sp>
      <p:sp>
        <p:nvSpPr>
          <p:cNvPr id="65" name="Стрелка вправо 26"/>
          <p:cNvSpPr/>
          <p:nvPr/>
        </p:nvSpPr>
        <p:spPr>
          <a:xfrm rot="4050000">
            <a:off x="2654300" y="4125913"/>
            <a:ext cx="203200" cy="2222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6667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1500"/>
          </a:p>
        </p:txBody>
      </p:sp>
      <p:sp>
        <p:nvSpPr>
          <p:cNvPr id="66" name="Овал 65"/>
          <p:cNvSpPr/>
          <p:nvPr/>
        </p:nvSpPr>
        <p:spPr>
          <a:xfrm>
            <a:off x="1873250" y="2881313"/>
            <a:ext cx="1096963" cy="109537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514751"/>
              <a:satOff val="34124"/>
              <a:lumOff val="7395"/>
              <a:alphaOff val="0"/>
            </a:schemeClr>
          </a:fillRef>
          <a:effectRef idx="0">
            <a:schemeClr val="accent5">
              <a:hueOff val="-8514751"/>
              <a:satOff val="34124"/>
              <a:lumOff val="7395"/>
              <a:alphaOff val="0"/>
            </a:schemeClr>
          </a:effectRef>
          <a:fontRef idx="minor">
            <a:schemeClr val="lt1"/>
          </a:fontRef>
        </p:style>
      </p:sp>
      <p:sp>
        <p:nvSpPr>
          <p:cNvPr id="67" name="Овал 28"/>
          <p:cNvSpPr/>
          <p:nvPr/>
        </p:nvSpPr>
        <p:spPr>
          <a:xfrm>
            <a:off x="2033588" y="3041650"/>
            <a:ext cx="776287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700" dirty="0"/>
              <a:t>93</a:t>
            </a:r>
          </a:p>
        </p:txBody>
      </p:sp>
      <p:sp>
        <p:nvSpPr>
          <p:cNvPr id="68" name="Стрелка вправо 67"/>
          <p:cNvSpPr/>
          <p:nvPr/>
        </p:nvSpPr>
        <p:spPr>
          <a:xfrm rot="17550000">
            <a:off x="2587626" y="2490787"/>
            <a:ext cx="292100" cy="371475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514751"/>
              <a:satOff val="34124"/>
              <a:lumOff val="7395"/>
              <a:alphaOff val="0"/>
            </a:schemeClr>
          </a:fillRef>
          <a:effectRef idx="0">
            <a:schemeClr val="accent5">
              <a:hueOff val="-8514751"/>
              <a:satOff val="34124"/>
              <a:lumOff val="7395"/>
              <a:alphaOff val="0"/>
            </a:schemeClr>
          </a:effectRef>
          <a:fontRef idx="minor">
            <a:schemeClr val="lt1"/>
          </a:fontRef>
        </p:style>
      </p:sp>
      <p:sp>
        <p:nvSpPr>
          <p:cNvPr id="69" name="Стрелка вправо 30"/>
          <p:cNvSpPr/>
          <p:nvPr/>
        </p:nvSpPr>
        <p:spPr>
          <a:xfrm rot="17550000">
            <a:off x="2614613" y="2605088"/>
            <a:ext cx="203200" cy="2222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6667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1500"/>
          </a:p>
        </p:txBody>
      </p:sp>
      <p:sp>
        <p:nvSpPr>
          <p:cNvPr id="70" name="Овал 69"/>
          <p:cNvSpPr/>
          <p:nvPr/>
        </p:nvSpPr>
        <p:spPr>
          <a:xfrm>
            <a:off x="2503488" y="1360488"/>
            <a:ext cx="1096962" cy="1096962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0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</p:sp>
      <p:sp>
        <p:nvSpPr>
          <p:cNvPr id="71" name="Овал 32"/>
          <p:cNvSpPr/>
          <p:nvPr/>
        </p:nvSpPr>
        <p:spPr>
          <a:xfrm>
            <a:off x="2663825" y="1520825"/>
            <a:ext cx="776288" cy="7762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4700"/>
          </a:p>
        </p:txBody>
      </p:sp>
      <p:sp>
        <p:nvSpPr>
          <p:cNvPr id="73" name="Стрелка вправо 34"/>
          <p:cNvSpPr/>
          <p:nvPr/>
        </p:nvSpPr>
        <p:spPr>
          <a:xfrm rot="20250000">
            <a:off x="3662363" y="1501775"/>
            <a:ext cx="203200" cy="2222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6667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1500"/>
          </a:p>
        </p:txBody>
      </p:sp>
      <p:sp>
        <p:nvSpPr>
          <p:cNvPr id="75" name="Овал 4"/>
          <p:cNvSpPr/>
          <p:nvPr/>
        </p:nvSpPr>
        <p:spPr>
          <a:xfrm>
            <a:off x="2484438" y="1557338"/>
            <a:ext cx="1079500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700" dirty="0"/>
              <a:t>115</a:t>
            </a:r>
          </a:p>
        </p:txBody>
      </p:sp>
      <p:sp>
        <p:nvSpPr>
          <p:cNvPr id="76" name="Овал 4"/>
          <p:cNvSpPr/>
          <p:nvPr/>
        </p:nvSpPr>
        <p:spPr>
          <a:xfrm>
            <a:off x="2627313" y="4581525"/>
            <a:ext cx="776287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700" dirty="0"/>
              <a:t>3</a:t>
            </a:r>
          </a:p>
        </p:txBody>
      </p:sp>
      <p:sp>
        <p:nvSpPr>
          <p:cNvPr id="77" name="Овал 4"/>
          <p:cNvSpPr/>
          <p:nvPr/>
        </p:nvSpPr>
        <p:spPr>
          <a:xfrm>
            <a:off x="4211638" y="5229225"/>
            <a:ext cx="776287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700" dirty="0"/>
              <a:t>8</a:t>
            </a:r>
          </a:p>
        </p:txBody>
      </p:sp>
      <p:sp>
        <p:nvSpPr>
          <p:cNvPr id="78" name="Овал 4"/>
          <p:cNvSpPr/>
          <p:nvPr/>
        </p:nvSpPr>
        <p:spPr>
          <a:xfrm>
            <a:off x="5219700" y="765175"/>
            <a:ext cx="936625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3600" dirty="0">
                <a:solidFill>
                  <a:srgbClr val="FF6600"/>
                </a:solidFill>
              </a:rPr>
              <a:t>+9</a:t>
            </a:r>
          </a:p>
        </p:txBody>
      </p:sp>
      <p:sp>
        <p:nvSpPr>
          <p:cNvPr id="79" name="Овал 4"/>
          <p:cNvSpPr/>
          <p:nvPr/>
        </p:nvSpPr>
        <p:spPr>
          <a:xfrm>
            <a:off x="6588125" y="2133600"/>
            <a:ext cx="936625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3600" dirty="0">
                <a:solidFill>
                  <a:srgbClr val="FF6600"/>
                </a:solidFill>
              </a:rPr>
              <a:t>:2</a:t>
            </a:r>
          </a:p>
        </p:txBody>
      </p:sp>
      <p:sp>
        <p:nvSpPr>
          <p:cNvPr id="80" name="Овал 4"/>
          <p:cNvSpPr/>
          <p:nvPr/>
        </p:nvSpPr>
        <p:spPr>
          <a:xfrm>
            <a:off x="6588125" y="3860800"/>
            <a:ext cx="936625" cy="7762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3600" dirty="0">
                <a:solidFill>
                  <a:srgbClr val="FF6600"/>
                </a:solidFill>
              </a:rPr>
              <a:t>*4</a:t>
            </a:r>
          </a:p>
        </p:txBody>
      </p:sp>
      <p:sp>
        <p:nvSpPr>
          <p:cNvPr id="81" name="Овал 4"/>
          <p:cNvSpPr/>
          <p:nvPr/>
        </p:nvSpPr>
        <p:spPr>
          <a:xfrm>
            <a:off x="5076825" y="5373688"/>
            <a:ext cx="935038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3600" dirty="0">
                <a:solidFill>
                  <a:srgbClr val="FF6600"/>
                </a:solidFill>
              </a:rPr>
              <a:t>:8</a:t>
            </a:r>
          </a:p>
        </p:txBody>
      </p:sp>
      <p:sp>
        <p:nvSpPr>
          <p:cNvPr id="82" name="Овал 4"/>
          <p:cNvSpPr/>
          <p:nvPr/>
        </p:nvSpPr>
        <p:spPr>
          <a:xfrm>
            <a:off x="3203575" y="5373688"/>
            <a:ext cx="936625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3600" dirty="0">
                <a:solidFill>
                  <a:srgbClr val="FF6600"/>
                </a:solidFill>
              </a:rPr>
              <a:t>-5</a:t>
            </a:r>
          </a:p>
        </p:txBody>
      </p:sp>
      <p:sp>
        <p:nvSpPr>
          <p:cNvPr id="83" name="Овал 4"/>
          <p:cNvSpPr/>
          <p:nvPr/>
        </p:nvSpPr>
        <p:spPr>
          <a:xfrm>
            <a:off x="1692275" y="3933825"/>
            <a:ext cx="935038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3600" dirty="0">
                <a:solidFill>
                  <a:srgbClr val="FF6600"/>
                </a:solidFill>
              </a:rPr>
              <a:t>*31</a:t>
            </a:r>
          </a:p>
        </p:txBody>
      </p:sp>
      <p:sp>
        <p:nvSpPr>
          <p:cNvPr id="84" name="Овал 4"/>
          <p:cNvSpPr/>
          <p:nvPr/>
        </p:nvSpPr>
        <p:spPr>
          <a:xfrm>
            <a:off x="1692275" y="2133600"/>
            <a:ext cx="935038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3600" dirty="0">
                <a:solidFill>
                  <a:srgbClr val="FF6600"/>
                </a:solidFill>
              </a:rPr>
              <a:t>+22</a:t>
            </a:r>
          </a:p>
        </p:txBody>
      </p:sp>
      <p:pic>
        <p:nvPicPr>
          <p:cNvPr id="85" name="Рисунок 61" descr="FELIXANM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2565400"/>
            <a:ext cx="2366963" cy="145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7" grpId="0"/>
      <p:bldP spid="51" grpId="0"/>
      <p:bldP spid="55" grpId="0"/>
      <p:bldP spid="67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542</Words>
  <PresentationFormat>Экран (4:3)</PresentationFormat>
  <Paragraphs>163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Совершенствование вычислительных навыков посредствам использования МСО в специальной (коррекционной) школе  VIII вида </vt:lpstr>
      <vt:lpstr>Константин  Дмитриевич Ушинский :   « учение, лишённое всякого интереса и  взятое только силой принуждения, убивает  в  учении  охоту  к  овладению  знаниями. Вместе с тем, он указывал, что нельзя всё учение свести к  интересу. Учение требует и черновой работы и волевого усилия». </vt:lpstr>
      <vt:lpstr>Цель моей работы:   </vt:lpstr>
      <vt:lpstr>Задачи: </vt:lpstr>
      <vt:lpstr>Этапы работы:</vt:lpstr>
      <vt:lpstr>Устный счет помогает:</vt:lpstr>
      <vt:lpstr>При выполнении устных упражнений учащийся учится:</vt:lpstr>
      <vt:lpstr>Виды устных упражнений: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современных технологий  на уроках математики – как средство совершенствования вычислительных навыков. </dc:title>
  <dc:creator>белый</dc:creator>
  <cp:lastModifiedBy>белый</cp:lastModifiedBy>
  <cp:revision>76</cp:revision>
  <dcterms:created xsi:type="dcterms:W3CDTF">2013-03-20T21:05:52Z</dcterms:created>
  <dcterms:modified xsi:type="dcterms:W3CDTF">2013-05-03T21:48:27Z</dcterms:modified>
</cp:coreProperties>
</file>