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5" r:id="rId3"/>
    <p:sldId id="266" r:id="rId4"/>
    <p:sldId id="257" r:id="rId5"/>
    <p:sldId id="258" r:id="rId6"/>
    <p:sldId id="259" r:id="rId7"/>
    <p:sldId id="260" r:id="rId8"/>
    <p:sldId id="261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566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3EB-D1FA-4654-9B43-D5E084F9CD14}" type="datetimeFigureOut">
              <a:rPr lang="ru-RU" smtClean="0"/>
              <a:t>27.12.2011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D82F-1121-4375-AA31-CA822A5DC85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3EB-D1FA-4654-9B43-D5E084F9CD14}" type="datetimeFigureOut">
              <a:rPr lang="ru-RU" smtClean="0"/>
              <a:t>27.12.2011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D82F-1121-4375-AA31-CA822A5DC85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3EB-D1FA-4654-9B43-D5E084F9CD14}" type="datetimeFigureOut">
              <a:rPr lang="ru-RU" smtClean="0"/>
              <a:t>27.12.2011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D82F-1121-4375-AA31-CA822A5DC85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3EB-D1FA-4654-9B43-D5E084F9CD14}" type="datetimeFigureOut">
              <a:rPr lang="ru-RU" smtClean="0"/>
              <a:t>27.12.2011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D82F-1121-4375-AA31-CA822A5DC85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3EB-D1FA-4654-9B43-D5E084F9CD14}" type="datetimeFigureOut">
              <a:rPr lang="ru-RU" smtClean="0"/>
              <a:t>27.12.2011</a:t>
            </a:fld>
            <a:endParaRPr lang="ru-RU" dirty="0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D82F-1121-4375-AA31-CA822A5DC851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3EB-D1FA-4654-9B43-D5E084F9CD14}" type="datetimeFigureOut">
              <a:rPr lang="ru-RU" smtClean="0"/>
              <a:t>27.12.2011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D82F-1121-4375-AA31-CA822A5DC85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3EB-D1FA-4654-9B43-D5E084F9CD14}" type="datetimeFigureOut">
              <a:rPr lang="ru-RU" smtClean="0"/>
              <a:t>27.12.2011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D82F-1121-4375-AA31-CA822A5DC85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3EB-D1FA-4654-9B43-D5E084F9CD14}" type="datetimeFigureOut">
              <a:rPr lang="ru-RU" smtClean="0"/>
              <a:t>27.12.2011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D82F-1121-4375-AA31-CA822A5DC85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3EB-D1FA-4654-9B43-D5E084F9CD14}" type="datetimeFigureOut">
              <a:rPr lang="ru-RU" smtClean="0"/>
              <a:t>27.12.2011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D82F-1121-4375-AA31-CA822A5DC85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3EB-D1FA-4654-9B43-D5E084F9CD14}" type="datetimeFigureOut">
              <a:rPr lang="ru-RU" smtClean="0"/>
              <a:t>27.12.2011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D82F-1121-4375-AA31-CA822A5DC85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3EB-D1FA-4654-9B43-D5E084F9CD14}" type="datetimeFigureOut">
              <a:rPr lang="ru-RU" smtClean="0"/>
              <a:t>27.12.2011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D82F-1121-4375-AA31-CA822A5DC85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2C503EB-D1FA-4654-9B43-D5E084F9CD14}" type="datetimeFigureOut">
              <a:rPr lang="ru-RU" smtClean="0"/>
              <a:t>27.12.2011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A56D82F-1121-4375-AA31-CA822A5DC851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3911352" cy="1600327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МОЙ КЛАСС.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Классный час.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925375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ctr"/>
            <a:r>
              <a:rPr lang="ru-RU" sz="5400" dirty="0"/>
              <a:t>Время игры.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311118"/>
            <a:ext cx="3240360" cy="1918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5656" y="1556791"/>
            <a:ext cx="63367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3200" dirty="0" smtClean="0"/>
              <a:t>Биография друга.</a:t>
            </a:r>
          </a:p>
          <a:p>
            <a:pPr marL="514350" indent="-514350">
              <a:buAutoNum type="arabicPeriod"/>
            </a:pPr>
            <a:r>
              <a:rPr lang="ru-RU" sz="3200" dirty="0" smtClean="0"/>
              <a:t>Совместный рисунок «Вавилонская башня».</a:t>
            </a:r>
          </a:p>
          <a:p>
            <a:pPr marL="514350" indent="-514350">
              <a:buAutoNum type="arabicPeriod"/>
            </a:pPr>
            <a:endParaRPr lang="ru-RU" sz="3200" dirty="0"/>
          </a:p>
          <a:p>
            <a:pPr marL="514350" indent="-514350">
              <a:buAutoNum type="arabicPeriod"/>
            </a:pPr>
            <a:endParaRPr lang="ru-RU" sz="3200" dirty="0" smtClean="0"/>
          </a:p>
          <a:p>
            <a:endParaRPr lang="ru-RU" sz="3200" dirty="0"/>
          </a:p>
          <a:p>
            <a:pPr marL="514350" indent="-514350">
              <a:buAutoNum type="arabicPeriod"/>
            </a:pPr>
            <a:endParaRPr lang="ru-RU" sz="3200" dirty="0" smtClean="0"/>
          </a:p>
          <a:p>
            <a:pPr marL="514350" indent="-514350">
              <a:buAutoNum type="arabicPeriod"/>
            </a:pPr>
            <a:endParaRPr lang="ru-RU" sz="3200" dirty="0"/>
          </a:p>
          <a:p>
            <a:r>
              <a:rPr lang="ru-RU" sz="3200" dirty="0" smtClean="0"/>
              <a:t>3.  Игра в кругу «Почесать спинку».</a:t>
            </a:r>
          </a:p>
        </p:txBody>
      </p:sp>
    </p:spTree>
    <p:extLst>
      <p:ext uri="{BB962C8B-B14F-4D97-AF65-F5344CB8AC3E}">
        <p14:creationId xmlns:p14="http://schemas.microsoft.com/office/powerpoint/2010/main" val="5673876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Ход «классного часа».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solidFill>
                  <a:schemeClr val="tx1"/>
                </a:solidFill>
              </a:rPr>
              <a:t>Ознакомление с понятием «Сплочённый класс».</a:t>
            </a:r>
            <a:endParaRPr lang="ru-RU" sz="3200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solidFill>
                  <a:schemeClr val="tx1"/>
                </a:solidFill>
              </a:rPr>
              <a:t>Анализ предыдущего года обучения.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dirty="0" smtClean="0">
                <a:solidFill>
                  <a:schemeClr val="tx1"/>
                </a:solidFill>
              </a:rPr>
              <a:t>Знакомство с уровнями развития коллектива.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dirty="0" smtClean="0">
                <a:solidFill>
                  <a:schemeClr val="tx1"/>
                </a:solidFill>
              </a:rPr>
              <a:t>Диагностика «Социометрия».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dirty="0" smtClean="0">
                <a:solidFill>
                  <a:schemeClr val="tx1"/>
                </a:solidFill>
              </a:rPr>
              <a:t>Анкетирование «Какой наш класс».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dirty="0" smtClean="0">
                <a:solidFill>
                  <a:schemeClr val="tx1"/>
                </a:solidFill>
              </a:rPr>
              <a:t>Тренинг по развитию дружеских отношений друг с другом.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dirty="0" smtClean="0">
                <a:solidFill>
                  <a:schemeClr val="tx1"/>
                </a:solidFill>
              </a:rPr>
              <a:t>Подведение итогов.</a:t>
            </a:r>
          </a:p>
          <a:p>
            <a:pPr marL="457200" indent="-457200">
              <a:buFont typeface="+mj-lt"/>
              <a:buAutoNum type="arabicPeriod"/>
            </a:pPr>
            <a:endParaRPr lang="ru-RU" sz="3200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75180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28083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«СПЛОЧЁННЫЙ КЛАСС»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– </a:t>
            </a:r>
            <a:r>
              <a:rPr lang="ru-RU" sz="3100" dirty="0" smtClean="0"/>
              <a:t>ОРГАНИЗОВАННАЯ ГРУППА ЛЮДЕЙ, ИМЕЮЩАЯ ОБЩИЕ ИНТЕРЕСЫ, ХОРОШИЕ ВЗАИМООТНОШЕНИЯ, ЕДИНОДУШНО РЕШАЮЩАЯ ЛЮБЫЕ ЖИЗНЕННЫЕ СИТУАЦИИ.  </a:t>
            </a:r>
            <a:endParaRPr lang="ru-RU" sz="3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573016"/>
            <a:ext cx="3096344" cy="243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90758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«Мои впечатления о 4-ом классе»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003232" cy="5472608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600" dirty="0" smtClean="0">
                <a:solidFill>
                  <a:schemeClr val="tx1"/>
                </a:solidFill>
              </a:rPr>
              <a:t>самые прекрасные впечатления в прошлом учебном году у меня оставили…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600" dirty="0" smtClean="0">
                <a:solidFill>
                  <a:schemeClr val="tx1"/>
                </a:solidFill>
              </a:rPr>
              <a:t>Из проведённых мероприятий в классе, школе мне больше всего понравилось…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600" dirty="0" smtClean="0">
                <a:solidFill>
                  <a:schemeClr val="tx1"/>
                </a:solidFill>
              </a:rPr>
              <a:t>Я буду рад , если…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600" dirty="0" smtClean="0">
                <a:solidFill>
                  <a:schemeClr val="tx1"/>
                </a:solidFill>
              </a:rPr>
              <a:t>Больше всего я разочаровался в …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600" dirty="0" smtClean="0">
                <a:solidFill>
                  <a:schemeClr val="tx1"/>
                </a:solidFill>
              </a:rPr>
              <a:t>Чтобы в классе было интереснее, надо…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600" dirty="0" smtClean="0">
                <a:solidFill>
                  <a:schemeClr val="tx1"/>
                </a:solidFill>
              </a:rPr>
              <a:t>Мой класс был…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600" dirty="0" smtClean="0">
                <a:solidFill>
                  <a:schemeClr val="tx1"/>
                </a:solidFill>
              </a:rPr>
              <a:t>Если бы я был классным руководителем, то…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600" dirty="0" smtClean="0">
                <a:solidFill>
                  <a:schemeClr val="tx1"/>
                </a:solidFill>
              </a:rPr>
              <a:t>Если бы я был директором школы, то…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ПОМНИТЕ: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от ваших взаимоотношений будет зависеть, как пройдёт этот год – ПАСМУРНО И БУДНИЧНО или ЯРКО И СОЛНЕЧНО!</a:t>
            </a:r>
          </a:p>
          <a:p>
            <a:pPr marL="457200" indent="-45720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77444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УРОВНИ РАЗВИТИЯ КОЛЛЕКТИВА.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0759" y="1600200"/>
            <a:ext cx="8651721" cy="5069160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Песчаная россыпь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Множество песчинок собрано вместе, и в то же время каждая из них – сама по себе. Налетит слабый ветерок и отнесёт часть песка в сторону, рассыплет по площадке. Дунет ветер посильнее – и не станет россыпи.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                                                                </a:t>
            </a:r>
            <a:r>
              <a:rPr lang="ru-RU" sz="2000" dirty="0" smtClean="0">
                <a:solidFill>
                  <a:schemeClr val="tx1"/>
                </a:solidFill>
              </a:rPr>
              <a:t>Каждый как песчинка: вроде все                                                                                                            вместе и в то же время  -                               вместе и в тоже время – отдельно.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                                                                             Нет того, что </a:t>
            </a:r>
            <a:r>
              <a:rPr lang="ru-RU" sz="2000" dirty="0">
                <a:solidFill>
                  <a:schemeClr val="tx1"/>
                </a:solidFill>
              </a:rPr>
              <a:t>сцепляет, </a:t>
            </a:r>
            <a:r>
              <a:rPr lang="ru-RU" sz="2000" dirty="0" smtClean="0">
                <a:solidFill>
                  <a:schemeClr val="tx1"/>
                </a:solidFill>
              </a:rPr>
              <a:t>соединяет                          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людей. В таких группах                                  людей. В </a:t>
            </a:r>
            <a:r>
              <a:rPr lang="ru-RU" sz="2000" dirty="0">
                <a:solidFill>
                  <a:schemeClr val="tx1"/>
                </a:solidFill>
              </a:rPr>
              <a:t>таких группах люди </a:t>
            </a:r>
            <a:r>
              <a:rPr lang="ru-RU" sz="2000" dirty="0" smtClean="0">
                <a:solidFill>
                  <a:schemeClr val="tx1"/>
                </a:solidFill>
              </a:rPr>
              <a:t>ещё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                                                                             мало знают друг друга,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мало знаю                                                          не решаются или </a:t>
            </a:r>
            <a:r>
              <a:rPr lang="ru-RU" sz="2000" dirty="0">
                <a:solidFill>
                  <a:schemeClr val="tx1"/>
                </a:solidFill>
              </a:rPr>
              <a:t>не желают</a:t>
            </a:r>
            <a:endParaRPr lang="ru-RU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                                                                              пойти навстречу друг другу.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                                                                            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Формальное существование группы,                                                                                 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                                                           которое не приносит радости тем,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кто в неё входит.</a:t>
            </a:r>
            <a:endParaRPr lang="ru-RU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 descr="C:\Users\Администратор\Pictures\LifeFrame\кл.час\quicksand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020932"/>
            <a:ext cx="352839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9705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562074"/>
          </a:xfrm>
        </p:spPr>
        <p:txBody>
          <a:bodyPr>
            <a:normAutofit fontScale="90000"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ru-RU" dirty="0"/>
              <a:t>Мягкая глина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.</a:t>
            </a:r>
            <a:endParaRPr lang="ru-RU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92696"/>
            <a:ext cx="8856984" cy="59766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900" dirty="0" smtClean="0">
                <a:solidFill>
                  <a:schemeClr val="tx1"/>
                </a:solidFill>
              </a:rPr>
              <a:t>Материал, который легко поддаётся воздействию, и из него можно лепить различный изделия. В руках хорошего мастера материал превращается в искусно изготовленный сосуд. Но он может остаться куском глины, если не прикладывать усилия.  </a:t>
            </a:r>
          </a:p>
          <a:p>
            <a:pPr marL="0" indent="0">
              <a:buNone/>
            </a:pP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smtClean="0">
                <a:solidFill>
                  <a:schemeClr val="tx1"/>
                </a:solidFill>
              </a:rPr>
              <a:t>                                                   В такой группе заметны первые усилия созданию дружного</a:t>
            </a:r>
          </a:p>
          <a:p>
            <a:pPr marL="0" indent="0">
              <a:buNone/>
            </a:pP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smtClean="0">
                <a:solidFill>
                  <a:schemeClr val="tx1"/>
                </a:solidFill>
              </a:rPr>
              <a:t>                                                    коллектива. Существует организатор. Скрепляющее звено -</a:t>
            </a:r>
          </a:p>
          <a:p>
            <a:pPr marL="0" indent="0">
              <a:buNone/>
            </a:pP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smtClean="0">
                <a:solidFill>
                  <a:schemeClr val="tx1"/>
                </a:solidFill>
              </a:rPr>
              <a:t>                                                    дисциплина и требования старших. Отношения разные – </a:t>
            </a:r>
          </a:p>
          <a:p>
            <a:pPr marL="0" indent="0">
              <a:buNone/>
            </a:pP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smtClean="0">
                <a:solidFill>
                  <a:schemeClr val="tx1"/>
                </a:solidFill>
              </a:rPr>
              <a:t>                                                    доброжелательные, конфликтные. Ребята по собственному</a:t>
            </a:r>
          </a:p>
          <a:p>
            <a:pPr marL="0" indent="0">
              <a:buNone/>
            </a:pP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smtClean="0">
                <a:solidFill>
                  <a:schemeClr val="tx1"/>
                </a:solidFill>
              </a:rPr>
              <a:t>                                                    желанию редко приходят на помощь друг другу. </a:t>
            </a:r>
          </a:p>
          <a:p>
            <a:endParaRPr lang="ru-RU" sz="2800" b="1" dirty="0" smtClean="0">
              <a:solidFill>
                <a:schemeClr val="tx1"/>
              </a:solidFill>
            </a:endParaRPr>
          </a:p>
          <a:p>
            <a:r>
              <a:rPr lang="ru-RU" sz="2800" b="1" dirty="0" smtClean="0">
                <a:solidFill>
                  <a:schemeClr val="tx1"/>
                </a:solidFill>
              </a:rPr>
              <a:t>Мерцающий </a:t>
            </a:r>
            <a:r>
              <a:rPr lang="ru-RU" sz="2800" b="1" dirty="0">
                <a:solidFill>
                  <a:schemeClr val="tx1"/>
                </a:solidFill>
              </a:rPr>
              <a:t>маяк.  </a:t>
            </a:r>
            <a:endParaRPr lang="ru-RU" sz="2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В штормовом море маяк и опытному, и начинающему мореходу приносит уверенность: курс выбран правильно, «так держать». Но маяк горит не постоянно, а периодически, как бы говоря: «Я здесь, я готов прийти на помощь».      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                                                        Преобладает желание трудиться сообща, помогать друг другу. 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                                                       Есть люди, на которых можно опереться. Но некоторым членам 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                                                       группы не всегда хватает сил подчиниться коллективным 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                                                       требованиям, проявить настойчивость в преодолении 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                                                       трудностей. Активность проявляется всплесками, не часто 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                                                       вносятся предложения по улучшению дел.</a:t>
            </a:r>
          </a:p>
          <a:p>
            <a:pPr marL="0" indent="0">
              <a:buNone/>
            </a:pP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Администратор\Pictures\LifeFrame\кл.час\i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12" y="1484784"/>
            <a:ext cx="2391072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дминистратор\Pictures\LifeFrame\кл.час\0_236d2_ceac505_XL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12" y="4696290"/>
            <a:ext cx="2391072" cy="197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2378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552728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/>
              <a:t>Алый парус.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Символ устремлённости вперёд, дружеской верности, преданности своему долгу.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                                                                 Действие по принципу «один – за всех и все – за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                                                           </a:t>
            </a:r>
            <a:r>
              <a:rPr lang="ru-RU" sz="1800" dirty="0" smtClean="0">
                <a:solidFill>
                  <a:schemeClr val="tx1"/>
                </a:solidFill>
              </a:rPr>
              <a:t>одного». Дружеское участие и заинтересованность</a:t>
            </a:r>
            <a:endParaRPr lang="ru-RU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                                                                 делами друг друга. Командный состав парусника - 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                                                                 знающие и надёжные организаторы, авторитетные </a:t>
            </a:r>
            <a:endParaRPr lang="ru-RU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                                                                товарищи. К ним обращаются за советами, и они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                                                                бескорыстно оказывают её. У большинства членов   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«экипажа» проявляется чувств      гордость за свой коллектив. </a:t>
            </a:r>
            <a:r>
              <a:rPr lang="ru-RU" sz="1800" dirty="0">
                <a:solidFill>
                  <a:schemeClr val="tx1"/>
                </a:solidFill>
              </a:rPr>
              <a:t>В</a:t>
            </a:r>
            <a:r>
              <a:rPr lang="ru-RU" sz="1800" dirty="0" smtClean="0">
                <a:solidFill>
                  <a:schemeClr val="tx1"/>
                </a:solidFill>
              </a:rPr>
              <a:t>се переживают горечь, когда кто-то постигает неудачи. Но не всегда хватает мужества идти наперекор бурям и ненастьям. Надо учится признавать свои ошибки, и тогда можно всё исправить.</a:t>
            </a:r>
            <a:endParaRPr lang="ru-RU" sz="2800" dirty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Горящий факел.         </a:t>
            </a:r>
            <a:endParaRPr lang="ru-RU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Живое пламя, горючим материалом для которого является тесная дружба, единая воля, отличное взаимопонимание, деловое сотрудничество, ответственность не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</a:rPr>
              <a:t>                                                                 </a:t>
            </a:r>
            <a:r>
              <a:rPr lang="ru-RU" sz="1800" dirty="0" smtClean="0">
                <a:solidFill>
                  <a:schemeClr val="tx1"/>
                </a:solidFill>
              </a:rPr>
              <a:t>только </a:t>
            </a:r>
            <a:r>
              <a:rPr lang="ru-RU" sz="1800" dirty="0">
                <a:solidFill>
                  <a:schemeClr val="tx1"/>
                </a:solidFill>
              </a:rPr>
              <a:t>за себя, но </a:t>
            </a:r>
            <a:r>
              <a:rPr lang="ru-RU" sz="1800" dirty="0" smtClean="0">
                <a:solidFill>
                  <a:schemeClr val="tx1"/>
                </a:solidFill>
              </a:rPr>
              <a:t>за весь </a:t>
            </a:r>
            <a:r>
              <a:rPr lang="ru-RU" sz="1800" dirty="0">
                <a:solidFill>
                  <a:schemeClr val="tx1"/>
                </a:solidFill>
              </a:rPr>
              <a:t>коллектив</a:t>
            </a:r>
            <a:r>
              <a:rPr lang="ru-RU" sz="1800" dirty="0" smtClean="0">
                <a:solidFill>
                  <a:schemeClr val="tx1"/>
                </a:solidFill>
              </a:rPr>
              <a:t>. Светить для 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                                                                себя можно, пробираясь сквозь заросли. Но разве </a:t>
            </a:r>
            <a:r>
              <a:rPr lang="ru-RU" sz="1800" dirty="0" err="1" smtClean="0">
                <a:solidFill>
                  <a:schemeClr val="tx1"/>
                </a:solidFill>
              </a:rPr>
              <a:t>мо</a:t>
            </a:r>
            <a:r>
              <a:rPr lang="ru-RU" sz="1800" dirty="0" smtClean="0">
                <a:solidFill>
                  <a:schemeClr val="tx1"/>
                </a:solidFill>
              </a:rPr>
              <a:t>                                                            можно чувствовать себя счастливым, если позади         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                                                                 тебя – коллектив, которому нужна твоя помощь и 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                                                                 крепкая рука? Настоящий коллектив – тот, где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                                                                бескорыстно приходят на помощь, делают всё,  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                                                                чтобы принести пользу окружающим людям.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00000">
            <a:off x="221408" y="1052736"/>
            <a:ext cx="3054448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07" y="4573450"/>
            <a:ext cx="305445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8600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algn="ctr"/>
            <a:r>
              <a:rPr lang="ru-RU" dirty="0" smtClean="0"/>
              <a:t>АНКЕТА «Какой наш класс?»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88632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</a:rPr>
              <a:t>Сплочён и дружен ли наш класс?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</a:rPr>
              <a:t>Активно ли участвует наш класс в общих делах школы?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</a:rPr>
              <a:t>Помогут ли вам в учёбе одноклассники, если вы попросите?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</a:rPr>
              <a:t>Что у нас в классе легче сделать: а) попросить списать;    б) объяснить непонятный материал и позаниматься.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</a:rPr>
              <a:t>Если вы отстали в учёбе по болезни, предложат ли вам ребята помощь?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</a:rPr>
              <a:t>Если у вас случалась неприятность: а) вас в классе поймут и помогут; останутся равнодушными.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</a:rPr>
              <a:t>Заметят ли ваше плохое настроение или самочувствие ваши одноклассники?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</a:rPr>
              <a:t>Ваш лучший друг – одноклассник?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</a:rPr>
              <a:t>У вас много приятелей в классе?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</a:rPr>
              <a:t>Вы довольны своим положением в классе?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</a:rPr>
              <a:t>Какую характеристику классу вы выберите из предложенной «классификации»?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</a:rPr>
              <a:t>Что мешает и поможет классу подняться на более высокий уровень развития?</a:t>
            </a:r>
          </a:p>
          <a:p>
            <a:pPr marL="457200" indent="-457200">
              <a:buFont typeface="+mj-lt"/>
              <a:buAutoNum type="arabicPeriod"/>
            </a:pPr>
            <a:endParaRPr lang="ru-RU" sz="2000" dirty="0" smtClean="0"/>
          </a:p>
          <a:p>
            <a:pPr marL="457200" indent="-457200">
              <a:buFont typeface="+mj-lt"/>
              <a:buAutoNum type="arabicPeriod"/>
            </a:pPr>
            <a:endParaRPr lang="ru-RU" sz="2000" dirty="0" smtClean="0"/>
          </a:p>
          <a:p>
            <a:pPr marL="457200" indent="-45720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11005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0661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1. С кем я хотел бы общаться вне школы?</a:t>
            </a:r>
            <a:br>
              <a:rPr lang="ru-RU" dirty="0" smtClean="0"/>
            </a:br>
            <a:r>
              <a:rPr lang="ru-RU" dirty="0" smtClean="0"/>
              <a:t>2. С кем я не хотел бы общаться вне школы?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Авраменко                11. </a:t>
            </a:r>
            <a:r>
              <a:rPr lang="ru-RU" dirty="0" err="1" smtClean="0">
                <a:solidFill>
                  <a:schemeClr val="tx1"/>
                </a:solidFill>
              </a:rPr>
              <a:t>Капанина</a:t>
            </a:r>
            <a:r>
              <a:rPr lang="ru-RU" dirty="0" smtClean="0">
                <a:solidFill>
                  <a:schemeClr val="tx1"/>
                </a:solidFill>
              </a:rPr>
              <a:t>                  21. Сучкова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Антоненко                 12. </a:t>
            </a:r>
            <a:r>
              <a:rPr lang="ru-RU" dirty="0" err="1" smtClean="0">
                <a:solidFill>
                  <a:schemeClr val="tx1"/>
                </a:solidFill>
              </a:rPr>
              <a:t>Картлешвили</a:t>
            </a:r>
            <a:r>
              <a:rPr lang="ru-RU" dirty="0" smtClean="0">
                <a:solidFill>
                  <a:schemeClr val="tx1"/>
                </a:solidFill>
              </a:rPr>
              <a:t>           22. </a:t>
            </a:r>
            <a:r>
              <a:rPr lang="ru-RU" dirty="0" err="1" smtClean="0">
                <a:solidFill>
                  <a:schemeClr val="tx1"/>
                </a:solidFill>
              </a:rPr>
              <a:t>Толстоухова</a:t>
            </a:r>
            <a:endParaRPr lang="ru-RU" dirty="0" smtClean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Баранова                   13. Кондратюк                23. Тощев</a:t>
            </a:r>
          </a:p>
          <a:p>
            <a:pPr marL="457200" indent="-457200">
              <a:buAutoNum type="arabicPeriod"/>
            </a:pPr>
            <a:r>
              <a:rPr lang="ru-RU" dirty="0" err="1" smtClean="0">
                <a:solidFill>
                  <a:schemeClr val="tx1"/>
                </a:solidFill>
              </a:rPr>
              <a:t>Бузулуков</a:t>
            </a:r>
            <a:r>
              <a:rPr lang="ru-RU" dirty="0" smtClean="0">
                <a:solidFill>
                  <a:schemeClr val="tx1"/>
                </a:solidFill>
              </a:rPr>
              <a:t>                  14. Лемешкина               24. </a:t>
            </a:r>
            <a:r>
              <a:rPr lang="ru-RU" dirty="0" err="1" smtClean="0">
                <a:solidFill>
                  <a:schemeClr val="tx1"/>
                </a:solidFill>
              </a:rPr>
              <a:t>Шостик</a:t>
            </a:r>
            <a:endParaRPr lang="ru-RU" dirty="0" smtClean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Быков                         15. Максимов                  25. </a:t>
            </a:r>
            <a:r>
              <a:rPr lang="ru-RU" dirty="0" err="1" smtClean="0">
                <a:solidFill>
                  <a:schemeClr val="tx1"/>
                </a:solidFill>
              </a:rPr>
              <a:t>Яхневич</a:t>
            </a:r>
            <a:endParaRPr lang="ru-RU" dirty="0" smtClean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Веселова                   16. Маркова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Глаголева                  17. </a:t>
            </a:r>
            <a:r>
              <a:rPr lang="ru-RU" dirty="0" err="1" smtClean="0">
                <a:solidFill>
                  <a:schemeClr val="tx1"/>
                </a:solidFill>
              </a:rPr>
              <a:t>Перевезенцева</a:t>
            </a:r>
            <a:endParaRPr lang="ru-RU" dirty="0" smtClean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Гордеев                     18. </a:t>
            </a:r>
            <a:r>
              <a:rPr lang="ru-RU" dirty="0" err="1" smtClean="0">
                <a:solidFill>
                  <a:schemeClr val="tx1"/>
                </a:solidFill>
              </a:rPr>
              <a:t>Плиска</a:t>
            </a:r>
            <a:endParaRPr lang="ru-RU" dirty="0" smtClean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Дашкевич                 19. </a:t>
            </a:r>
            <a:r>
              <a:rPr lang="ru-RU" dirty="0" err="1" smtClean="0">
                <a:solidFill>
                  <a:schemeClr val="tx1"/>
                </a:solidFill>
              </a:rPr>
              <a:t>Сенчаков</a:t>
            </a:r>
            <a:endParaRPr lang="ru-RU" dirty="0" smtClean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ru-RU" dirty="0" err="1" smtClean="0">
                <a:solidFill>
                  <a:schemeClr val="tx1"/>
                </a:solidFill>
              </a:rPr>
              <a:t>Ендовицкая</a:t>
            </a:r>
            <a:r>
              <a:rPr lang="ru-RU" dirty="0" smtClean="0">
                <a:solidFill>
                  <a:schemeClr val="tx1"/>
                </a:solidFill>
              </a:rPr>
              <a:t>              20. Соловьёв</a:t>
            </a:r>
          </a:p>
          <a:p>
            <a:pPr marL="457200" indent="-457200">
              <a:buAutoNum type="arabicPeriod"/>
            </a:pP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4407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381</TotalTime>
  <Words>883</Words>
  <Application>Microsoft Office PowerPoint</Application>
  <PresentationFormat>Экран (4:3)</PresentationFormat>
  <Paragraphs>102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Паркет</vt:lpstr>
      <vt:lpstr>МОЙ КЛАСС.</vt:lpstr>
      <vt:lpstr>Ход «классного часа».</vt:lpstr>
      <vt:lpstr>         «СПЛОЧЁННЫЙ КЛАСС»  – ОРГАНИЗОВАННАЯ ГРУППА ЛЮДЕЙ, ИМЕЮЩАЯ ОБЩИЕ ИНТЕРЕСЫ, ХОРОШИЕ ВЗАИМООТНОШЕНИЯ, ЕДИНОДУШНО РЕШАЮЩАЯ ЛЮБЫЕ ЖИЗНЕННЫЕ СИТУАЦИИ.  </vt:lpstr>
      <vt:lpstr>«Мои впечатления о 4-ом классе» </vt:lpstr>
      <vt:lpstr>УРОВНИ РАЗВИТИЯ КОЛЛЕКТИВА.</vt:lpstr>
      <vt:lpstr>Мягкая глина.</vt:lpstr>
      <vt:lpstr>Презентация PowerPoint</vt:lpstr>
      <vt:lpstr>АНКЕТА «Какой наш класс?»</vt:lpstr>
      <vt:lpstr>1. С кем я хотел бы общаться вне школы? 2. С кем я не хотел бы общаться вне школы?</vt:lpstr>
      <vt:lpstr>Время игры.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Валерия</cp:lastModifiedBy>
  <cp:revision>35</cp:revision>
  <dcterms:created xsi:type="dcterms:W3CDTF">2011-12-23T13:56:58Z</dcterms:created>
  <dcterms:modified xsi:type="dcterms:W3CDTF">2011-12-27T07:01:08Z</dcterms:modified>
</cp:coreProperties>
</file>