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6" r:id="rId5"/>
    <p:sldId id="277" r:id="rId6"/>
    <p:sldId id="279" r:id="rId7"/>
    <p:sldId id="280" r:id="rId8"/>
    <p:sldId id="282" r:id="rId9"/>
    <p:sldId id="283" r:id="rId10"/>
    <p:sldId id="284" r:id="rId11"/>
    <p:sldId id="285" r:id="rId12"/>
    <p:sldId id="286" r:id="rId13"/>
    <p:sldId id="290" r:id="rId14"/>
    <p:sldId id="291" r:id="rId15"/>
    <p:sldId id="292" r:id="rId16"/>
    <p:sldId id="293" r:id="rId17"/>
    <p:sldId id="294" r:id="rId18"/>
    <p:sldId id="297" r:id="rId19"/>
    <p:sldId id="299" r:id="rId20"/>
    <p:sldId id="300" r:id="rId21"/>
    <p:sldId id="301" r:id="rId22"/>
    <p:sldId id="303" r:id="rId23"/>
    <p:sldId id="304" r:id="rId24"/>
    <p:sldId id="305" r:id="rId25"/>
    <p:sldId id="306" r:id="rId26"/>
    <p:sldId id="307" r:id="rId27"/>
    <p:sldId id="308" r:id="rId28"/>
    <p:sldId id="322" r:id="rId29"/>
    <p:sldId id="309" r:id="rId30"/>
    <p:sldId id="311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1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96" d="100"/>
          <a:sy n="96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240C4-E0B8-4A99-B617-F0D6576BB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4DEE8-161F-47D0-9C78-1D6024BDC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3F35-9906-4526-947A-F82E6FF46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411F7-2E8F-4CC0-A05F-57C336AA2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32641-98F6-4978-A5C7-3FF33408D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C8AFE-004A-47C3-BB06-6C92929FD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EB309-5BC7-4367-BA08-2E5C5A222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E12FA-2EC7-4F0C-BF63-81C475124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449AC-6E82-4D67-96E3-DF3E62E3E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EEDA0-7BC5-46E7-8EEA-372863436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25C48-6CFB-4C12-BBC7-DA771BE6D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1D585C3-7BAD-4E91-A98C-DF9A1E3BF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8001000" cy="2689225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5400" smtClean="0">
                <a:latin typeface="Monotype Corsiva" pitchFamily="66" charset="0"/>
              </a:rPr>
              <a:t>Новые роли участников образовательного процесса при интерактивном обучении</a:t>
            </a:r>
            <a:endParaRPr lang="ru-RU" smtClean="0"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14800"/>
            <a:ext cx="6400800" cy="1752600"/>
          </a:xfrm>
        </p:spPr>
        <p:txBody>
          <a:bodyPr/>
          <a:lstStyle/>
          <a:p>
            <a:pPr algn="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Педагог—психолог</a:t>
            </a:r>
          </a:p>
          <a:p>
            <a:pPr algn="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МОУ «Гимназия № 1 »</a:t>
            </a:r>
          </a:p>
          <a:p>
            <a:pPr algn="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Сергеева Тамара Федоровна</a:t>
            </a:r>
          </a:p>
        </p:txBody>
      </p:sp>
      <p:pic>
        <p:nvPicPr>
          <p:cNvPr id="2052" name="Picture 4" descr="C:\Documents and Settings\Максим\Рабочий стол\Новая папка\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124200"/>
            <a:ext cx="15049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Фазы (этапы) модерации: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762000" y="1295400"/>
            <a:ext cx="7467600" cy="4525963"/>
          </a:xfrm>
        </p:spPr>
        <p:txBody>
          <a:bodyPr/>
          <a:lstStyle/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инициация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(начало урока, знакомство);</a:t>
            </a:r>
          </a:p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вхождение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или погружение в тему (сообщение целей урока);</a:t>
            </a:r>
          </a:p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формировани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е ожиданий учеников (планирование эффектов урока);</a:t>
            </a:r>
          </a:p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интерактивная лекц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ия (передача и объяснение информации);</a:t>
            </a:r>
          </a:p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проработка содержания тем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ы (групповая работа обучающихся);</a:t>
            </a:r>
          </a:p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подведение итогов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(рефлексия, оценка урока);</a:t>
            </a:r>
          </a:p>
          <a:p>
            <a:pPr eaLnBrk="1" hangingPunct="1"/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Эмоциональная разрядка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(разминки).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1600" smtClean="0"/>
          </a:p>
        </p:txBody>
      </p:sp>
      <p:pic>
        <p:nvPicPr>
          <p:cNvPr id="11268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55911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1401763"/>
          </a:xfrm>
        </p:spPr>
        <p:txBody>
          <a:bodyPr/>
          <a:lstStyle/>
          <a:p>
            <a:pPr algn="l" eaLnBrk="1" hangingPunct="1"/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Достижение эффективности и качества образовательного процесса при        использовании технологии модерации, получение запланированных результатов обучения, воспитания, развития и социализации обучающихся обеспечивается организацией следующих ключевых процессов - </a:t>
            </a:r>
            <a:r>
              <a:rPr 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ИКВММРАО: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7239000" cy="4525963"/>
          </a:xfrm>
        </p:spPr>
        <p:txBody>
          <a:bodyPr/>
          <a:lstStyle/>
          <a:p>
            <a:pPr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эффективное взаимодействие (</a:t>
            </a:r>
            <a:r>
              <a:rPr lang="ru-RU" sz="1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нтеракция) участников группового процесса;</a:t>
            </a:r>
          </a:p>
          <a:p>
            <a:pPr algn="ctr" eaLnBrk="1" hangingPunct="1"/>
            <a:endParaRPr lang="ru-RU" sz="1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упорядоченный обмен информацией (</a:t>
            </a:r>
            <a:r>
              <a:rPr lang="ru-RU" sz="1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оммуникация) между всеми участниками образовательного процесса;</a:t>
            </a:r>
          </a:p>
          <a:p>
            <a:pPr eaLnBrk="1" hangingPunct="1"/>
            <a:endParaRPr lang="ru-RU" sz="1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обеспечение наглядности хода и результатов образовательного процесса (</a:t>
            </a:r>
            <a:r>
              <a:rPr lang="ru-RU" sz="1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изуализация);</a:t>
            </a:r>
          </a:p>
          <a:p>
            <a:pPr eaLnBrk="1" hangingPunct="1"/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отивация всех участников образовательного процесса;</a:t>
            </a:r>
          </a:p>
          <a:p>
            <a:pPr algn="ctr" eaLnBrk="1" hangingPunct="1"/>
            <a:endParaRPr lang="ru-RU" sz="1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ониторинг образовательного процесса;</a:t>
            </a:r>
          </a:p>
          <a:p>
            <a:pPr eaLnBrk="1" hangingPunct="1"/>
            <a:endParaRPr lang="ru-RU" sz="1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ефлексия педагога и обучающихся;</a:t>
            </a:r>
          </a:p>
          <a:p>
            <a:pPr algn="ctr" eaLnBrk="1" hangingPunct="1"/>
            <a:endParaRPr lang="ru-RU" sz="1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нализ деятельности участников и оценка результатов.</a:t>
            </a:r>
          </a:p>
        </p:txBody>
      </p:sp>
      <p:pic>
        <p:nvPicPr>
          <p:cNvPr id="12292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 descr="C:\Documents and Settings\Максим\Рабочий стол\Новая папка\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34493">
            <a:off x="941388" y="2243138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3" descr="C:\Documents and Settings\Максим\Рабочий стол\Новая папка\3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505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3" descr="C:\Documents and Settings\Максим\Рабочий стол\Новая папка\3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895600"/>
            <a:ext cx="6096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4" descr="C:\Documents and Settings\Максим\Рабочий стол\Новая папка\37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3434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5" descr="C:\Documents and Settings\Максим\Рабочий стол\Новая папка\3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Интеракция  </a:t>
            </a:r>
            <a:r>
              <a:rPr lang="ru-RU" sz="2400" smtClean="0"/>
              <a:t>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33400" y="990600"/>
            <a:ext cx="8305800" cy="3200400"/>
          </a:xfrm>
        </p:spPr>
        <p:txBody>
          <a:bodyPr/>
          <a:lstStyle/>
          <a:p>
            <a:pPr indent="0" eaLnBrk="1" hangingPunct="1">
              <a:buFontTx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Интеракция-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основополагающий процесс. Без эффективного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взаимодействия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всех участников образовательного процесса нет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ожидаемых эффектов.  </a:t>
            </a:r>
          </a:p>
          <a:p>
            <a:pPr indent="0" eaLnBrk="1" hangingPunct="1">
              <a:buFontTx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Для организации эффективного взаимодействия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обучающихся необходимо сформировать малые группы, в которых в дальнейшем пойдет вся основная работа. В процессе совместной работы обучающихся будут осуществляться различные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интеракции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учитель – ученик, ученик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учитель – малая группа, учитель – класс, малая группа – малая группа, малая группа – класс, ученик – малая группа, ученик – класс.</a:t>
            </a:r>
          </a:p>
          <a:p>
            <a:pPr eaLnBrk="1" hangingPunct="1">
              <a:buFontTx/>
              <a:buNone/>
              <a:defRPr/>
            </a:pPr>
            <a:endParaRPr lang="ru-RU" sz="1600" dirty="0" smtClean="0"/>
          </a:p>
          <a:p>
            <a:pPr eaLnBrk="1" hangingPunct="1">
              <a:buFontTx/>
              <a:buNone/>
              <a:defRPr/>
            </a:pPr>
            <a:endParaRPr lang="ru-RU" sz="1600" dirty="0" smtClean="0"/>
          </a:p>
          <a:p>
            <a:pPr eaLnBrk="1" hangingPunct="1">
              <a:buFontTx/>
              <a:buNone/>
              <a:defRPr/>
            </a:pPr>
            <a:endParaRPr lang="ru-RU" sz="1000" dirty="0" smtClean="0"/>
          </a:p>
          <a:p>
            <a:pPr eaLnBrk="1" hangingPunct="1">
              <a:buFontTx/>
              <a:buNone/>
              <a:defRPr/>
            </a:pPr>
            <a:r>
              <a:rPr lang="ru-RU" sz="1000" dirty="0" smtClean="0"/>
              <a:t>                 Учитель – ученик       Ученик – </a:t>
            </a:r>
            <a:r>
              <a:rPr lang="ru-RU" sz="1000" dirty="0" err="1" smtClean="0"/>
              <a:t>ученик</a:t>
            </a:r>
            <a:r>
              <a:rPr lang="ru-RU" sz="1000" dirty="0" smtClean="0"/>
              <a:t>    Учитель – малая группа    Учитель – класс  Малая группа – малая группа</a:t>
            </a:r>
          </a:p>
          <a:p>
            <a:pPr eaLnBrk="1" hangingPunct="1">
              <a:buFontTx/>
              <a:buNone/>
              <a:defRPr/>
            </a:pPr>
            <a:endParaRPr lang="ru-RU" sz="1000" dirty="0" smtClean="0"/>
          </a:p>
          <a:p>
            <a:pPr eaLnBrk="1" hangingPunct="1">
              <a:buFontTx/>
              <a:buNone/>
              <a:defRPr/>
            </a:pPr>
            <a:endParaRPr lang="ru-RU" sz="1000" dirty="0" smtClean="0"/>
          </a:p>
          <a:p>
            <a:pPr eaLnBrk="1" hangingPunct="1">
              <a:buFontTx/>
              <a:buNone/>
              <a:defRPr/>
            </a:pPr>
            <a:endParaRPr lang="ru-RU" sz="1000" dirty="0" smtClean="0"/>
          </a:p>
          <a:p>
            <a:pPr eaLnBrk="1" hangingPunct="1">
              <a:buFontTx/>
              <a:buNone/>
              <a:defRPr/>
            </a:pPr>
            <a:endParaRPr lang="ru-RU" sz="1000" dirty="0" smtClean="0"/>
          </a:p>
          <a:p>
            <a:pPr eaLnBrk="1" hangingPunct="1">
              <a:defRPr/>
            </a:pPr>
            <a:r>
              <a:rPr lang="ru-RU" sz="1000" dirty="0" smtClean="0"/>
              <a:t>                                     </a:t>
            </a:r>
            <a:r>
              <a:rPr lang="en-US" sz="1000" dirty="0" err="1" smtClean="0"/>
              <a:t>Малая</a:t>
            </a:r>
            <a:r>
              <a:rPr lang="en-US" sz="1000" dirty="0" smtClean="0"/>
              <a:t> </a:t>
            </a:r>
            <a:r>
              <a:rPr lang="en-US" sz="1000" dirty="0" err="1" smtClean="0"/>
              <a:t>группа</a:t>
            </a:r>
            <a:r>
              <a:rPr lang="en-US" sz="1000" dirty="0" smtClean="0"/>
              <a:t> – </a:t>
            </a:r>
            <a:r>
              <a:rPr lang="en-US" sz="1000" dirty="0" err="1" smtClean="0"/>
              <a:t>класс</a:t>
            </a:r>
            <a:r>
              <a:rPr lang="ru-RU" sz="1000" dirty="0" smtClean="0"/>
              <a:t>          </a:t>
            </a:r>
            <a:r>
              <a:rPr lang="ru-RU" sz="1000" dirty="0" err="1" smtClean="0"/>
              <a:t>Ученик-маллая</a:t>
            </a:r>
            <a:r>
              <a:rPr lang="ru-RU" sz="1000" dirty="0" smtClean="0"/>
              <a:t> группа                     Ученик - класс</a:t>
            </a:r>
          </a:p>
          <a:p>
            <a:pPr eaLnBrk="1" hangingPunct="1">
              <a:defRPr/>
            </a:pPr>
            <a:endParaRPr lang="ru-RU" sz="1000" dirty="0" smtClean="0"/>
          </a:p>
          <a:p>
            <a:pPr eaLnBrk="1" hangingPunct="1">
              <a:buFontTx/>
              <a:buNone/>
              <a:defRPr/>
            </a:pPr>
            <a:endParaRPr lang="ru-RU" sz="1000" dirty="0" smtClean="0"/>
          </a:p>
        </p:txBody>
      </p:sp>
      <p:pic>
        <p:nvPicPr>
          <p:cNvPr id="13316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2672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343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343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343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Рисунок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267200"/>
            <a:ext cx="685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8400" y="51816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Рисунок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Рисунок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5257800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ru-RU" sz="1600" smtClean="0"/>
              <a:t>   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Эффективные интеракции невозможны без организации упорядоченного обмена информацией между всеми участниками образовательного процесса. </a:t>
            </a:r>
            <a:r>
              <a:rPr lang="ru-RU" sz="1800" b="1" i="1" smtClean="0">
                <a:latin typeface="Times New Roman" pitchFamily="18" charset="0"/>
                <a:cs typeface="Times New Roman" pitchFamily="18" charset="0"/>
              </a:rPr>
              <a:t>Коммуникация представляет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собой средство для обмена информацией, знаниями, а также ожиданиями, настроениями, чувствами, которые передаются партнеру в разговоре или при невербальном общении.</a:t>
            </a:r>
          </a:p>
          <a:p>
            <a:pPr indent="0" eaLnBrk="1" hangingPunct="1">
              <a:buFontTx/>
              <a:buNone/>
            </a:pPr>
            <a:r>
              <a:rPr lang="ru-RU" sz="1800" b="1" i="1" smtClean="0">
                <a:latin typeface="Times New Roman" pitchFamily="18" charset="0"/>
                <a:cs typeface="Times New Roman" pitchFamily="18" charset="0"/>
              </a:rPr>
              <a:t>      Целью построения коммуникативного процесса должен стать эффективный обмен информацией между его участниками.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Для этого необходимо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наличие качественных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источников информации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удобные каналы коммуникации, условия для свободной генерации, точной передачи и восприятия информации всеми участниками процесса, продумать нейтрализацию коммуникативных барьеров и разрывов коммуникации, а также серьезных искажений при передаче информации.</a:t>
            </a:r>
          </a:p>
        </p:txBody>
      </p:sp>
      <p:pic>
        <p:nvPicPr>
          <p:cNvPr id="14340" name="Picture 4" descr="C:\Documents and Settings\Максим\Рабочий стол\Новая папка\5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800600"/>
            <a:ext cx="167640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C:\Documents and Settings\Максим\Рабочий стол\Новая папка\5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7244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C:\Documents and Settings\Максим\Рабочий стол\Новая папка\5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800600"/>
            <a:ext cx="129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C:\Documents and Settings\Максим\Рабочий стол\Новая папка\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800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600" smtClean="0"/>
              <a:t>     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На эффективность коммуникативного процесса оказывает серьезное влияние грамотная организация </a:t>
            </a:r>
            <a:r>
              <a:rPr lang="ru-RU" sz="1700" b="1" smtClean="0">
                <a:latin typeface="Times New Roman" pitchFamily="18" charset="0"/>
                <a:cs typeface="Times New Roman" pitchFamily="18" charset="0"/>
              </a:rPr>
              <a:t>обратной связи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, как между обучающимися внутри малых групп и между группами, так и между учителем и обучающимися. </a:t>
            </a:r>
            <a:r>
              <a:rPr lang="ru-RU" sz="1700" b="1" i="1" smtClean="0">
                <a:latin typeface="Times New Roman" pitchFamily="18" charset="0"/>
                <a:cs typeface="Times New Roman" pitchFamily="18" charset="0"/>
              </a:rPr>
              <a:t>Следует уходить от понимания коммуникаций как одностороннего информирования, сегодня требуется переход от информирования к взаимодействию, когда ключевое значение приобретает реакция, обратная связь получателя, показывающая, что он не только принял, но и понял сообщение. Использование техник постановки вопросов, активного слушания содействует построению эффективной обратной связи и значительно обогащает коммуникативный процесс.</a:t>
            </a:r>
          </a:p>
          <a:p>
            <a:pPr eaLnBrk="1" hangingPunct="1">
              <a:buFontTx/>
              <a:buNone/>
            </a:pP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Разрабатывая план урока важно помнить </a:t>
            </a:r>
            <a:r>
              <a:rPr lang="ru-RU" sz="1700" b="1" smtClean="0">
                <a:latin typeface="Times New Roman" pitchFamily="18" charset="0"/>
                <a:cs typeface="Times New Roman" pitchFamily="18" charset="0"/>
              </a:rPr>
              <a:t>о значении модальностей 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(репрезентативных систем) для качественного восприятия информации.</a:t>
            </a:r>
          </a:p>
          <a:p>
            <a:pPr eaLnBrk="1" hangingPunct="1">
              <a:buFontTx/>
              <a:buNone/>
            </a:pP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В зависимости </a:t>
            </a:r>
            <a:r>
              <a:rPr lang="ru-RU" sz="1700" b="1" smtClean="0">
                <a:latin typeface="Times New Roman" pitchFamily="18" charset="0"/>
                <a:cs typeface="Times New Roman" pitchFamily="18" charset="0"/>
              </a:rPr>
              <a:t>от индивидуальных особенностей восприятия 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информации, часть обучающихся предпочитает получать новую информацию в виде картинок, образов, другая часть лучше понимает учителя при устном изложении темы, а третьим для качественного усвоения новых знаний требуется, что называется, попробовать их «на зубок» - потрогать, ощутить, повертеть в руках, разобрать и собрать, сделать что-то самим.</a:t>
            </a:r>
          </a:p>
        </p:txBody>
      </p:sp>
      <p:pic>
        <p:nvPicPr>
          <p:cNvPr id="15363" name="Picture 8" descr="C:\Documents and Settings\Максим\Рабочий стол\Новая папка\5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257800"/>
            <a:ext cx="11525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143000" y="533400"/>
            <a:ext cx="7086600" cy="5440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    </a:t>
            </a:r>
            <a:r>
              <a:rPr lang="ru-RU" sz="1800" b="1" i="1" smtClean="0">
                <a:latin typeface="Times New Roman" pitchFamily="18" charset="0"/>
                <a:cs typeface="Times New Roman" pitchFamily="18" charset="0"/>
              </a:rPr>
              <a:t>Коммуникация –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это еще и процесс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как прямого, так и непрямого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воздействия, осуществляемого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вербальными и невербальными способам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и. Поведение педагога, его поза и жесты, выражение лица и глаз чаще передают намного больше информации, чем слова. Эти сигналы отчетливо воспринимаются учениками и встраиваются в общую систему получаемой информации. Именно поэтому, опытные учителя советуют, входя в класс,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оставлять за дверью все свои проблемы и отрицательные эмоции, чтобы полностью посвятить образованию все сорок пять минут урока.</a:t>
            </a:r>
          </a:p>
          <a:p>
            <a:pPr eaLnBrk="1" hangingPunct="1">
              <a:buFontTx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Говоря о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невербальном общении,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надо сказать, что и учитель, внимательно наблюдая за учащимися, может видеть и понимать о происходящем в голове обучающегося намного больше, чем о том будет сказано вслух. Эта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дополнительная информация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позволяет более эффективно строить отношения с обучающимся, а понимание и проницательность ценятся детьми не меньше, чем взрослыми.</a:t>
            </a:r>
          </a:p>
        </p:txBody>
      </p:sp>
      <p:pic>
        <p:nvPicPr>
          <p:cNvPr id="16387" name="Picture 4" descr="C:\Documents and Settings\Максим\Рабочий стол\Новая папка\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105400"/>
            <a:ext cx="15049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39763"/>
          </a:xfrm>
        </p:spPr>
        <p:txBody>
          <a:bodyPr/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Визуализация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762000" y="1066800"/>
            <a:ext cx="7467600" cy="4525963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Для эффективной реализации такого принципа модерации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как прозрачность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который позволяет педагогу и обучающимся ясно видеть весь ход образовательного процесса, его промежуточные и итоговые результаты, необходимо спланировать и осуществить еще один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ключевой процесс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визуализацию.</a:t>
            </a:r>
          </a:p>
          <a:p>
            <a:pPr indent="0" eaLnBrk="1" hangingPunct="1">
              <a:buFontTx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Поговорка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«лучше один раз увидеть, чем сто раз услышать»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отражает суть данного процесса. Не только дети, но и многие люди плохо воспринимают информацию на слух, часть ее не распознается и теряется, часть воспринимается неверно, сухой монолог быстро утомляет, может вызывать демотивирование обучающихся. </a:t>
            </a:r>
            <a:r>
              <a:rPr lang="ru-RU" sz="1800" b="1" i="1" smtClean="0">
                <a:latin typeface="Times New Roman" pitchFamily="18" charset="0"/>
                <a:cs typeface="Times New Roman" pitchFamily="18" charset="0"/>
              </a:rPr>
              <a:t>Визуализация подаваемого материала обеспечивает наглядность, четкое восприятие и понимание, возможность многократного обращения к представленной информации, возможность сравнения с предыдущей и последующей информацией.</a:t>
            </a:r>
          </a:p>
        </p:txBody>
      </p:sp>
      <p:pic>
        <p:nvPicPr>
          <p:cNvPr id="17412" name="Picture 9" descr="C:\Documents and Settings\Максим\Рабочий стол\Новая папка\6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029200"/>
            <a:ext cx="1476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990600" y="609600"/>
            <a:ext cx="7696200" cy="3581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Визуализация каждого этапа образовательного процесса позволяет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материализовать ход обучения, дает возможность «потрогать» результаты и достижения обучающихся. Красочно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оформленные презентации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создают приподнятое настроение у обучающихся и учителя, праздничную атмосферу и позитивное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мотивационное поле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классе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Кроме того, подключение зрительной памяти обеспечит повышенную выживаемость знаний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ru-RU" sz="1800" smtClean="0"/>
              <a:t> </a:t>
            </a:r>
          </a:p>
        </p:txBody>
      </p:sp>
      <p:pic>
        <p:nvPicPr>
          <p:cNvPr id="18435" name="Picture 10" descr="C:\Documents and Settings\Максим\Рабочий стол\Новая папка\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419600"/>
            <a:ext cx="21336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Мотивация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733800"/>
          </a:xfrm>
        </p:spPr>
        <p:txBody>
          <a:bodyPr/>
          <a:lstStyle/>
          <a:p>
            <a:pPr indent="0" eaLnBrk="1" hangingPunct="1">
              <a:buFontTx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Поддержание тонуса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развитие уверенности в своих силах и позитивного настроя всех участников образовательного процесса,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познавательной активности и творческого процесса,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раскрытие и развитие способностей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обучающихся, содействие 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эффективному сотрудничеству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катализатором этих процессов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является мотивация.</a:t>
            </a:r>
          </a:p>
          <a:p>
            <a:pPr eaLnBrk="1" hangingPunct="1">
              <a:defRPr/>
            </a:pPr>
            <a:endParaRPr lang="ru-RU" sz="1800" dirty="0" smtClean="0"/>
          </a:p>
          <a:p>
            <a:pPr algn="ctr" eaLnBrk="1" hangingPunct="1">
              <a:buFontTx/>
              <a:buNone/>
              <a:defRPr/>
            </a:pPr>
            <a:r>
              <a:rPr lang="ru-RU" sz="1200" dirty="0" smtClean="0"/>
              <a:t>          </a:t>
            </a:r>
          </a:p>
          <a:p>
            <a:pPr algn="ctr" eaLnBrk="1" hangingPunct="1">
              <a:buFontTx/>
              <a:buNone/>
              <a:defRPr/>
            </a:pPr>
            <a:r>
              <a:rPr lang="ru-RU" sz="1200" dirty="0" smtClean="0"/>
              <a:t> </a:t>
            </a:r>
          </a:p>
          <a:p>
            <a:pPr eaLnBrk="1" hangingPunct="1">
              <a:defRPr/>
            </a:pPr>
            <a:endParaRPr lang="ru-RU" sz="1200" dirty="0" smtClean="0"/>
          </a:p>
        </p:txBody>
      </p:sp>
      <p:pic>
        <p:nvPicPr>
          <p:cNvPr id="19460" name="Picture 14" descr="C:\Documents and Settings\Максим\Рабочий стол\Новая папка\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876800"/>
            <a:ext cx="12954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762000" y="533400"/>
            <a:ext cx="8077200" cy="4525963"/>
          </a:xfrm>
        </p:spPr>
        <p:txBody>
          <a:bodyPr/>
          <a:lstStyle/>
          <a:p>
            <a:pPr indent="0" eaLnBrk="1" hangingPunct="1">
              <a:buFontTx/>
              <a:buNone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равноправной роли ученика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образовательном процессе несет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мощнейший мотивационный потенциал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Это убедительно показывают уже ставшие привычными для школ уроки самоуправления. Реально ощутить свою значимость, свой вклад в своё же обучение и в обучения своих товарищей придает привычным школьным процессам совсем иной, мотивационный, характер.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Самостоятельность в выборе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целей обучения, значительная самостоятельность в процессе обучения, в оценке его результатов и даже возросшая, в связи с этим, ответственность ученика обладают значительным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мотивирующим влиянием.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/>
              <a:t> </a:t>
            </a:r>
          </a:p>
        </p:txBody>
      </p:sp>
      <p:pic>
        <p:nvPicPr>
          <p:cNvPr id="20483" name="Picture 15" descr="C:\Documents and Settings\Максим\Рабочий стол\Новая папка\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8768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990600" y="1447800"/>
            <a:ext cx="73152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Содержание образования – это        король,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/>
              <a:t>                                                                           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а технологии образования – это Бог.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/>
              <a:t>                                                                                                                                 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В.П. Тихомиров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2" descr="C:\Documents and Settings\Максим\Рабочий стол\Новая папка\image00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914400"/>
            <a:ext cx="5238750" cy="238125"/>
          </a:xfrm>
        </p:spPr>
      </p:pic>
      <p:pic>
        <p:nvPicPr>
          <p:cNvPr id="3076" name="Picture 3" descr="C:\Documents and Settings\Максим\Рабочий стол\Новая папка\image0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257800"/>
            <a:ext cx="52387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1816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ru-RU" sz="1800" b="1" smtClean="0"/>
              <a:t>  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Работа в команде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– еще один мощный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мотивирующий фактор.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Спрятавшись за спины всего класса, легко можно под шумок послушать плеер, поболтать с подружкой, дернуть за косичку и т.д. В мини-команде просто не до этого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. Перед каждой командой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поставлена конкретная цель, от каждого, без исключения, члена команды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зависит успех в достижении цели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10" descr="C:\Documents and Settings\Максим\Рабочий стол\Новая папка\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1054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   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Использование в каждой части урока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игровых методов обучения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, позволяющих на деле реализовать принципы самостоятельности, командной работы, самообучения и обучения своих товарищей, новые роли и новая ответственность обучающихся –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эти компоненты обеспечивают сохранение и развитие мотивации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 протяжении всего урока, делают урок желанным, ожидаемым детьми</a:t>
            </a:r>
            <a:r>
              <a:rPr lang="ru-RU" sz="2800" smtClean="0"/>
              <a:t>.</a:t>
            </a:r>
            <a:endParaRPr lang="ru-RU" sz="2000" smtClean="0"/>
          </a:p>
        </p:txBody>
      </p:sp>
      <p:pic>
        <p:nvPicPr>
          <p:cNvPr id="22531" name="Picture 17" descr="C:\Documents and Settings\Максим\Рабочий стол\Новая папка\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648200"/>
            <a:ext cx="17526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914400" y="533400"/>
            <a:ext cx="7924800" cy="40386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ru-RU" sz="1800" smtClean="0"/>
              <a:t> 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Смена напряженной работы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веселыми разминками, когда учитель не только не запрещает, но наоборот, выступает в роли организатора такого поведения во время урока, позволяет ребятам сбросить с плеч накопившуюся усталость, психологическое напряжение и зарядиться энергией и положительными эмоциями для продолжения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эффективного и качественного обучени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я.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4" descr="C:\Documents and Settings\Максим\Рабочий стол\Новая папка\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19600"/>
            <a:ext cx="2209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762000" y="762000"/>
            <a:ext cx="7924800" cy="4525963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Положительная энергетика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урока дает заряд бодрости и обучающимся и педагогу.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Позитивный настрой учителя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поддерживающего самостоятельную работу обучающихся, инициативу, творчество, командную игру, соревнование, разнообразные формы обучения, а также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его новая роль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(не начальника, а старшего товарища) – оказывают сильное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мотивирующее действие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позволяют детям и педагогу сохранить работоспособность и хорошее настроение на весь школьный день.</a:t>
            </a:r>
          </a:p>
        </p:txBody>
      </p:sp>
      <p:pic>
        <p:nvPicPr>
          <p:cNvPr id="24579" name="Picture 3" descr="C:\Documents and Settings\Максим\Рабочий стол\Новая папка\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1960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Мониторинг образовательного процесса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3733800"/>
          </a:xfrm>
        </p:spPr>
        <p:txBody>
          <a:bodyPr/>
          <a:lstStyle/>
          <a:p>
            <a:pPr indent="0" eaLnBrk="1" hangingPunct="1">
              <a:buFontTx/>
              <a:buNone/>
              <a:defRPr/>
            </a:pPr>
            <a:r>
              <a:rPr lang="ru-RU" sz="1800" b="1" i="1" dirty="0" smtClean="0"/>
              <a:t>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Проведение мониторинга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в себя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отслеживание и сверку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получаемых результатов каждого раздела урока с запланированными, а также формальное и неформальное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фиксирование хода и результатов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образовательного процесса и внесение, при необходимости,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корректи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 ходу урока. </a:t>
            </a:r>
          </a:p>
          <a:p>
            <a:pPr indent="0" eaLnBrk="1" hangingPunct="1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 процессе осуществления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очень важно обеспечить мониторинг двух процессов: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выполнения плана урока и групповой динамики.</a:t>
            </a:r>
          </a:p>
          <a:p>
            <a:pPr eaLnBrk="1" hangingPunct="1">
              <a:buFontTx/>
              <a:buNone/>
              <a:defRPr/>
            </a:pPr>
            <a:r>
              <a:rPr lang="ru-RU" sz="1800" b="1" i="1" dirty="0" smtClean="0"/>
              <a:t> .</a:t>
            </a:r>
          </a:p>
        </p:txBody>
      </p:sp>
      <p:pic>
        <p:nvPicPr>
          <p:cNvPr id="25604" name="Picture 2" descr="C:\Documents and Settings\Максим\Рабочий стол\Новая папка\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Мониторинг образовательного процесса.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06963"/>
          </a:xfrm>
        </p:spPr>
        <p:txBody>
          <a:bodyPr/>
          <a:lstStyle/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ru-RU" sz="1500" smtClean="0"/>
              <a:t>      </a:t>
            </a: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Хороший план –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половина дела, но остается и вторая половина – </a:t>
            </a: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реализация плана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урока. Уход от традиционной формы обучения и переход к </a:t>
            </a: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использованию модерации, активных методов обучения может на первых порах вызывать определенные трудности с соблюдением графика урока.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Увлеченность обучающихся и педагога процессом, несомненно, хороша, но при потере контроля может привести к невыполнению плана урока. </a:t>
            </a:r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ru-RU" sz="1500" b="1" i="1" smtClean="0">
                <a:latin typeface="Times New Roman" pitchFamily="18" charset="0"/>
                <a:cs typeface="Times New Roman" pitchFamily="18" charset="0"/>
              </a:rPr>
              <a:t>Поэтому учителю важно мониторить не только содержание, но и время выполнения каждой части урока,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стараясь придерживаться графика, с тем, чтобы полноценно реализовать каждый этап модерации и обеспечить достижение целей всего урока.</a:t>
            </a:r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       Для этого, особенно на первых порах внедрения новой технологии, педагог может вести </a:t>
            </a: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специальный журнал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с помощью которого можно сверять запланированные показатели с реальным состоянием дел. Любая осмысленная работа должна завершаться понятным конкретным результатом.</a:t>
            </a:r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ru-RU" sz="1500" b="1" i="1" smtClean="0">
                <a:latin typeface="Times New Roman" pitchFamily="18" charset="0"/>
                <a:cs typeface="Times New Roman" pitchFamily="18" charset="0"/>
              </a:rPr>
              <a:t>        Для усиления структурированности урока и, соответственно, упорядоченности формирующихся знаний обучающихся, важно каждый этап урока завершать визуализацией полученного результата.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Это, </a:t>
            </a: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с одной стороны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позволит педагогу определять соответствие получаемых результатов запланированным и, при необходимости вносить коррективы, а, </a:t>
            </a: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будет обеспечивать методичное фиксирование обучающимися новой информации в ходе образовательного процесса.</a:t>
            </a:r>
          </a:p>
        </p:txBody>
      </p:sp>
      <p:pic>
        <p:nvPicPr>
          <p:cNvPr id="26628" name="Picture 2" descr="C:\Documents and Settings\Максим\Рабочий стол\Новая папка\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486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Мониторинг групповой динамики.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400" b="1" i="1" smtClean="0"/>
              <a:t>   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Любая команда в своем развитии проходит ряд закономерных стадий. У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читывая, что основой технологии модерации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является групповая работа обучающихся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, педагогу следует внимательно отслеживать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групповую динамику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 тем, чтобы, при необходимости, оказывать поддержку командам или отдельным обучающимся и вносить коррективы в их работу.</a:t>
            </a:r>
          </a:p>
          <a:p>
            <a:pPr eaLnBrk="1" hangingPunct="1"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При мониторинге первой стадии развития группы –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– педагогу важно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не допустить застревания группы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на этом этапе. </a:t>
            </a:r>
          </a:p>
          <a:p>
            <a:pPr eaLnBrk="1" hangingPunct="1"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Если учитель сумел настроить участников группы на дальнейшее движение, успокаиваться не стоит, поскольку группа перейдет в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фазу конфликта.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Эта фаза очень важна для формирования эффективных навыков работы в команде, становления лидерских качеств, развития самостоятельности и уверенности в своих силах, поэтому, педагог должен внимательно следить, чтобы в группе не возникало личных конфликтов и противостояния. В этот момент важно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перевести энергию конфликта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русло решения общей задачи и достижения общих для всех участников целей. Успех на этом этапе – успех во всей групповой работе. Группа переходит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в фазу распределения ролей и сотрудничества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– это успех и ребят и учителя!</a:t>
            </a:r>
          </a:p>
          <a:p>
            <a:pPr eaLnBrk="1" hangingPunct="1">
              <a:buFontTx/>
              <a:buNone/>
            </a:pPr>
            <a:endParaRPr lang="ru-RU" sz="1400" smtClean="0"/>
          </a:p>
        </p:txBody>
      </p:sp>
      <p:pic>
        <p:nvPicPr>
          <p:cNvPr id="27652" name="Picture 2" descr="C:\Documents and Settings\Максим\Рабочий стол\Новая папка\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486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Максим\Рабочий стол\Новая папка\8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066800"/>
            <a:ext cx="8640763" cy="4654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5800" y="1219200"/>
          <a:ext cx="7848600" cy="5030788"/>
        </p:xfrm>
        <a:graphic>
          <a:graphicData uri="http://schemas.openxmlformats.org/drawingml/2006/table">
            <a:tbl>
              <a:tblPr/>
              <a:tblGrid>
                <a:gridCol w="242888"/>
                <a:gridCol w="3871912"/>
                <a:gridCol w="1066800"/>
                <a:gridCol w="838200"/>
                <a:gridCol w="990600"/>
                <a:gridCol w="8382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приняли участие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уровень,%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уровень,%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уровень,%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Модифицированная методика  "Тест на выявление готовности к обучению в интерактивном режиме"Е.В.Коротаевой в 10-х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"Готовность работать с информацией и  информационными источниками" в 9-х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2."Готовность работать с информацией и  информационными источниками" в 11-х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 "Изучение мотивации обучения у младших школьников" М.Р.Гинзбурга в 4-х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 " Социализированность личности учащегося"М.И. Рожкова в 4-х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 " Социализированность личности учащегося"М.И. Рожкова в 9-х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 "Матрица изучения позиций субъекта в педагогическом общении" Е.В. Коротаевой в 11-х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-опросник "Готовность подростков к выбору профессии" В.Б. Успенского в 9-х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 "Выявление удовлетворенности учащихся образованием" в 4-х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 "Выявление удовлетворенности родителей образованием" в 4-х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96%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 "Выявление удовлетворенности учащихся образованием" в 9-х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24%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22%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"Выявление удовлетворенности родителей образованием" в 9-х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"Выявление удовлетворенности учащихся образованием" в 11-х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38%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31%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"Выявление удовлетворенности родителей образованием" в 11-х классах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54%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410" marR="2841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25" name="Rectangle 3"/>
          <p:cNvSpPr>
            <a:spLocks noChangeArrowheads="1"/>
          </p:cNvSpPr>
          <p:nvPr/>
        </p:nvSpPr>
        <p:spPr bwMode="auto">
          <a:xfrm>
            <a:off x="381000" y="441325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Сводный оценочный лист мониторинга надпредметных компетенций</a:t>
            </a:r>
            <a:endParaRPr lang="ru-RU" sz="11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2010-2011 учебный год ( ШСОКО )</a:t>
            </a:r>
            <a:endParaRPr lang="ru-RU" sz="28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ru-RU" sz="1800" b="1" i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осмыслени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 новых знаний, умений, качеств и ценностей, критический анализ информации,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генерация ответов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 вызовы окружения, а также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самооценка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себя, своего поведения, своей роли, своего вклада в процессе групповой работы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, корректир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овка своей деятельности на основе этой оценки и потребностей группы – обязательный атрибут современного образования.</a:t>
            </a:r>
          </a:p>
          <a:p>
            <a:pPr indent="0" eaLnBrk="1" hangingPunct="1"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Технология модерации в отличие от традиционных методик обучения предоставляет широкие возможности обучающимся для рефлексии.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Помимо проведения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рефлексии в конце урока, возможно выделение времени для нее и на других этапах образовательного процесса.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Если мы хотим научить человека думать, а не просто воспроизводить заученную информацию, этому стоит уделять достаточно времени и нашего внимания.</a:t>
            </a:r>
          </a:p>
        </p:txBody>
      </p:sp>
      <p:pic>
        <p:nvPicPr>
          <p:cNvPr id="30724" name="Picture 18" descr="C:\Documents and Settings\Максим\Рабочий стол\Новая папка\9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76800"/>
            <a:ext cx="15382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838200" y="533400"/>
            <a:ext cx="7924800" cy="4876800"/>
          </a:xfrm>
        </p:spPr>
        <p:txBody>
          <a:bodyPr/>
          <a:lstStyle/>
          <a:p>
            <a:pPr eaLnBrk="1" hangingPunct="1"/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Истинное знание состоит не в знакомстве с фактами, которое делает человека лишь педантом, а в использовании фактов, которое делает его философом». (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А. Дистервег )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«Знать на зубок ещё не значит знать»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(М.Монтень)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«На готовых истинах формируется догматически окаменевший интеллект» (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Э.В. Ильенков)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«Великая цель образования – это не знания, а действия» (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Г.Спенсер)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«Ничему тому, что важно знать, научить нельзя – все, что может сделать учитель - это указать дорожки». (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Ричард Олдигтон)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«Развитие и образование ни одному человеку не могут быть даны или сообщены. Всякий, кто желает к ним приобщиться, должен достигнуть этого собственной деятельностью, собственными силами, собственным напряжением».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(А.Дистервег )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«Знание только тогда знание, когда оно приобретено усилиями своей мысли, а не памятью». (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Л.Н.Толстой)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«Плохой учитель преподносит истину, хороший учит ее находить». (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А. Дистервег)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«Важнейшая задача цивилизации - научить человека мыслить» (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Т. Эдисон)</a:t>
            </a:r>
          </a:p>
        </p:txBody>
      </p:sp>
      <p:pic>
        <p:nvPicPr>
          <p:cNvPr id="4099" name="Picture 2" descr="C:\Documents and Settings\Максим\Рабочий стол\Новая папка\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181600"/>
            <a:ext cx="1143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600" smtClean="0"/>
              <a:t>     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Урок закончен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, надо подвести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итоги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, обеспечить обучающихся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обратной связью,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создать у всех участников ощущение завершенности процесса. Учитывая временные рамки урока, для эффективного проведения этой фазы модерации рационально также использовать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активные методы подведения итогов.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 Применяя их, можно проанализировать и оценить не только содержательные результаты урока,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но и выяснить эмоциональное самочувствие обучающихся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. Учителю этот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эмоциональный баромет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р точно покажет правильность построения урока, отношение обучающихся к образовательному процессу и самому педагогу, желание (а не обязанность) вновь встретиться в следующий раз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18" descr="C:\Documents and Settings\Максим\Рабочий стол\Новая папка\9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64820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«Эффекты применения технологии модерации»</a:t>
            </a:r>
          </a:p>
        </p:txBody>
      </p:sp>
      <p:pic>
        <p:nvPicPr>
          <p:cNvPr id="32771" name="Picture 2" descr="C:\Documents and Settings\Максим\Рабочий стол\Новая папка\10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447800"/>
            <a:ext cx="1219200" cy="3505200"/>
          </a:xfrm>
        </p:spPr>
      </p:pic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2286000" y="1371600"/>
            <a:ext cx="62484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Целеполагание,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учет потребностей и ожиданий обучающихся делает образовательный процесс понятным и желанным для детей.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Цели образования становятся целями обучающихс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я, приобретают значительный мотивационный потенциал, обеспечивая высокую познавательную активность и самостоятельность, инициативу в процессе изучения новой темы.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Учитель в этом случае только помогает обучающимся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(и то не всегда) найти оптимальные пути к цели.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Признание равноправной роли обучающегося в образовательном процессе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значительная самостоятельность в процессе обучения, ответственность за результаты своей учебной деятельности способствуют развитию у обучающихся мотивации на достижение успеха, лидерских качеств, уверенности в себе и своих силах.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Эффективное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обучающихся в процессе групповой работы формирует у школьников навыки, которые пригодятся им в студенческой группе, в профессиональном коллективе, в семье, в общественной жизни.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Наличие навыков командной работы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позволяет легко влиться в любой коллектив, не снижая, а усиливая эффективность его работы и сохраняя благоприятный микроклимат команды.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Организация качественного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коммуникативного пространства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 уроке обеспечивает взаимопонимание и эффективное взаимодействие всех участников образовательного процесса, содействуя открытому и свободному обмену информацией, знаниями, а также эмоциями и чувствами. Развитие диалога и полилога, организация обратной связи обеспечивает активное включение в образовательный процесс всех обучающихся, создает условия для всестороннего обсуждения и эффективного формирования новых знаний</a:t>
            </a:r>
          </a:p>
        </p:txBody>
      </p:sp>
      <p:pic>
        <p:nvPicPr>
          <p:cNvPr id="33795" name="Picture 10" descr="C:\Documents and Settings\Максим\Рабочий стол\Новая папка\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334000"/>
            <a:ext cx="121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Documents and Settings\Максим\Рабочий стол\Новая папка\10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19200"/>
            <a:ext cx="1276350" cy="3352800"/>
          </a:xfrm>
        </p:spPr>
      </p:pic>
      <p:sp>
        <p:nvSpPr>
          <p:cNvPr id="34819" name="Прямоугольник 4"/>
          <p:cNvSpPr>
            <a:spLocks noChangeArrowheads="1"/>
          </p:cNvSpPr>
          <p:nvPr/>
        </p:nvSpPr>
        <p:spPr bwMode="auto">
          <a:xfrm>
            <a:off x="1905000" y="609600"/>
            <a:ext cx="6705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Использование различных форм, методов и техник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визуализации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обеспечивает наглядность, четкое восприятие и понимание обучающимися нового материала, оживляет образовательный процесс, позитивно воспринимается обучающимися и положительно сказывается на результатах обучения.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Использование модерации приводит к повышению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мотивированности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обучающихся, стимулированию познавательной активности и творческого процесса, раскрытию и развитию способностей обучающихся, содействию их качественному обучению. Творческий характер обучения, увлеченность, позитивный настрой обучающихся оказывает мотивирующее действие на педагога, позволяя долго сохранять работоспособность и хорошее настроение.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Мониторинг урока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через формальное и неформальное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фиксирование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 хода и результатов образовательного процесса, содействует упорядоченности формирующихся знаний обучающихся, помогает педагогу в контроле полноты реализации учебного плана. Формулирование и закрепление результатов каждого раздела урока, а также его итогов содействует качественному усвоению обучающимися нового материала.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Обучение в сотрудничестве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, обучение действием,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, глубокое осмысление и ясное понимание учебного материала определяют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активный статус новых знаний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, обеспечивают приобретение универсальных навыков и готовность к их применению в практических ситуациях, в том числе ситуациях с высокой долей неопределенности, когда отсутствуют готовые ответы.</a:t>
            </a:r>
          </a:p>
        </p:txBody>
      </p:sp>
      <p:pic>
        <p:nvPicPr>
          <p:cNvPr id="35843" name="Picture 18" descr="C:\Documents and Settings\Максим\Рабочий стол\Новая папка\9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334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Documents and Settings\Максим\Рабочий стол\Новая папка\10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533400"/>
            <a:ext cx="1000125" cy="1285875"/>
          </a:xfrm>
        </p:spPr>
      </p:pic>
      <p:sp>
        <p:nvSpPr>
          <p:cNvPr id="36867" name="Прямоугольник 4"/>
          <p:cNvSpPr>
            <a:spLocks noChangeArrowheads="1"/>
          </p:cNvSpPr>
          <p:nvPr/>
        </p:nvSpPr>
        <p:spPr bwMode="auto">
          <a:xfrm>
            <a:off x="1524000" y="533400"/>
            <a:ext cx="7162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Осмысление и критический анализ поступающей информации посредством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рефлексии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позволяет обучающемуся достигать необходимого уровня понимания нового материала, новых отношений, новых моделей поведения, что является важнейшим условием личностного роста и развития.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Самооценка себя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своего поведения, своей роли способствует самоопределению обучающегося, лучшему пониманию своих потребностей и возможностей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. Рефлексия взаимоотношений с внешним мир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ом позволяет обучающемуся вырабатывать адекватные модели эффективного поведения с учетом нравственных норм и общекультурных ценностей.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838200" y="685800"/>
            <a:ext cx="7924800" cy="39624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Анализ и оценка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процесса и результатов урока, выяснение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эмоционального самочувстви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я обучающихся позволяют учителю получить четкое представление о гармоничности построения образовательного процесса, соответствия содержания, формы и методов, используемых в образовательном процессе потребностям и возможностям обучающихся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7891" name="Picture 17" descr="C:\Documents and Settings\Максим\Рабочий стол\Новая папка\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95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914400" y="6096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Технология модерации предоставляет педагогу инструменты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эффективного управления процессами обучения, воспитания и развития.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Применение модерации делает образовательный процесс более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контролируемым, устойчивым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позволяет педагогу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профессионально управлять процессами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происходящими на уроке и уверенно получать запланированные результаты.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Новые роли учителя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консультанта, наставника, старшего более опытного товарища, играющего в одной команде с обучающимися определяет возрастание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доверия к учителю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повышение его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авторитета и уважения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у обучающихся.</a:t>
            </a:r>
          </a:p>
        </p:txBody>
      </p:sp>
      <p:pic>
        <p:nvPicPr>
          <p:cNvPr id="38915" name="Picture 4" descr="C:\Documents and Settings\Максим\Рабочий стол\Новая папка\5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5105400"/>
            <a:ext cx="167640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4"/>
          <p:cNvSpPr>
            <a:spLocks noChangeArrowheads="1"/>
          </p:cNvSpPr>
          <p:nvPr/>
        </p:nvSpPr>
        <p:spPr bwMode="auto">
          <a:xfrm>
            <a:off x="2286000" y="609600"/>
            <a:ext cx="6324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Таким образом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полноценное осуществление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ключевых процессов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модерации, основанное на грамотном детальном планировании и последующем методичном их воплощении,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обеспечивает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интенсивную проработку и качественное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усвоение нового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знания обучающимися,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отработку учебных, предметных и специальных умений, развитие и закрепление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универсальных навыков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привитие общественно значимых ценностей и нравственных норм поведения. Эти результаты применения данной технологии, без сомнения, позволяют отнести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модерацию к современным эффективным образовательным технологиям.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эти эффекты соответствуют требованиям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федеральных государственных стандартов образования второго поколения.</a:t>
            </a:r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17716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762000" y="609600"/>
            <a:ext cx="7620000" cy="4876800"/>
          </a:xfrm>
        </p:spPr>
        <p:txBody>
          <a:bodyPr/>
          <a:lstStyle/>
          <a:p>
            <a:pPr indent="0" eaLnBrk="1" hangingPunct="1">
              <a:buFontTx/>
              <a:buNone/>
              <a:defRPr/>
            </a:pPr>
            <a:r>
              <a:rPr lang="ru-RU" sz="20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Высказывания известных людей убедительно показывают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цель образования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не просто заложить в головы учащихся заданный объем знаний, но позаботиться, во-первых, о том, чтобы это были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знания актуальные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а, во-вторых, сделать все необходимое, чтобы обучающийся смог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осознанно и эффективно применять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полученные знания в своей жизни. Такой подход диктует необходимость принципиальных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изменений ориентиров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задач педагогики, формирования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нового отношения к учащимся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использование в школе современных форм и методов обучения, внедрение эффективных образовательных технологий.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000" dirty="0" smtClean="0"/>
          </a:p>
        </p:txBody>
      </p:sp>
      <p:pic>
        <p:nvPicPr>
          <p:cNvPr id="5123" name="Picture 2" descr="C:\Documents and Settings\Максим\Рабочий стол\Новая папка\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181600"/>
            <a:ext cx="1143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модерация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0" eaLnBrk="1" hangingPunct="1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Moderare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 переводе с латинского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приводить в равновесие, управлять, регулировать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Как образовательная технология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модерация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была впервые разработана в 60-е - 70-е годы прошлого века в Германии </a:t>
            </a:r>
          </a:p>
          <a:p>
            <a:pPr indent="0" eaLnBrk="1" hangingPunct="1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основу разработки целей, принципов, содержания и методов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были положены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педагогические, психологические и социологические аспекты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направленные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активное заинтересованное участие всех обучающихся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образовательном процессе, обеспечение комфортности на уроке каждого ученика, на формирование нацеленности обучающихся на достижение результатов. 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  <p:pic>
        <p:nvPicPr>
          <p:cNvPr id="6147" name="Picture 2" descr="C:\Documents and Settings\Максим\Рабочий стол\Новая папка\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486400"/>
            <a:ext cx="838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Методы модерации отличаются от автократичных дидактических способов обучения. 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900" b="1" u="sng" smtClean="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 перестает быть </a:t>
            </a:r>
            <a:r>
              <a:rPr lang="ru-RU" sz="1900" b="1" smtClean="0">
                <a:latin typeface="Times New Roman" pitchFamily="18" charset="0"/>
                <a:cs typeface="Times New Roman" pitchFamily="18" charset="0"/>
              </a:rPr>
              <a:t>объектом обучения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, занимая </a:t>
            </a:r>
            <a:r>
              <a:rPr lang="ru-RU" sz="1900" b="1" smtClean="0">
                <a:latin typeface="Times New Roman" pitchFamily="18" charset="0"/>
                <a:cs typeface="Times New Roman" pitchFamily="18" charset="0"/>
              </a:rPr>
              <a:t>активную позицию 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в образовательном процессе. Такой подход формирует у обучающихся самостоятельность в выработке и принятии решений, готовность нести ответственность за свои действия, вырабатывает уверенность в себе, целеустремленность и другие важные качества личности.</a:t>
            </a:r>
          </a:p>
          <a:p>
            <a:pPr eaLnBrk="1" hangingPunct="1">
              <a:buFontTx/>
              <a:buNone/>
            </a:pPr>
            <a:r>
              <a:rPr lang="ru-RU" sz="1900" b="1" u="sng" smtClean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 становится </a:t>
            </a:r>
            <a:r>
              <a:rPr lang="ru-RU" sz="1900" b="1" smtClean="0">
                <a:latin typeface="Times New Roman" pitchFamily="18" charset="0"/>
                <a:cs typeface="Times New Roman" pitchFamily="18" charset="0"/>
              </a:rPr>
              <a:t>консультантом, наставником, старшим партнером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, что принципиально меняет отношение к нему обучающихся – из «контролирующего органа» учитель превращается в более опытного товарища, играющего в одной команде с обучающимися. Растет доверие к учителю, растет его авторитет и уважение у обучающихся. Это требует </a:t>
            </a:r>
            <a:r>
              <a:rPr lang="ru-RU" sz="1900" b="1" smtClean="0">
                <a:latin typeface="Times New Roman" pitchFamily="18" charset="0"/>
                <a:cs typeface="Times New Roman" pitchFamily="18" charset="0"/>
              </a:rPr>
              <a:t>психологической перестройки 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  учителя по проектированию такого занятия и цикла уроков, знания технологии модерации, активных методов обучения, психофизиологических особенностей школьников. Но все эти вложения с лихвой окупаются достигаемыми результатами.</a:t>
            </a:r>
          </a:p>
          <a:p>
            <a:pPr eaLnBrk="1" hangingPunct="1">
              <a:buFontTx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Цели применения модерации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–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    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эффективное управление классом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процессе урока, максимально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полное вовлечение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всех учеников в образовательный процесс,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поддержание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высокой познавательной активности обучающихся на протяжении всего урока, гарантированное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достижение целей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ru-RU" sz="2800" smtClean="0"/>
              <a:t>.  </a:t>
            </a:r>
            <a:endParaRPr lang="ru-RU" sz="2000" smtClean="0"/>
          </a:p>
          <a:p>
            <a:pPr eaLnBrk="1" hangingPunct="1">
              <a:buFontTx/>
              <a:buNone/>
            </a:pPr>
            <a:endParaRPr lang="ru-RU" sz="2000" smtClean="0"/>
          </a:p>
        </p:txBody>
      </p:sp>
      <p:pic>
        <p:nvPicPr>
          <p:cNvPr id="8196" name="Picture 2" descr="C:\Documents and Settings\Максим\Рабочий стол\Новая папка\LearningFlowers_3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648200"/>
            <a:ext cx="19812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«Принципы и фазы модерации»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066800" y="1219200"/>
            <a:ext cx="76200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Принципы модерации:</a:t>
            </a:r>
            <a:endParaRPr lang="ru-RU" sz="1800" u="sng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структурированность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(все содержание урока рационально делится на четко определенные части);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систематичность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(отдельные части урока взаимосвязаны и логически следует одна за другой, создавая полноценное содержание урока);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комплексность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(содержание каждой части урока и организуемые процессы нацелены на обучение, воспитание, развитие и социализацию обучающихся); 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прозрачность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(деятельность каждого обучающегося видна учителю, всем участникам ясно виден ход образовательного процесса, его промежуточные и итоговые результаты).</a:t>
            </a:r>
          </a:p>
          <a:p>
            <a:pPr eaLnBrk="1" hangingPunct="1"/>
            <a:endParaRPr lang="ru-RU" sz="1600" smtClean="0"/>
          </a:p>
        </p:txBody>
      </p:sp>
      <p:pic>
        <p:nvPicPr>
          <p:cNvPr id="9220" name="Picture 2" descr="C:\Documents and Settings\Максим\Рабочий стол\Новая папка\LearningFlowers_3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724400"/>
            <a:ext cx="19812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609600"/>
            <a:ext cx="5834063" cy="5507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3408</Words>
  <Application>Microsoft Office PowerPoint</Application>
  <PresentationFormat>Экран (4:3)</PresentationFormat>
  <Paragraphs>199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5" baseType="lpstr">
      <vt:lpstr>Arial</vt:lpstr>
      <vt:lpstr>Calibri</vt:lpstr>
      <vt:lpstr>Monotype Corsiva</vt:lpstr>
      <vt:lpstr>Times New Roman</vt:lpstr>
      <vt:lpstr>Arial CYR</vt:lpstr>
      <vt:lpstr>Wingdings</vt:lpstr>
      <vt:lpstr>Оформление по умолчанию</vt:lpstr>
      <vt:lpstr> Новые роли участников образовательного процесса при интерактивном обучении</vt:lpstr>
      <vt:lpstr>Слайд 2</vt:lpstr>
      <vt:lpstr>Слайд 3</vt:lpstr>
      <vt:lpstr>Слайд 4</vt:lpstr>
      <vt:lpstr>Слайд 5</vt:lpstr>
      <vt:lpstr>Методы модерации отличаются от автократичных дидактических способов обучения. </vt:lpstr>
      <vt:lpstr>Цели применения модерации – </vt:lpstr>
      <vt:lpstr> «Принципы и фазы модерации»</vt:lpstr>
      <vt:lpstr>Слайд 9</vt:lpstr>
      <vt:lpstr> Фазы (этапы) модерации: </vt:lpstr>
      <vt:lpstr>        Достижение эффективности и качества образовательного процесса при        использовании технологии модерации, получение запланированных результатов обучения, воспитания, развития и социализации обучающихся обеспечивается организацией следующих ключевых процессов - ИКВММРАО:</vt:lpstr>
      <vt:lpstr>Интеракция   </vt:lpstr>
      <vt:lpstr>Коммуникация</vt:lpstr>
      <vt:lpstr>Слайд 14</vt:lpstr>
      <vt:lpstr>Слайд 15</vt:lpstr>
      <vt:lpstr>  Визуализация   </vt:lpstr>
      <vt:lpstr>Слайд 17</vt:lpstr>
      <vt:lpstr>Мотивация</vt:lpstr>
      <vt:lpstr>Слайд 19</vt:lpstr>
      <vt:lpstr>Слайд 20</vt:lpstr>
      <vt:lpstr>Слайд 21</vt:lpstr>
      <vt:lpstr>Слайд 22</vt:lpstr>
      <vt:lpstr>Слайд 23</vt:lpstr>
      <vt:lpstr>Мониторинг образовательного процесса</vt:lpstr>
      <vt:lpstr>Мониторинг образовательного процесса.</vt:lpstr>
      <vt:lpstr>Мониторинг групповой динамики.</vt:lpstr>
      <vt:lpstr>Слайд 27</vt:lpstr>
      <vt:lpstr>Слайд 28</vt:lpstr>
      <vt:lpstr>Рефлексия</vt:lpstr>
      <vt:lpstr>Слайд 30</vt:lpstr>
      <vt:lpstr> «Эффекты применения технологии модерации»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CORE_QUAD</cp:lastModifiedBy>
  <cp:revision>79</cp:revision>
  <cp:lastPrinted>1601-01-01T00:00:00Z</cp:lastPrinted>
  <dcterms:created xsi:type="dcterms:W3CDTF">1601-01-01T00:00:00Z</dcterms:created>
  <dcterms:modified xsi:type="dcterms:W3CDTF">2011-08-17T17:52:34Z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