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74" r:id="rId4"/>
    <p:sldId id="275" r:id="rId5"/>
    <p:sldId id="276" r:id="rId6"/>
    <p:sldId id="258" r:id="rId7"/>
    <p:sldId id="271" r:id="rId8"/>
    <p:sldId id="272" r:id="rId9"/>
    <p:sldId id="260" r:id="rId10"/>
    <p:sldId id="262" r:id="rId11"/>
    <p:sldId id="273" r:id="rId12"/>
    <p:sldId id="263" r:id="rId13"/>
    <p:sldId id="264" r:id="rId14"/>
    <p:sldId id="277" r:id="rId15"/>
    <p:sldId id="279" r:id="rId16"/>
    <p:sldId id="280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3DDFD"/>
    <a:srgbClr val="31C6D1"/>
    <a:srgbClr val="0AF458"/>
    <a:srgbClr val="0099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0"/>
      </p:cViewPr>
      <p:guideLst>
        <p:guide orient="horz" pos="4319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email">
              <a:alphaModFix amt="43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20FD40C-FAB6-4672-985E-589F9F1D87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10237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DC9C1-13E5-4C57-B428-E3820B8096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6093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90049D8B-35D9-4B51-BF9A-8432EABFDF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1276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CF6E1D-A616-4452-A2D6-46FB3B3B28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29451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FD6F6-EE5D-4A5E-8380-DABDCE9201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5028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EFDAB-F8D8-463D-A807-BE88C09FE0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27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DCE812F-D287-4CDD-A5DA-05B19EFC7D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64340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8573E-2712-4D41-9A97-305576B3DD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2799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DD066-CCEB-474B-941B-B3864F4814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55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22029-87F7-4613-9D83-B22ECDA614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3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D000A-6B35-4BF2-8F0B-8C0F996BCA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218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AED6E-25E2-4145-A18D-E6DD5C85A4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656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CEB8980-E5BD-49CB-9F0D-AE00E7609D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0287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5" cstate="email">
              <a:alphaModFix amt="43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  <a:cs typeface="+mn-cs"/>
              </a:defRPr>
            </a:lvl1pPr>
            <a:extLst/>
          </a:lstStyle>
          <a:p>
            <a:pPr>
              <a:defRPr/>
            </a:pPr>
            <a:fld id="{C4B79BE6-D4A6-4E65-A59C-B61C2E8896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49" r:id="rId2"/>
    <p:sldLayoutId id="214748385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60" r:id="rId9"/>
    <p:sldLayoutId id="2147483855" r:id="rId10"/>
    <p:sldLayoutId id="2147483861" r:id="rId11"/>
    <p:sldLayoutId id="2147483856" r:id="rId12"/>
    <p:sldLayoutId id="2147483857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Прямоуг. 2"/>
          <p:cNvSpPr>
            <a:spLocks noGrp="1" noChangeArrowheads="1"/>
          </p:cNvSpPr>
          <p:nvPr>
            <p:ph type="ctrTitle"/>
          </p:nvPr>
        </p:nvSpPr>
        <p:spPr>
          <a:xfrm>
            <a:off x="3366868" y="0"/>
            <a:ext cx="5105400" cy="62373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5400" i="1" dirty="0" smtClean="0"/>
              <a:t>« Я выбираю здоровый образ жизни!»</a:t>
            </a:r>
            <a:r>
              <a:rPr lang="ru-RU" sz="5400" dirty="0" smtClean="0"/>
              <a:t/>
            </a:r>
            <a:br>
              <a:rPr lang="ru-RU" sz="5400" dirty="0" smtClean="0"/>
            </a:br>
            <a:endParaRPr lang="ru-RU" sz="5400" i="1" dirty="0" smtClean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Прямоуг. 8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mtClean="0">
                <a:solidFill>
                  <a:schemeClr val="accent1"/>
                </a:solidFill>
              </a:rPr>
              <a:t/>
            </a:r>
            <a:br>
              <a:rPr lang="ru-RU" smtClean="0">
                <a:solidFill>
                  <a:schemeClr val="accent1"/>
                </a:solidFill>
              </a:rPr>
            </a:br>
            <a:endParaRPr lang="ru-RU" smtClean="0"/>
          </a:p>
        </p:txBody>
      </p:sp>
      <p:sp>
        <p:nvSpPr>
          <p:cNvPr id="15363" name="Объект WordArt 19"/>
          <p:cNvSpPr>
            <a:spLocks noChangeArrowheads="1" noChangeShapeType="1" noTextEdit="1"/>
          </p:cNvSpPr>
          <p:nvPr/>
        </p:nvSpPr>
        <p:spPr bwMode="auto">
          <a:xfrm>
            <a:off x="1116013" y="333375"/>
            <a:ext cx="6624637" cy="1150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0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"/>
                <a:cs typeface="Arial"/>
              </a:rPr>
              <a:t>Курение</a:t>
            </a:r>
          </a:p>
        </p:txBody>
      </p:sp>
      <p:pic>
        <p:nvPicPr>
          <p:cNvPr id="15364" name="Picture 2" descr="D:\лектории для школьников\курение\i5.jpe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21033038">
            <a:off x="5175250" y="1625600"/>
            <a:ext cx="3328988" cy="4992688"/>
          </a:xfrm>
        </p:spPr>
      </p:pic>
      <p:pic>
        <p:nvPicPr>
          <p:cNvPr id="9" name="Picture 48" descr="курить нелльзя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35600" y="3357563"/>
            <a:ext cx="2592388" cy="294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Рисунок 9" descr="image0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188" y="1557338"/>
            <a:ext cx="1430337" cy="188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Picture 6" descr="image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11413" y="2060575"/>
            <a:ext cx="2830512" cy="364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6387" name="Текст 2"/>
          <p:cNvSpPr>
            <a:spLocks noGrp="1"/>
          </p:cNvSpPr>
          <p:nvPr>
            <p:ph type="body" sz="half" idx="1"/>
          </p:nvPr>
        </p:nvSpPr>
        <p:spPr>
          <a:xfrm>
            <a:off x="914400" y="476250"/>
            <a:ext cx="3810000" cy="5654675"/>
          </a:xfrm>
        </p:spPr>
        <p:txBody>
          <a:bodyPr/>
          <a:lstStyle/>
          <a:p>
            <a:pPr eaLnBrk="1" hangingPunct="1"/>
            <a:r>
              <a:rPr lang="ru-RU" smtClean="0"/>
              <a:t>Легкие курильщика</a:t>
            </a:r>
          </a:p>
        </p:txBody>
      </p:sp>
      <p:sp>
        <p:nvSpPr>
          <p:cNvPr id="16388" name="Содержимое 3"/>
          <p:cNvSpPr>
            <a:spLocks noGrp="1"/>
          </p:cNvSpPr>
          <p:nvPr>
            <p:ph sz="quarter" idx="2"/>
          </p:nvPr>
        </p:nvSpPr>
        <p:spPr>
          <a:xfrm>
            <a:off x="4876800" y="404813"/>
            <a:ext cx="3810000" cy="5616575"/>
          </a:xfrm>
        </p:spPr>
        <p:txBody>
          <a:bodyPr/>
          <a:lstStyle/>
          <a:p>
            <a:pPr eaLnBrk="1" hangingPunct="1"/>
            <a:r>
              <a:rPr lang="ru-RU" smtClean="0"/>
              <a:t>Легкие здорового человека</a:t>
            </a:r>
          </a:p>
        </p:txBody>
      </p:sp>
      <p:pic>
        <p:nvPicPr>
          <p:cNvPr id="16389" name="Picture 6" descr="image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6013" y="1916113"/>
            <a:ext cx="3600450" cy="331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7" descr="image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48263" y="1557338"/>
            <a:ext cx="3816350" cy="410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Прямоуг.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smtClean="0"/>
          </a:p>
        </p:txBody>
      </p:sp>
      <p:sp>
        <p:nvSpPr>
          <p:cNvPr id="17411" name="Прямоуг. 5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600200"/>
            <a:ext cx="3814763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000" smtClean="0"/>
              <a:t>В результате систематического потребления алкоголя развивается симтомокомплекс болезненного пристрастия к нему: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- потеря чувства меры и контроля над количеством потребляемого алкоголя;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- нарушение деятельности центральной и периферической нервной системы (психозы, невриты и т.п.) и функций внутренних органов. </a:t>
            </a:r>
          </a:p>
        </p:txBody>
      </p:sp>
      <p:sp>
        <p:nvSpPr>
          <p:cNvPr id="17412" name="Объект WordArt 7"/>
          <p:cNvSpPr>
            <a:spLocks noChangeArrowheads="1" noChangeShapeType="1" noTextEdit="1"/>
          </p:cNvSpPr>
          <p:nvPr/>
        </p:nvSpPr>
        <p:spPr bwMode="auto">
          <a:xfrm>
            <a:off x="827088" y="549275"/>
            <a:ext cx="7561262" cy="65722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ru-RU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Алкоголь</a:t>
            </a:r>
          </a:p>
        </p:txBody>
      </p:sp>
      <p:pic>
        <p:nvPicPr>
          <p:cNvPr id="17413" name="Рисунок 9" descr="60c473449a9492364b5cb066d44da1d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59338" y="1628775"/>
            <a:ext cx="3810000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Прямоуг. 34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600200"/>
            <a:ext cx="4826000" cy="45307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Употребление наркотиков, помимо психической и физической зависимости, всегда приводит к необратимому грубому нарушению жизнедеятельности организма и со­циальной деградации наркомана. Именно эти последствия составляют наибольшую опасность для здоровья и жизни человека.</a:t>
            </a:r>
          </a:p>
        </p:txBody>
      </p:sp>
      <p:pic>
        <p:nvPicPr>
          <p:cNvPr id="18436" name="Рисунок 30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221288" y="2062163"/>
            <a:ext cx="3454400" cy="3598862"/>
          </a:xfrm>
          <a:ln w="57150" cmpd="thickThin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8437" name="Объект WordArt 35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914400" y="277813"/>
            <a:ext cx="7772400" cy="11430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Наркотики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800" dirty="0" smtClean="0">
                <a:solidFill>
                  <a:schemeClr val="tx2"/>
                </a:solidFill>
              </a:rPr>
              <a:t>О вреде компьютера</a:t>
            </a:r>
            <a:endParaRPr lang="ru-RU" sz="4800" dirty="0">
              <a:solidFill>
                <a:schemeClr val="tx2"/>
              </a:solidFill>
            </a:endParaRPr>
          </a:p>
        </p:txBody>
      </p:sp>
      <p:pic>
        <p:nvPicPr>
          <p:cNvPr id="6" name="Содержимое 3" descr="iCACHLOLE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03648" y="1916832"/>
            <a:ext cx="2605106" cy="3757364"/>
          </a:xfrm>
          <a:prstGeom prst="roundRect">
            <a:avLst>
              <a:gd name="adj" fmla="val 16667"/>
            </a:avLst>
          </a:prstGeom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Содержимое 6" descr="iCALG78RV.jpg"/>
          <p:cNvPicPr>
            <a:picLocks noGrp="1" noChangeAspect="1"/>
          </p:cNvPicPr>
          <p:nvPr>
            <p:ph sz="quarter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36096" y="2060848"/>
            <a:ext cx="2592287" cy="3024336"/>
          </a:xfrm>
          <a:prstGeom prst="roundRect">
            <a:avLst>
              <a:gd name="adj" fmla="val 16667"/>
            </a:avLst>
          </a:prstGeom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8" name="Текст 7"/>
          <p:cNvSpPr>
            <a:spLocks noGrp="1"/>
          </p:cNvSpPr>
          <p:nvPr>
            <p:ph type="body" sz="half" idx="1"/>
          </p:nvPr>
        </p:nvSpPr>
        <p:spPr>
          <a:xfrm>
            <a:off x="3635375" y="1412875"/>
            <a:ext cx="2447925" cy="244792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0"/>
            <a:ext cx="6735883" cy="175432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i="1" dirty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+mn-lt"/>
                <a:cs typeface="+mn-cs"/>
              </a:rPr>
              <a:t>КОНКУРС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i="1" dirty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+mn-lt"/>
                <a:cs typeface="+mn-cs"/>
              </a:rPr>
              <a:t>«ЛИТЕРАТУРНЫЙ»</a:t>
            </a:r>
            <a:endParaRPr lang="ru-RU" sz="5400" dirty="0">
              <a:ln>
                <a:solidFill>
                  <a:srgbClr val="FFFF00"/>
                </a:solidFill>
              </a:ln>
              <a:solidFill>
                <a:srgbClr val="FF0000"/>
              </a:solidFill>
              <a:latin typeface="+mn-lt"/>
              <a:cs typeface="+mn-cs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58775" y="-212725"/>
          <a:ext cx="8785225" cy="7071360"/>
        </p:xfrm>
        <a:graphic>
          <a:graphicData uri="http://schemas.openxmlformats.org/drawingml/2006/table">
            <a:tbl>
              <a:tblPr/>
              <a:tblGrid>
                <a:gridCol w="4862513"/>
                <a:gridCol w="3922712"/>
              </a:tblGrid>
              <a:tr h="4876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Если хороши щи</a:t>
                      </a:r>
                    </a:p>
                  </a:txBody>
                  <a:tcPr marL="43543" marR="4354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так другой пищи не ищи.</a:t>
                      </a:r>
                    </a:p>
                  </a:txBody>
                  <a:tcPr marL="43543" marR="4354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6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Ешь больше рыбки –</a:t>
                      </a:r>
                    </a:p>
                  </a:txBody>
                  <a:tcPr marL="43543" marR="4354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будут ножки прытки.</a:t>
                      </a:r>
                    </a:p>
                  </a:txBody>
                  <a:tcPr marL="43543" marR="4354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6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Если б у сахара были зубы,</a:t>
                      </a:r>
                    </a:p>
                  </a:txBody>
                  <a:tcPr marL="43543" marR="4354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он сам бы себя съел.</a:t>
                      </a:r>
                    </a:p>
                  </a:txBody>
                  <a:tcPr marL="43543" marR="4354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6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обед не обед,</a:t>
                      </a:r>
                    </a:p>
                  </a:txBody>
                  <a:tcPr marL="43543" marR="4354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 к обеду хлеба нет.</a:t>
                      </a:r>
                    </a:p>
                  </a:txBody>
                  <a:tcPr marL="43543" marR="4354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6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Человек не живет, чтобы есть,</a:t>
                      </a:r>
                    </a:p>
                  </a:txBody>
                  <a:tcPr marL="43543" marR="4354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 ест, чтобы жить.</a:t>
                      </a:r>
                    </a:p>
                  </a:txBody>
                  <a:tcPr marL="43543" marR="4354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6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Поработаешь до поту –</a:t>
                      </a:r>
                    </a:p>
                  </a:txBody>
                  <a:tcPr marL="43543" marR="4354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поешь в охоту.</a:t>
                      </a:r>
                    </a:p>
                  </a:txBody>
                  <a:tcPr marL="43543" marR="4354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6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вкус и цвет</a:t>
                      </a:r>
                    </a:p>
                  </a:txBody>
                  <a:tcPr marL="43543" marR="4354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товарища нет.</a:t>
                      </a:r>
                    </a:p>
                  </a:txBody>
                  <a:tcPr marL="43543" marR="4354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 всякого свой вкус; один другому не указчик:</a:t>
                      </a:r>
                    </a:p>
                  </a:txBody>
                  <a:tcPr marL="43543" marR="4354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кто любит арбуз, а кто – свиной хрящик.</a:t>
                      </a:r>
                    </a:p>
                  </a:txBody>
                  <a:tcPr marL="43543" marR="4354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6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хорошим поваром – </a:t>
                      </a:r>
                    </a:p>
                  </a:txBody>
                  <a:tcPr marL="43543" marR="4354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жить не тужить.</a:t>
                      </a:r>
                    </a:p>
                  </a:txBody>
                  <a:tcPr marL="43543" marR="4354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6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Аппетит от больного бежит,                                      </a:t>
                      </a:r>
                    </a:p>
                  </a:txBody>
                  <a:tcPr marL="43543" marR="4354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 здоровому катится.</a:t>
                      </a:r>
                    </a:p>
                  </a:txBody>
                  <a:tcPr marL="43543" marR="4354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6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Гости едят не то, что хотят,</a:t>
                      </a:r>
                    </a:p>
                  </a:txBody>
                  <a:tcPr marL="43543" marR="4354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 что подают.</a:t>
                      </a:r>
                    </a:p>
                  </a:txBody>
                  <a:tcPr marL="43543" marR="4354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6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Ешь просто,</a:t>
                      </a:r>
                    </a:p>
                  </a:txBody>
                  <a:tcPr marL="43543" marR="4354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проживешь лет до ста.</a:t>
                      </a:r>
                    </a:p>
                  </a:txBody>
                  <a:tcPr marL="43543" marR="4354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6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Какая еда –</a:t>
                      </a:r>
                    </a:p>
                  </a:txBody>
                  <a:tcPr marL="43543" marR="4354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такая и ходьба.</a:t>
                      </a:r>
                    </a:p>
                  </a:txBody>
                  <a:tcPr marL="43543" marR="4354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6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Каково житье –</a:t>
                      </a:r>
                    </a:p>
                  </a:txBody>
                  <a:tcPr marL="43543" marR="4354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таковы еда и питье.</a:t>
                      </a:r>
                    </a:p>
                  </a:txBody>
                  <a:tcPr marL="43543" marR="4354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6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чаем тепло зимой,</a:t>
                      </a:r>
                    </a:p>
                  </a:txBody>
                  <a:tcPr marL="43543" marR="4354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чаем не страшен зной.</a:t>
                      </a:r>
                    </a:p>
                  </a:txBody>
                  <a:tcPr marL="43543" marR="4354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485224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6000" dirty="0" smtClean="0">
                <a:solidFill>
                  <a:schemeClr val="tx2"/>
                </a:solidFill>
              </a:rPr>
              <a:t>СПАСИБО ЗА ВНИМАНИЕ!!!</a:t>
            </a:r>
            <a:br>
              <a:rPr lang="ru-RU" sz="6000" dirty="0" smtClean="0">
                <a:solidFill>
                  <a:schemeClr val="tx2"/>
                </a:solidFill>
              </a:rPr>
            </a:br>
            <a:r>
              <a:rPr lang="ru-RU" sz="6000" dirty="0" smtClean="0">
                <a:solidFill>
                  <a:schemeClr val="tx2"/>
                </a:solidFill>
              </a:rPr>
              <a:t>БУДЬТЕ ЗДОРОВЫ!!!</a:t>
            </a:r>
            <a:endParaRPr lang="ru-RU" sz="6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Прямоуг.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mtClean="0"/>
              <a:t>Понятие здоровья и ЗОЖ</a:t>
            </a:r>
          </a:p>
        </p:txBody>
      </p:sp>
      <p:sp>
        <p:nvSpPr>
          <p:cNvPr id="7171" name="Прямоуг. 5"/>
          <p:cNvSpPr>
            <a:spLocks noGrp="1" noChangeArrowheads="1"/>
          </p:cNvSpPr>
          <p:nvPr>
            <p:ph sz="half" idx="1"/>
          </p:nvPr>
        </p:nvSpPr>
        <p:spPr>
          <a:xfrm>
            <a:off x="2195513" y="1628775"/>
            <a:ext cx="4824412" cy="40322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400" b="1" smtClean="0">
                <a:solidFill>
                  <a:srgbClr val="FF00FF"/>
                </a:solidFill>
              </a:rPr>
              <a:t>Здоровье</a:t>
            </a:r>
            <a:r>
              <a:rPr lang="ru-RU" sz="2400" smtClean="0"/>
              <a:t> – </a:t>
            </a:r>
            <a:r>
              <a:rPr lang="ru-RU" sz="2400" b="1" smtClean="0"/>
              <a:t>это важнейшая</a:t>
            </a:r>
            <a:r>
              <a:rPr lang="ru-RU" sz="2400" smtClean="0"/>
              <a:t>  </a:t>
            </a:r>
            <a:r>
              <a:rPr lang="ru-RU" sz="2400" b="1" smtClean="0"/>
              <a:t>потребность человека, определяющая способность его к труду и обеспечивающая гармоническое развитие личности.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b="1" smtClean="0"/>
              <a:t>Оно является важнейшей предпосылкой к счастью человека.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2400" b="1" smtClean="0"/>
          </a:p>
        </p:txBody>
      </p:sp>
      <p:sp>
        <p:nvSpPr>
          <p:cNvPr id="7172" name="Прямоуг. 9"/>
          <p:cNvSpPr>
            <a:spLocks noChangeArrowheads="1"/>
          </p:cNvSpPr>
          <p:nvPr/>
        </p:nvSpPr>
        <p:spPr bwMode="auto">
          <a:xfrm>
            <a:off x="5148263" y="1628775"/>
            <a:ext cx="302418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ru-RU"/>
              <a:t> </a:t>
            </a:r>
          </a:p>
          <a:p>
            <a:pPr algn="just"/>
            <a:endParaRPr lang="ru-RU"/>
          </a:p>
          <a:p>
            <a:pPr algn="just"/>
            <a:endParaRPr lang="ru-RU"/>
          </a:p>
        </p:txBody>
      </p:sp>
      <p:pic>
        <p:nvPicPr>
          <p:cNvPr id="7173" name="Рисунок 14" descr="CAW5U34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188" y="1916113"/>
            <a:ext cx="1519237" cy="151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Рисунок 16" descr="m-zhi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32588" y="1916113"/>
            <a:ext cx="2143125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Рисунок 19" descr="img-d8c3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188" y="4868863"/>
            <a:ext cx="1905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7242048" cy="864096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Тест: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333375"/>
            <a:ext cx="7427913" cy="6191250"/>
          </a:xfrm>
        </p:spPr>
        <p:txBody>
          <a:bodyPr>
            <a:normAutofit fontScale="2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sz="96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1200" b="1" dirty="0" smtClean="0">
                <a:solidFill>
                  <a:srgbClr val="002060"/>
                </a:solidFill>
              </a:rPr>
              <a:t>1. У меня часто плохой аппетит.</a:t>
            </a:r>
          </a:p>
          <a:p>
            <a:pPr marL="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11200" b="1" dirty="0" smtClean="0">
                <a:solidFill>
                  <a:srgbClr val="002060"/>
                </a:solidFill>
              </a:rPr>
              <a:t> 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1200" b="1" dirty="0" smtClean="0">
                <a:solidFill>
                  <a:srgbClr val="002060"/>
                </a:solidFill>
              </a:rPr>
              <a:t>2. После нескольких часов работы у меня  начинает болеть голова.</a:t>
            </a:r>
          </a:p>
          <a:p>
            <a:pPr marL="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11200" b="1" dirty="0" smtClean="0">
                <a:solidFill>
                  <a:srgbClr val="002060"/>
                </a:solidFill>
              </a:rPr>
              <a:t> 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1200" b="1" dirty="0" smtClean="0">
                <a:solidFill>
                  <a:srgbClr val="002060"/>
                </a:solidFill>
              </a:rPr>
              <a:t>3. Часто выгляжу усталым и подавленным, иногда раздраженным и угрюмым.</a:t>
            </a:r>
          </a:p>
          <a:p>
            <a:pPr marL="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11200" b="1" dirty="0" smtClean="0">
                <a:solidFill>
                  <a:srgbClr val="002060"/>
                </a:solidFill>
              </a:rPr>
              <a:t> 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1200" b="1" dirty="0" smtClean="0">
                <a:solidFill>
                  <a:srgbClr val="002060"/>
                </a:solidFill>
              </a:rPr>
              <a:t>4. Периодически у меня бывают серьезные заболевания, когда я вынужден несколько дней оставаться в постели.</a:t>
            </a:r>
          </a:p>
          <a:p>
            <a:pPr marL="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11200" b="1" dirty="0" smtClean="0">
                <a:solidFill>
                  <a:srgbClr val="002060"/>
                </a:solidFill>
              </a:rPr>
              <a:t> 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1200" b="1" dirty="0" smtClean="0">
                <a:solidFill>
                  <a:srgbClr val="002060"/>
                </a:solidFill>
              </a:rPr>
              <a:t>5. Я не занимаюсь спортом.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sz="11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333375"/>
            <a:ext cx="7138988" cy="5792788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b="1" dirty="0" smtClean="0">
                <a:solidFill>
                  <a:srgbClr val="002060"/>
                </a:solidFill>
              </a:rPr>
              <a:t>6. В последнее время я несколько прибавил в весе.</a:t>
            </a:r>
          </a:p>
          <a:p>
            <a:pPr marL="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b="1" dirty="0" smtClean="0">
                <a:solidFill>
                  <a:srgbClr val="002060"/>
                </a:solidFill>
              </a:rPr>
              <a:t> 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b="1" dirty="0" smtClean="0">
                <a:solidFill>
                  <a:srgbClr val="002060"/>
                </a:solidFill>
              </a:rPr>
              <a:t>7. У меня часто кружится голова.</a:t>
            </a:r>
          </a:p>
          <a:p>
            <a:pPr marL="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b="1" dirty="0" smtClean="0">
                <a:solidFill>
                  <a:srgbClr val="002060"/>
                </a:solidFill>
              </a:rPr>
              <a:t> 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b="1" dirty="0" smtClean="0">
                <a:solidFill>
                  <a:srgbClr val="002060"/>
                </a:solidFill>
              </a:rPr>
              <a:t>8. В настоящее время я курю.</a:t>
            </a:r>
          </a:p>
          <a:p>
            <a:pPr marL="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b="1" dirty="0" smtClean="0">
                <a:solidFill>
                  <a:srgbClr val="002060"/>
                </a:solidFill>
              </a:rPr>
              <a:t> 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b="1" dirty="0" smtClean="0">
                <a:solidFill>
                  <a:srgbClr val="002060"/>
                </a:solidFill>
              </a:rPr>
              <a:t>9. В детстве я перенес несколько серьезных заболеваний.</a:t>
            </a:r>
          </a:p>
          <a:p>
            <a:pPr marL="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b="1" dirty="0" smtClean="0">
                <a:solidFill>
                  <a:srgbClr val="002060"/>
                </a:solidFill>
              </a:rPr>
              <a:t> 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b="1" dirty="0" smtClean="0">
                <a:solidFill>
                  <a:srgbClr val="002060"/>
                </a:solidFill>
              </a:rPr>
              <a:t>10. У меня плохой сон и неприятные ощущения утром после пробуждения.</a:t>
            </a:r>
          </a:p>
          <a:p>
            <a:pPr marL="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b="1" dirty="0" smtClean="0">
                <a:solidFill>
                  <a:srgbClr val="002060"/>
                </a:solidFill>
              </a:rPr>
              <a:t> 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88913"/>
            <a:ext cx="7210425" cy="5937250"/>
          </a:xfrm>
        </p:spPr>
        <p:txBody>
          <a:bodyPr>
            <a:normAutofit fontScale="92500" lnSpcReduction="10000"/>
          </a:bodyPr>
          <a:lstStyle/>
          <a:p>
            <a:pPr marL="274320" indent="-27432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За каждый ответ «да» поставьте себе по 1 баллу и подсчитайте сумму.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>
                <a:solidFill>
                  <a:srgbClr val="002060"/>
                </a:solidFill>
              </a:rPr>
              <a:t>1-2 балла. Несмотря на некоторые признаки ухудшения здоровья, вы в хорошей форме. Ни в коем случае не оставляйте усилий по сохранению своего самочувствия.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>
                <a:solidFill>
                  <a:srgbClr val="002060"/>
                </a:solidFill>
              </a:rPr>
              <a:t>3-6 баллов. Ваше отношение к своему здоровью трудно назвать нормальным, уже чувствуется, что вы его расстроили довольно основательно.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>
                <a:solidFill>
                  <a:srgbClr val="002060"/>
                </a:solidFill>
              </a:rPr>
              <a:t>7-10 баллов. Как вы умудрились довести себя до такой степени? Удивительно, что вы еще в состоянии ходить и работать. Вам немедленно нужно менять свои привычки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Прямоуг.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600" dirty="0" smtClean="0">
                <a:solidFill>
                  <a:srgbClr val="0099FF"/>
                </a:solidFill>
              </a:rPr>
              <a:t>Составляющие ЗОЖ</a:t>
            </a:r>
          </a:p>
        </p:txBody>
      </p:sp>
      <p:sp>
        <p:nvSpPr>
          <p:cNvPr id="11267" name="Содержимое 3"/>
          <p:cNvSpPr>
            <a:spLocks noGrp="1"/>
          </p:cNvSpPr>
          <p:nvPr>
            <p:ph sz="half" idx="2"/>
          </p:nvPr>
        </p:nvSpPr>
        <p:spPr>
          <a:xfrm>
            <a:off x="684213" y="1600200"/>
            <a:ext cx="8002587" cy="4530725"/>
          </a:xfrm>
        </p:spPr>
        <p:txBody>
          <a:bodyPr/>
          <a:lstStyle/>
          <a:p>
            <a:pPr lvl="1" eaLnBrk="1" hangingPunct="1"/>
            <a:r>
              <a:rPr lang="ru-RU" sz="3600" smtClean="0">
                <a:solidFill>
                  <a:srgbClr val="002060"/>
                </a:solidFill>
              </a:rPr>
              <a:t>Отказ от курения. </a:t>
            </a:r>
          </a:p>
          <a:p>
            <a:pPr lvl="1" eaLnBrk="1" hangingPunct="1"/>
            <a:r>
              <a:rPr lang="ru-RU" sz="3600" smtClean="0">
                <a:solidFill>
                  <a:srgbClr val="002060"/>
                </a:solidFill>
              </a:rPr>
              <a:t>Отказ от алкогольных напитков. </a:t>
            </a:r>
          </a:p>
          <a:p>
            <a:pPr lvl="1" eaLnBrk="1" hangingPunct="1"/>
            <a:r>
              <a:rPr lang="ru-RU" sz="3600" smtClean="0">
                <a:solidFill>
                  <a:srgbClr val="002060"/>
                </a:solidFill>
              </a:rPr>
              <a:t>Отказ от наркотиков. </a:t>
            </a:r>
          </a:p>
          <a:p>
            <a:pPr lvl="1" eaLnBrk="1" hangingPunct="1"/>
            <a:r>
              <a:rPr lang="ru-RU" sz="3600" smtClean="0">
                <a:solidFill>
                  <a:srgbClr val="002060"/>
                </a:solidFill>
              </a:rPr>
              <a:t>Занятия физкультурой и спортом, двигательная активность. </a:t>
            </a:r>
          </a:p>
          <a:p>
            <a:pPr lvl="1" eaLnBrk="1" hangingPunct="1"/>
            <a:r>
              <a:rPr lang="ru-RU" sz="3600" smtClean="0">
                <a:solidFill>
                  <a:srgbClr val="002060"/>
                </a:solidFill>
              </a:rPr>
              <a:t>Рациональное питание. 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Рациональное питание</a:t>
            </a:r>
            <a:endParaRPr lang="ru-RU" dirty="0"/>
          </a:p>
        </p:txBody>
      </p:sp>
      <p:sp>
        <p:nvSpPr>
          <p:cNvPr id="12291" name="Текст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6034088" cy="4530725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2292" name="Рисунок 19" descr="img-d8c3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2988" y="1700213"/>
            <a:ext cx="5400675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711027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dirty="0" smtClean="0">
                <a:solidFill>
                  <a:srgbClr val="002060"/>
                </a:solidFill>
              </a:rPr>
              <a:t/>
            </a:r>
            <a:br>
              <a:rPr lang="ru-RU" sz="4000" dirty="0" smtClean="0">
                <a:solidFill>
                  <a:srgbClr val="002060"/>
                </a:solidFill>
              </a:rPr>
            </a:br>
            <a:r>
              <a:rPr lang="ru-RU" sz="4000" dirty="0" smtClean="0">
                <a:solidFill>
                  <a:schemeClr val="tx2"/>
                </a:solidFill>
              </a:rPr>
              <a:t>Занятия физкультурой и спортом, двигательная активность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3315" name="Текст 2"/>
          <p:cNvSpPr>
            <a:spLocks noGrp="1"/>
          </p:cNvSpPr>
          <p:nvPr>
            <p:ph type="body" sz="half" idx="1"/>
          </p:nvPr>
        </p:nvSpPr>
        <p:spPr>
          <a:xfrm>
            <a:off x="1692275" y="2565400"/>
            <a:ext cx="4608513" cy="35655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ru-RU" smtClean="0"/>
          </a:p>
        </p:txBody>
      </p:sp>
      <p:pic>
        <p:nvPicPr>
          <p:cNvPr id="13316" name="Рисунок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08175" y="2636838"/>
            <a:ext cx="424815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Прямоуг.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smtClean="0">
                <a:solidFill>
                  <a:schemeClr val="accent2"/>
                </a:solidFill>
              </a:rPr>
              <a:t>Пагубные привычки вредящие нашему здоровью</a:t>
            </a:r>
          </a:p>
        </p:txBody>
      </p:sp>
      <p:pic>
        <p:nvPicPr>
          <p:cNvPr id="14339" name="Рисунок 6" descr="аленка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806700" y="2060575"/>
            <a:ext cx="3201988" cy="4032250"/>
          </a:xfr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|5.8|0.6|0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376</TotalTime>
  <Words>433</Words>
  <Application>Microsoft Office PowerPoint</Application>
  <PresentationFormat>Экран (4:3)</PresentationFormat>
  <Paragraphs>107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Изящная</vt:lpstr>
      <vt:lpstr>« Я выбираю здоровый образ жизни!» </vt:lpstr>
      <vt:lpstr>Понятие здоровья и ЗОЖ</vt:lpstr>
      <vt:lpstr>Тест:</vt:lpstr>
      <vt:lpstr>Презентация PowerPoint</vt:lpstr>
      <vt:lpstr>Презентация PowerPoint</vt:lpstr>
      <vt:lpstr>Составляющие ЗОЖ</vt:lpstr>
      <vt:lpstr>Рациональное питание</vt:lpstr>
      <vt:lpstr> Занятия физкультурой и спортом, двигательная активность</vt:lpstr>
      <vt:lpstr>Пагубные привычки вредящие нашему здоровью</vt:lpstr>
      <vt:lpstr> </vt:lpstr>
      <vt:lpstr>Презентация PowerPoint</vt:lpstr>
      <vt:lpstr>Презентация PowerPoint</vt:lpstr>
      <vt:lpstr>Презентация PowerPoint</vt:lpstr>
      <vt:lpstr>О вреде компьютера</vt:lpstr>
      <vt:lpstr>Презентация PowerPoint</vt:lpstr>
      <vt:lpstr>СПАСИБО ЗА ВНИМАНИЕ!!! БУДЬТЕ ЗДОРОВЫ!!!</vt:lpstr>
    </vt:vector>
  </TitlesOfParts>
  <Company>дом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Здоровый образ  жизни</dc:title>
  <dc:creator>лёха</dc:creator>
  <cp:lastModifiedBy>User</cp:lastModifiedBy>
  <cp:revision>29</cp:revision>
  <dcterms:created xsi:type="dcterms:W3CDTF">2005-05-15T08:46:08Z</dcterms:created>
  <dcterms:modified xsi:type="dcterms:W3CDTF">2014-02-05T02:48:56Z</dcterms:modified>
</cp:coreProperties>
</file>