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7" r:id="rId2"/>
    <p:sldId id="258" r:id="rId3"/>
    <p:sldId id="262" r:id="rId4"/>
    <p:sldId id="263" r:id="rId5"/>
    <p:sldId id="271" r:id="rId6"/>
    <p:sldId id="275" r:id="rId7"/>
    <p:sldId id="265" r:id="rId8"/>
    <p:sldId id="260" r:id="rId9"/>
    <p:sldId id="267" r:id="rId10"/>
    <p:sldId id="268" r:id="rId11"/>
    <p:sldId id="270" r:id="rId12"/>
    <p:sldId id="264" r:id="rId13"/>
    <p:sldId id="269" r:id="rId14"/>
    <p:sldId id="274" r:id="rId15"/>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1" d="100"/>
          <a:sy n="71" d="100"/>
        </p:scale>
        <p:origin x="-360" y="-108"/>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16" name="Rounded Rectangle 15"/>
          <p:cNvSpPr/>
          <p:nvPr/>
        </p:nvSpPr>
        <p:spPr>
          <a:xfrm>
            <a:off x="228600" y="228600"/>
            <a:ext cx="8695944" cy="603504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 name="Group 9"/>
          <p:cNvGrpSpPr>
            <a:grpSpLocks noChangeAspect="1"/>
          </p:cNvGrpSpPr>
          <p:nvPr/>
        </p:nvGrpSpPr>
        <p:grpSpPr bwMode="hidden">
          <a:xfrm>
            <a:off x="211665" y="5353963"/>
            <a:ext cx="8723376" cy="1331580"/>
            <a:chOff x="-3905250" y="4294188"/>
            <a:chExt cx="13011150" cy="1892300"/>
          </a:xfrm>
        </p:grpSpPr>
        <p:sp>
          <p:nvSpPr>
            <p:cNvPr id="11"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5"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1"/>
          <p:cNvSpPr>
            <a:spLocks noGrp="1"/>
          </p:cNvSpPr>
          <p:nvPr>
            <p:ph type="ctrTitle"/>
          </p:nvPr>
        </p:nvSpPr>
        <p:spPr>
          <a:xfrm>
            <a:off x="685800" y="1600200"/>
            <a:ext cx="7772400" cy="1780108"/>
          </a:xfrm>
        </p:spPr>
        <p:txBody>
          <a:bodyPr anchor="b">
            <a:normAutofit/>
          </a:bodyPr>
          <a:lstStyle>
            <a:lvl1pPr>
              <a:defRPr sz="4400">
                <a:solidFill>
                  <a:srgbClr val="FFFFFF"/>
                </a:solidFill>
              </a:defRPr>
            </a:lvl1pPr>
          </a:lstStyle>
          <a:p>
            <a:r>
              <a:rPr lang="ru-RU" smtClean="0"/>
              <a:t>Образец заголовка</a:t>
            </a:r>
            <a:endParaRPr lang="en-US" dirty="0"/>
          </a:p>
        </p:txBody>
      </p:sp>
      <p:sp>
        <p:nvSpPr>
          <p:cNvPr id="3" name="Subtitle 2"/>
          <p:cNvSpPr>
            <a:spLocks noGrp="1"/>
          </p:cNvSpPr>
          <p:nvPr>
            <p:ph type="subTitle" idx="1"/>
          </p:nvPr>
        </p:nvSpPr>
        <p:spPr>
          <a:xfrm>
            <a:off x="1371600" y="3556001"/>
            <a:ext cx="6400800" cy="1473200"/>
          </a:xfrm>
        </p:spPr>
        <p:txBody>
          <a:bodyPr>
            <a:normAutofit/>
          </a:bodyPr>
          <a:lstStyle>
            <a:lvl1pPr marL="0" indent="0" algn="ctr">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4" name="Date Placeholder 3"/>
          <p:cNvSpPr>
            <a:spLocks noGrp="1"/>
          </p:cNvSpPr>
          <p:nvPr>
            <p:ph type="dt" sz="half" idx="10"/>
          </p:nvPr>
        </p:nvSpPr>
        <p:spPr/>
        <p:txBody>
          <a:bodyPr/>
          <a:lstStyle/>
          <a:p>
            <a:fld id="{B4C71EC6-210F-42DE-9C53-41977AD35B3D}" type="datetimeFigureOut">
              <a:rPr lang="ru-RU" smtClean="0"/>
              <a:t>16.03.2014</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Vertical Text Placeholder 2"/>
          <p:cNvSpPr>
            <a:spLocks noGrp="1"/>
          </p:cNvSpPr>
          <p:nvPr>
            <p:ph type="body" orient="vert" idx="1"/>
          </p:nvPr>
        </p:nvSpPr>
        <p:spPr/>
        <p:txBody>
          <a:bodyPr vert="eaVert" anchor="ctr"/>
          <a:lstStyle>
            <a:lvl1pPr algn="l">
              <a:defRPr/>
            </a:lvl1pPr>
            <a:lvl2pPr algn="l">
              <a:defRPr/>
            </a:lvl2pPr>
            <a:lvl3pPr algn="l">
              <a:defRPr/>
            </a:lvl3pPr>
            <a:lvl4pPr algn="l">
              <a:defRPr/>
            </a:lvl4pPr>
            <a:lvl5pPr algn="l">
              <a:defRPr/>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B4C71EC6-210F-42DE-9C53-41977AD35B3D}" type="datetimeFigureOut">
              <a:rPr lang="ru-RU" smtClean="0"/>
              <a:t>16.03.2014</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Вертикальный заголовок и текст">
    <p:spTree>
      <p:nvGrpSpPr>
        <p:cNvPr id="1" name=""/>
        <p:cNvGrpSpPr/>
        <p:nvPr/>
      </p:nvGrpSpPr>
      <p:grpSpPr>
        <a:xfrm>
          <a:off x="0" y="0"/>
          <a:ext cx="0" cy="0"/>
          <a:chOff x="0" y="0"/>
          <a:chExt cx="0" cy="0"/>
        </a:xfrm>
      </p:grpSpPr>
      <p:sp>
        <p:nvSpPr>
          <p:cNvPr id="21" name="Rounded Rectangle 20"/>
          <p:cNvSpPr/>
          <p:nvPr/>
        </p:nvSpPr>
        <p:spPr bwMode="hidden">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10"/>
          </p:nvPr>
        </p:nvSpPr>
        <p:spPr/>
        <p:txBody>
          <a:bodyPr/>
          <a:lstStyle/>
          <a:p>
            <a:fld id="{B4C71EC6-210F-42DE-9C53-41977AD35B3D}" type="datetimeFigureOut">
              <a:rPr lang="ru-RU" smtClean="0"/>
              <a:t>16.03.2014</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grpSp>
        <p:nvGrpSpPr>
          <p:cNvPr id="15" name="Group 14"/>
          <p:cNvGrpSpPr>
            <a:grpSpLocks noChangeAspect="1"/>
          </p:cNvGrpSpPr>
          <p:nvPr/>
        </p:nvGrpSpPr>
        <p:grpSpPr bwMode="hidden">
          <a:xfrm>
            <a:off x="211665" y="714191"/>
            <a:ext cx="8723376" cy="1331580"/>
            <a:chOff x="-3905250" y="4294188"/>
            <a:chExt cx="13011150" cy="1892300"/>
          </a:xfrm>
        </p:grpSpPr>
        <p:sp>
          <p:nvSpPr>
            <p:cNvPr id="16"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0" name="Freeform 19"/>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Vertical Title 1"/>
          <p:cNvSpPr>
            <a:spLocks noGrp="1"/>
          </p:cNvSpPr>
          <p:nvPr>
            <p:ph type="title" orient="vert"/>
          </p:nvPr>
        </p:nvSpPr>
        <p:spPr>
          <a:xfrm>
            <a:off x="6629400" y="1447800"/>
            <a:ext cx="2057400" cy="4487333"/>
          </a:xfrm>
        </p:spPr>
        <p:txBody>
          <a:bodyPr vert="eaVert" anchor="ctr"/>
          <a:lstStyle>
            <a:lvl1pPr algn="l">
              <a:defRPr>
                <a:solidFill>
                  <a:schemeClr val="tx2"/>
                </a:solidFill>
              </a:defRPr>
            </a:lvl1pPr>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457200" y="1447800"/>
            <a:ext cx="6019800" cy="4487334"/>
          </a:xfrm>
        </p:spPr>
        <p:txBody>
          <a:bodyPr vert="eaVert"/>
          <a:lstStyle>
            <a:lvl1pPr>
              <a:buClr>
                <a:schemeClr val="accent1"/>
              </a:buClr>
              <a:defRPr/>
            </a:lvl1pPr>
            <a:lvl2pPr>
              <a:buClr>
                <a:schemeClr val="accent1"/>
              </a:buClr>
              <a:defRPr/>
            </a:lvl2pPr>
            <a:lvl3pPr>
              <a:buClr>
                <a:schemeClr val="accent1"/>
              </a:buClr>
              <a:defRPr/>
            </a:lvl3pPr>
            <a:lvl4pPr>
              <a:buClr>
                <a:schemeClr val="accent1"/>
              </a:buClr>
              <a:defRPr/>
            </a:lvl4pPr>
            <a:lvl5pPr>
              <a:buClr>
                <a:schemeClr val="accent1"/>
              </a:buClr>
              <a:defRPr/>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B4C71EC6-210F-42DE-9C53-41977AD35B3D}" type="datetimeFigureOut">
              <a:rPr lang="ru-RU" smtClean="0"/>
              <a:t>16.03.2014</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
        <p:nvSpPr>
          <p:cNvPr id="7" name="Title 6"/>
          <p:cNvSpPr>
            <a:spLocks noGrp="1"/>
          </p:cNvSpPr>
          <p:nvPr>
            <p:ph type="title"/>
          </p:nvPr>
        </p:nvSpPr>
        <p:spPr/>
        <p:txBody>
          <a:bodyPr/>
          <a:lstStyle/>
          <a:p>
            <a:r>
              <a:rPr lang="ru-RU" smtClean="0"/>
              <a:t>Образец заголовка</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spTree>
      <p:nvGrpSpPr>
        <p:cNvPr id="1" name=""/>
        <p:cNvGrpSpPr/>
        <p:nvPr/>
      </p:nvGrpSpPr>
      <p:grpSpPr>
        <a:xfrm>
          <a:off x="0" y="0"/>
          <a:ext cx="0" cy="0"/>
          <a:chOff x="0" y="0"/>
          <a:chExt cx="0" cy="0"/>
        </a:xfrm>
      </p:grpSpPr>
      <p:sp>
        <p:nvSpPr>
          <p:cNvPr id="14" name="Rounded Rectangle 13"/>
          <p:cNvSpPr/>
          <p:nvPr/>
        </p:nvSpPr>
        <p:spPr>
          <a:xfrm>
            <a:off x="228600" y="228600"/>
            <a:ext cx="8695944" cy="4736592"/>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reeform 14"/>
          <p:cNvSpPr>
            <a:spLocks/>
          </p:cNvSpPr>
          <p:nvPr/>
        </p:nvSpPr>
        <p:spPr bwMode="hidden">
          <a:xfrm>
            <a:off x="6047438" y="4203592"/>
            <a:ext cx="2876429" cy="714026"/>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18"/>
          <p:cNvSpPr>
            <a:spLocks/>
          </p:cNvSpPr>
          <p:nvPr/>
        </p:nvSpPr>
        <p:spPr bwMode="hidden">
          <a:xfrm>
            <a:off x="2619320" y="4075290"/>
            <a:ext cx="5544515" cy="850138"/>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22"/>
          <p:cNvSpPr>
            <a:spLocks/>
          </p:cNvSpPr>
          <p:nvPr/>
        </p:nvSpPr>
        <p:spPr bwMode="hidden">
          <a:xfrm>
            <a:off x="2828728" y="4087562"/>
            <a:ext cx="5467980" cy="774272"/>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26"/>
          <p:cNvSpPr>
            <a:spLocks/>
          </p:cNvSpPr>
          <p:nvPr/>
        </p:nvSpPr>
        <p:spPr bwMode="hidden">
          <a:xfrm>
            <a:off x="5609489" y="4074174"/>
            <a:ext cx="3308000" cy="651549"/>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3" name="Freeform 10"/>
          <p:cNvSpPr>
            <a:spLocks/>
          </p:cNvSpPr>
          <p:nvPr/>
        </p:nvSpPr>
        <p:spPr bwMode="hidden">
          <a:xfrm>
            <a:off x="211665" y="4058555"/>
            <a:ext cx="8723376" cy="1329874"/>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 name="Title 1"/>
          <p:cNvSpPr>
            <a:spLocks noGrp="1"/>
          </p:cNvSpPr>
          <p:nvPr>
            <p:ph type="title"/>
          </p:nvPr>
        </p:nvSpPr>
        <p:spPr>
          <a:xfrm>
            <a:off x="690032" y="2463560"/>
            <a:ext cx="7772400" cy="1524000"/>
          </a:xfrm>
        </p:spPr>
        <p:txBody>
          <a:bodyPr anchor="t">
            <a:normAutofit/>
          </a:bodyPr>
          <a:lstStyle>
            <a:lvl1pPr algn="ctr">
              <a:defRPr sz="44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1367365" y="1437448"/>
            <a:ext cx="6417734" cy="939801"/>
          </a:xfrm>
        </p:spPr>
        <p:txBody>
          <a:bodyPr anchor="b">
            <a:normAutofit/>
          </a:bodyPr>
          <a:lstStyle>
            <a:lvl1pPr marL="0" indent="0" algn="ctr">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B4C71EC6-210F-42DE-9C53-41977AD35B3D}" type="datetimeFigureOut">
              <a:rPr lang="ru-RU" smtClean="0"/>
              <a:t>16.03.2014</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5" name="Date Placeholder 4"/>
          <p:cNvSpPr>
            <a:spLocks noGrp="1"/>
          </p:cNvSpPr>
          <p:nvPr>
            <p:ph type="dt" sz="half" idx="10"/>
          </p:nvPr>
        </p:nvSpPr>
        <p:spPr/>
        <p:txBody>
          <a:bodyPr/>
          <a:lstStyle/>
          <a:p>
            <a:fld id="{B4C71EC6-210F-42DE-9C53-41977AD35B3D}" type="datetimeFigureOut">
              <a:rPr lang="ru-RU" smtClean="0"/>
              <a:t>16.03.2014</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B19B0651-EE4F-4900-A07F-96A6BFA9D0F0}" type="slidenum">
              <a:rPr lang="ru-RU" smtClean="0"/>
              <a:t>‹#›</a:t>
            </a:fld>
            <a:endParaRPr lang="ru-RU"/>
          </a:p>
        </p:txBody>
      </p:sp>
      <p:sp>
        <p:nvSpPr>
          <p:cNvPr id="9" name="Content Placeholder 8"/>
          <p:cNvSpPr>
            <a:spLocks noGrp="1"/>
          </p:cNvSpPr>
          <p:nvPr>
            <p:ph sz="quarter" idx="13"/>
          </p:nvPr>
        </p:nvSpPr>
        <p:spPr>
          <a:xfrm>
            <a:off x="676655" y="2679192"/>
            <a:ext cx="3822192" cy="34472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11" name="Content Placeholder 10"/>
          <p:cNvSpPr>
            <a:spLocks noGrp="1"/>
          </p:cNvSpPr>
          <p:nvPr>
            <p:ph sz="quarter" idx="14"/>
          </p:nvPr>
        </p:nvSpPr>
        <p:spPr>
          <a:xfrm>
            <a:off x="4645152" y="2679192"/>
            <a:ext cx="3822192" cy="34472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ru-RU" smtClean="0"/>
              <a:t>Образец заголовка</a:t>
            </a:r>
            <a:endParaRPr lang="en-US"/>
          </a:p>
        </p:txBody>
      </p:sp>
      <p:sp>
        <p:nvSpPr>
          <p:cNvPr id="3" name="Text Placeholder 2"/>
          <p:cNvSpPr>
            <a:spLocks noGrp="1"/>
          </p:cNvSpPr>
          <p:nvPr>
            <p:ph type="body" idx="1"/>
          </p:nvPr>
        </p:nvSpPr>
        <p:spPr>
          <a:xfrm>
            <a:off x="676656" y="2678114"/>
            <a:ext cx="3822192" cy="639762"/>
          </a:xfrm>
        </p:spPr>
        <p:txBody>
          <a:bodyPr anchor="ctr"/>
          <a:lstStyle>
            <a:lvl1pPr marL="0" indent="0" algn="ctr">
              <a:buNone/>
              <a:defRPr sz="2400" b="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677332" y="3429000"/>
            <a:ext cx="3820055"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4648200" y="2678113"/>
            <a:ext cx="3822192" cy="639762"/>
          </a:xfrm>
        </p:spPr>
        <p:txBody>
          <a:bodyPr anchor="ctr"/>
          <a:lstStyle>
            <a:lvl1pPr marL="0" indent="0" algn="ctr">
              <a:buNone/>
              <a:defRPr sz="2400" b="0" i="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4645025" y="3429000"/>
            <a:ext cx="3822192"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B4C71EC6-210F-42DE-9C53-41977AD35B3D}" type="datetimeFigureOut">
              <a:rPr lang="ru-RU" smtClean="0"/>
              <a:t>16.03.2014</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Date Placeholder 2"/>
          <p:cNvSpPr>
            <a:spLocks noGrp="1"/>
          </p:cNvSpPr>
          <p:nvPr>
            <p:ph type="dt" sz="half" idx="10"/>
          </p:nvPr>
        </p:nvSpPr>
        <p:spPr/>
        <p:txBody>
          <a:bodyPr/>
          <a:lstStyle/>
          <a:p>
            <a:fld id="{B4C71EC6-210F-42DE-9C53-41977AD35B3D}" type="datetimeFigureOut">
              <a:rPr lang="ru-RU" smtClean="0"/>
              <a:t>16.03.2014</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12" name="Rounded Rectangle 11"/>
          <p:cNvSpPr/>
          <p:nvPr/>
        </p:nvSpPr>
        <p:spPr>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 name="Group 5"/>
          <p:cNvGrpSpPr>
            <a:grpSpLocks noChangeAspect="1"/>
          </p:cNvGrpSpPr>
          <p:nvPr/>
        </p:nvGrpSpPr>
        <p:grpSpPr bwMode="hidden">
          <a:xfrm>
            <a:off x="211665" y="714191"/>
            <a:ext cx="8723376" cy="1329874"/>
            <a:chOff x="-3905251" y="4294188"/>
            <a:chExt cx="13027839" cy="1892300"/>
          </a:xfrm>
        </p:grpSpPr>
        <p:sp>
          <p:nvSpPr>
            <p:cNvPr id="7"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1"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Date Placeholder 1"/>
          <p:cNvSpPr>
            <a:spLocks noGrp="1"/>
          </p:cNvSpPr>
          <p:nvPr>
            <p:ph type="dt" sz="half" idx="10"/>
          </p:nvPr>
        </p:nvSpPr>
        <p:spPr/>
        <p:txBody>
          <a:bodyPr/>
          <a:lstStyle/>
          <a:p>
            <a:fld id="{B4C71EC6-210F-42DE-9C53-41977AD35B3D}" type="datetimeFigureOut">
              <a:rPr lang="ru-RU" smtClean="0"/>
              <a:t>16.03.2014</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15" name="Rounded Rectangle 14"/>
          <p:cNvSpPr/>
          <p:nvPr/>
        </p:nvSpPr>
        <p:spPr>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ate Placeholder 4"/>
          <p:cNvSpPr>
            <a:spLocks noGrp="1"/>
          </p:cNvSpPr>
          <p:nvPr>
            <p:ph type="dt" sz="half" idx="10"/>
          </p:nvPr>
        </p:nvSpPr>
        <p:spPr/>
        <p:txBody>
          <a:bodyPr/>
          <a:lstStyle/>
          <a:p>
            <a:fld id="{B4C71EC6-210F-42DE-9C53-41977AD35B3D}" type="datetimeFigureOut">
              <a:rPr lang="ru-RU" smtClean="0"/>
              <a:t>16.03.2014</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B19B0651-EE4F-4900-A07F-96A6BFA9D0F0}" type="slidenum">
              <a:rPr lang="ru-RU" smtClean="0"/>
              <a:t>‹#›</a:t>
            </a:fld>
            <a:endParaRPr lang="ru-RU"/>
          </a:p>
        </p:txBody>
      </p:sp>
      <p:sp>
        <p:nvSpPr>
          <p:cNvPr id="4" name="Text Placeholder 3"/>
          <p:cNvSpPr>
            <a:spLocks noGrp="1"/>
          </p:cNvSpPr>
          <p:nvPr>
            <p:ph type="body" sz="half" idx="2"/>
          </p:nvPr>
        </p:nvSpPr>
        <p:spPr>
          <a:xfrm>
            <a:off x="914400" y="3581400"/>
            <a:ext cx="3352800" cy="1905001"/>
          </a:xfrm>
        </p:spPr>
        <p:txBody>
          <a:bodyPr anchor="t">
            <a:normAutofit/>
          </a:bodyPr>
          <a:lstStyle>
            <a:lvl1pPr marL="0" indent="0">
              <a:spcBef>
                <a:spcPts val="0"/>
              </a:spcBef>
              <a:spcAft>
                <a:spcPts val="600"/>
              </a:spcAft>
              <a:buNone/>
              <a:defRPr sz="18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grpSp>
        <p:nvGrpSpPr>
          <p:cNvPr id="2" name="Group 23"/>
          <p:cNvGrpSpPr>
            <a:grpSpLocks noChangeAspect="1"/>
          </p:cNvGrpSpPr>
          <p:nvPr/>
        </p:nvGrpSpPr>
        <p:grpSpPr bwMode="hidden">
          <a:xfrm>
            <a:off x="211665" y="714191"/>
            <a:ext cx="8723376" cy="1331580"/>
            <a:chOff x="-3905250" y="4294188"/>
            <a:chExt cx="13011150" cy="1892300"/>
          </a:xfrm>
        </p:grpSpPr>
        <p:sp>
          <p:nvSpPr>
            <p:cNvPr id="25"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6"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7"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8"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9" name="Freeform 28"/>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2" name="Title 21"/>
          <p:cNvSpPr>
            <a:spLocks noGrp="1"/>
          </p:cNvSpPr>
          <p:nvPr>
            <p:ph type="title"/>
          </p:nvPr>
        </p:nvSpPr>
        <p:spPr>
          <a:xfrm>
            <a:off x="914400" y="2286000"/>
            <a:ext cx="3352800" cy="1252728"/>
          </a:xfrm>
        </p:spPr>
        <p:txBody>
          <a:bodyPr anchor="b">
            <a:noAutofit/>
          </a:bodyPr>
          <a:lstStyle>
            <a:lvl1pPr algn="l">
              <a:defRPr sz="3200">
                <a:solidFill>
                  <a:schemeClr val="tx2"/>
                </a:solidFill>
              </a:defRPr>
            </a:lvl1pPr>
          </a:lstStyle>
          <a:p>
            <a:r>
              <a:rPr lang="ru-RU" smtClean="0"/>
              <a:t>Образец заголовка</a:t>
            </a:r>
            <a:endParaRPr lang="en-US" dirty="0"/>
          </a:p>
        </p:txBody>
      </p:sp>
      <p:sp>
        <p:nvSpPr>
          <p:cNvPr id="3" name="Content Placeholder 2"/>
          <p:cNvSpPr>
            <a:spLocks noGrp="1"/>
          </p:cNvSpPr>
          <p:nvPr>
            <p:ph idx="1"/>
          </p:nvPr>
        </p:nvSpPr>
        <p:spPr>
          <a:xfrm>
            <a:off x="4651962" y="1828800"/>
            <a:ext cx="3904076" cy="3810000"/>
          </a:xfrm>
        </p:spPr>
        <p:txBody>
          <a:bodyPr anchor="ctr"/>
          <a:lstStyle>
            <a:lvl1pPr>
              <a:buClr>
                <a:schemeClr val="bg1"/>
              </a:buClr>
              <a:defRPr sz="2200">
                <a:solidFill>
                  <a:schemeClr val="tx2"/>
                </a:solidFill>
              </a:defRPr>
            </a:lvl1pPr>
            <a:lvl2pPr>
              <a:buClr>
                <a:schemeClr val="bg1"/>
              </a:buClr>
              <a:defRPr sz="2000">
                <a:solidFill>
                  <a:schemeClr val="tx2"/>
                </a:solidFill>
              </a:defRPr>
            </a:lvl2pPr>
            <a:lvl3pPr>
              <a:buClr>
                <a:schemeClr val="bg1"/>
              </a:buClr>
              <a:defRPr sz="1800">
                <a:solidFill>
                  <a:schemeClr val="tx2"/>
                </a:solidFill>
              </a:defRPr>
            </a:lvl3pPr>
            <a:lvl4pPr>
              <a:buClr>
                <a:schemeClr val="bg1"/>
              </a:buClr>
              <a:defRPr sz="1600">
                <a:solidFill>
                  <a:schemeClr val="tx2"/>
                </a:solidFill>
              </a:defRPr>
            </a:lvl4pPr>
            <a:lvl5pPr>
              <a:buClr>
                <a:schemeClr val="bg1"/>
              </a:buClr>
              <a:defRPr sz="1600">
                <a:solidFill>
                  <a:schemeClr val="tx2"/>
                </a:solidFill>
              </a:defRPr>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15" name="Rounded Rectangle 14"/>
          <p:cNvSpPr/>
          <p:nvPr/>
        </p:nvSpPr>
        <p:spPr>
          <a:xfrm>
            <a:off x="228600" y="228600"/>
            <a:ext cx="8695944" cy="603504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Group 8"/>
          <p:cNvGrpSpPr>
            <a:grpSpLocks noChangeAspect="1"/>
          </p:cNvGrpSpPr>
          <p:nvPr/>
        </p:nvGrpSpPr>
        <p:grpSpPr bwMode="hidden">
          <a:xfrm>
            <a:off x="211665" y="5353963"/>
            <a:ext cx="8723376" cy="1331580"/>
            <a:chOff x="-3905250" y="4294188"/>
            <a:chExt cx="13011150" cy="1892300"/>
          </a:xfrm>
        </p:grpSpPr>
        <p:sp>
          <p:nvSpPr>
            <p:cNvPr id="10"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4"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1"/>
          <p:cNvSpPr>
            <a:spLocks noGrp="1"/>
          </p:cNvSpPr>
          <p:nvPr>
            <p:ph type="title"/>
          </p:nvPr>
        </p:nvSpPr>
        <p:spPr>
          <a:xfrm>
            <a:off x="4874155" y="338667"/>
            <a:ext cx="3812645" cy="2429934"/>
          </a:xfrm>
        </p:spPr>
        <p:txBody>
          <a:bodyPr anchor="b">
            <a:normAutofit/>
          </a:bodyPr>
          <a:lstStyle>
            <a:lvl1pPr algn="l">
              <a:defRPr sz="2800" b="0">
                <a:solidFill>
                  <a:srgbClr val="FFFFFF"/>
                </a:solidFill>
              </a:defRPr>
            </a:lvl1pPr>
          </a:lstStyle>
          <a:p>
            <a:r>
              <a:rPr lang="ru-RU" smtClean="0"/>
              <a:t>Образец заголовка</a:t>
            </a:r>
            <a:endParaRPr lang="en-US" dirty="0"/>
          </a:p>
        </p:txBody>
      </p:sp>
      <p:sp>
        <p:nvSpPr>
          <p:cNvPr id="4" name="Text Placeholder 3"/>
          <p:cNvSpPr>
            <a:spLocks noGrp="1"/>
          </p:cNvSpPr>
          <p:nvPr>
            <p:ph type="body" sz="half" idx="2"/>
          </p:nvPr>
        </p:nvSpPr>
        <p:spPr>
          <a:xfrm>
            <a:off x="4868333" y="2785533"/>
            <a:ext cx="3818467" cy="2421467"/>
          </a:xfrm>
        </p:spPr>
        <p:txBody>
          <a:bodyPr>
            <a:normAutofit/>
          </a:bodyPr>
          <a:lstStyle>
            <a:lvl1pPr marL="0" indent="0">
              <a:buNone/>
              <a:defRPr sz="18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B4C71EC6-210F-42DE-9C53-41977AD35B3D}" type="datetimeFigureOut">
              <a:rPr lang="ru-RU" smtClean="0"/>
              <a:t>16.03.2014</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B19B0651-EE4F-4900-A07F-96A6BFA9D0F0}" type="slidenum">
              <a:rPr lang="ru-RU" smtClean="0"/>
              <a:t>‹#›</a:t>
            </a:fld>
            <a:endParaRPr lang="ru-RU"/>
          </a:p>
        </p:txBody>
      </p:sp>
      <p:sp>
        <p:nvSpPr>
          <p:cNvPr id="3" name="Picture Placeholder 2"/>
          <p:cNvSpPr>
            <a:spLocks noGrp="1"/>
          </p:cNvSpPr>
          <p:nvPr>
            <p:ph type="pic" idx="1"/>
          </p:nvPr>
        </p:nvSpPr>
        <p:spPr>
          <a:xfrm>
            <a:off x="838200" y="1371600"/>
            <a:ext cx="3566160" cy="2926080"/>
          </a:xfrm>
          <a:prstGeom prst="roundRect">
            <a:avLst>
              <a:gd name="adj" fmla="val 3924"/>
            </a:avLst>
          </a:prstGeom>
          <a:solidFill>
            <a:schemeClr val="accent1"/>
          </a:solidFill>
          <a:ln>
            <a:noFill/>
          </a:ln>
          <a:effectLst>
            <a:reflection blurRad="12700" stA="30000" endPos="30000" dist="5000" dir="5400000" sy="-100000" algn="bl" rotWithShape="0"/>
          </a:effectLst>
          <a:scene3d>
            <a:camera prst="perspectiveContrastingLeftFacing" fov="600000">
              <a:rot lat="240000" lon="19799999" rev="0"/>
            </a:camera>
            <a:lightRig rig="threePt" dir="t">
              <a:rot lat="0" lon="0" rev="2700000"/>
            </a:lightRig>
          </a:scene3d>
          <a:sp3d>
            <a:bevelT w="44450" h="31750"/>
          </a:sp3d>
        </p:spPr>
        <p:txBody>
          <a:bodyPr/>
          <a:lstStyle>
            <a:lvl1pPr marL="0" indent="0" algn="ctr">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4" name="Rounded Rectangle 13"/>
          <p:cNvSpPr/>
          <p:nvPr/>
        </p:nvSpPr>
        <p:spPr>
          <a:xfrm>
            <a:off x="228600" y="228600"/>
            <a:ext cx="8695944" cy="2468880"/>
          </a:xfrm>
          <a:prstGeom prst="roundRect">
            <a:avLst>
              <a:gd name="adj" fmla="val 3362"/>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15"/>
          <p:cNvGrpSpPr>
            <a:grpSpLocks noChangeAspect="1"/>
          </p:cNvGrpSpPr>
          <p:nvPr/>
        </p:nvGrpSpPr>
        <p:grpSpPr bwMode="hidden">
          <a:xfrm>
            <a:off x="211665" y="1679429"/>
            <a:ext cx="8723376" cy="1329874"/>
            <a:chOff x="-3905251" y="4294188"/>
            <a:chExt cx="13027839" cy="1892300"/>
          </a:xfrm>
        </p:grpSpPr>
        <p:sp>
          <p:nvSpPr>
            <p:cNvPr id="17"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1"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Placeholder 1"/>
          <p:cNvSpPr>
            <a:spLocks noGrp="1"/>
          </p:cNvSpPr>
          <p:nvPr>
            <p:ph type="title"/>
          </p:nvPr>
        </p:nvSpPr>
        <p:spPr>
          <a:xfrm>
            <a:off x="457200" y="338328"/>
            <a:ext cx="8229600" cy="1252728"/>
          </a:xfrm>
          <a:prstGeom prst="rect">
            <a:avLst/>
          </a:prstGeom>
        </p:spPr>
        <p:txBody>
          <a:bodyPr vert="horz" lIns="91440" tIns="45720" rIns="91440" bIns="45720" rtlCol="0" anchor="ctr">
            <a:normAutofit/>
          </a:bodyPr>
          <a:lstStyle/>
          <a:p>
            <a:r>
              <a:rPr lang="ru-RU" smtClean="0"/>
              <a:t>Образец заголовка</a:t>
            </a:r>
            <a:endParaRPr lang="en-US" dirty="0"/>
          </a:p>
        </p:txBody>
      </p:sp>
      <p:sp>
        <p:nvSpPr>
          <p:cNvPr id="4" name="Date Placeholder 3"/>
          <p:cNvSpPr>
            <a:spLocks noGrp="1"/>
          </p:cNvSpPr>
          <p:nvPr>
            <p:ph type="dt" sz="half" idx="2"/>
          </p:nvPr>
        </p:nvSpPr>
        <p:spPr>
          <a:xfrm>
            <a:off x="5163672" y="6250164"/>
            <a:ext cx="3786690" cy="365125"/>
          </a:xfrm>
          <a:prstGeom prst="rect">
            <a:avLst/>
          </a:prstGeom>
        </p:spPr>
        <p:txBody>
          <a:bodyPr vert="horz" lIns="91440" tIns="45720" rIns="91440" bIns="45720" rtlCol="0" anchor="ctr"/>
          <a:lstStyle>
            <a:lvl1pPr algn="r">
              <a:defRPr sz="1000">
                <a:solidFill>
                  <a:schemeClr val="tx2"/>
                </a:solidFill>
              </a:defRPr>
            </a:lvl1pPr>
          </a:lstStyle>
          <a:p>
            <a:fld id="{B4C71EC6-210F-42DE-9C53-41977AD35B3D}" type="datetimeFigureOut">
              <a:rPr lang="ru-RU" smtClean="0"/>
              <a:t>16.03.2014</a:t>
            </a:fld>
            <a:endParaRPr lang="ru-RU"/>
          </a:p>
        </p:txBody>
      </p:sp>
      <p:sp>
        <p:nvSpPr>
          <p:cNvPr id="5" name="Footer Placeholder 4"/>
          <p:cNvSpPr>
            <a:spLocks noGrp="1"/>
          </p:cNvSpPr>
          <p:nvPr>
            <p:ph type="ftr" sz="quarter" idx="3"/>
          </p:nvPr>
        </p:nvSpPr>
        <p:spPr>
          <a:xfrm>
            <a:off x="193638" y="6250164"/>
            <a:ext cx="3786691" cy="365125"/>
          </a:xfrm>
          <a:prstGeom prst="rect">
            <a:avLst/>
          </a:prstGeom>
        </p:spPr>
        <p:txBody>
          <a:bodyPr vert="horz" lIns="91440" tIns="45720" rIns="91440" bIns="45720" rtlCol="0" anchor="ctr"/>
          <a:lstStyle>
            <a:lvl1pPr algn="l">
              <a:defRPr sz="1000">
                <a:solidFill>
                  <a:schemeClr val="tx2"/>
                </a:solidFill>
              </a:defRPr>
            </a:lvl1pPr>
          </a:lstStyle>
          <a:p>
            <a:endParaRPr lang="ru-RU"/>
          </a:p>
        </p:txBody>
      </p:sp>
      <p:sp>
        <p:nvSpPr>
          <p:cNvPr id="6" name="Slide Number Placeholder 5"/>
          <p:cNvSpPr>
            <a:spLocks noGrp="1"/>
          </p:cNvSpPr>
          <p:nvPr>
            <p:ph type="sldNum" sz="quarter" idx="4"/>
          </p:nvPr>
        </p:nvSpPr>
        <p:spPr>
          <a:xfrm>
            <a:off x="3991088" y="6250163"/>
            <a:ext cx="1161826" cy="365125"/>
          </a:xfrm>
          <a:prstGeom prst="rect">
            <a:avLst/>
          </a:prstGeom>
        </p:spPr>
        <p:txBody>
          <a:bodyPr vert="horz" lIns="91440" tIns="45720" rIns="91440" bIns="45720" rtlCol="0" anchor="ctr"/>
          <a:lstStyle>
            <a:lvl1pPr algn="ctr">
              <a:defRPr sz="1000">
                <a:solidFill>
                  <a:schemeClr val="tx2"/>
                </a:solidFill>
              </a:defRPr>
            </a:lvl1pPr>
          </a:lstStyle>
          <a:p>
            <a:fld id="{B19B0651-EE4F-4900-A07F-96A6BFA9D0F0}" type="slidenum">
              <a:rPr lang="ru-RU" smtClean="0"/>
              <a:t>‹#›</a:t>
            </a:fld>
            <a:endParaRPr lang="ru-RU"/>
          </a:p>
        </p:txBody>
      </p:sp>
      <p:sp>
        <p:nvSpPr>
          <p:cNvPr id="3" name="Text Placeholder 2"/>
          <p:cNvSpPr>
            <a:spLocks noGrp="1"/>
          </p:cNvSpPr>
          <p:nvPr>
            <p:ph type="body" idx="1"/>
          </p:nvPr>
        </p:nvSpPr>
        <p:spPr>
          <a:xfrm>
            <a:off x="872067" y="2675467"/>
            <a:ext cx="7408333" cy="3450696"/>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4320" indent="-274320" algn="l" defTabSz="914400" rtl="0" eaLnBrk="1" latinLnBrk="0" hangingPunct="1">
        <a:spcBef>
          <a:spcPct val="20000"/>
        </a:spcBef>
        <a:buClr>
          <a:schemeClr val="accent1"/>
        </a:buClr>
        <a:buSzPct val="100000"/>
        <a:buFont typeface="Symbol" pitchFamily="18" charset="2"/>
        <a:buChar char=""/>
        <a:defRPr sz="2400" kern="1200">
          <a:solidFill>
            <a:schemeClr val="tx2"/>
          </a:solidFill>
          <a:latin typeface="+mn-lt"/>
          <a:ea typeface="+mn-ea"/>
          <a:cs typeface="+mn-cs"/>
        </a:defRPr>
      </a:lvl1pPr>
      <a:lvl2pPr marL="576263" indent="-274320" algn="l" defTabSz="914400" rtl="0" eaLnBrk="1" latinLnBrk="0" hangingPunct="1">
        <a:spcBef>
          <a:spcPct val="20000"/>
        </a:spcBef>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defTabSz="914400" rtl="0" eaLnBrk="1" latinLnBrk="0" hangingPunct="1">
        <a:spcBef>
          <a:spcPct val="20000"/>
        </a:spcBef>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 Id="rId4" Type="http://schemas.openxmlformats.org/officeDocument/2006/relationships/image" Target="../media/image12.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4.xml"/><Relationship Id="rId5" Type="http://schemas.openxmlformats.org/officeDocument/2006/relationships/image" Target="../media/image6.png"/><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5819017" y="5949280"/>
            <a:ext cx="2329484" cy="276999"/>
          </a:xfrm>
          <a:prstGeom prst="rect">
            <a:avLst/>
          </a:prstGeom>
          <a:noFill/>
        </p:spPr>
        <p:txBody>
          <a:bodyPr wrap="none" lIns="91440" tIns="45720" rIns="91440" bIns="45720">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r>
              <a:rPr lang="ru-RU" sz="1200" b="1"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Учитель: </a:t>
            </a:r>
            <a:r>
              <a:rPr lang="ru-RU" sz="1200" b="1" cap="all" dirty="0" err="1"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Бейдерман</a:t>
            </a:r>
            <a:r>
              <a:rPr lang="ru-RU" sz="1200" b="1"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 А.В</a:t>
            </a:r>
            <a:endParaRPr lang="ru-RU" sz="1200" b="1" cap="all" spc="0"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p:txBody>
      </p:sp>
      <p:sp>
        <p:nvSpPr>
          <p:cNvPr id="3" name="Прямоугольник 2"/>
          <p:cNvSpPr/>
          <p:nvPr/>
        </p:nvSpPr>
        <p:spPr>
          <a:xfrm>
            <a:off x="826187" y="2348880"/>
            <a:ext cx="7303923" cy="1754326"/>
          </a:xfrm>
          <a:prstGeom prst="rect">
            <a:avLst/>
          </a:prstGeom>
          <a:noFill/>
        </p:spPr>
        <p:txBody>
          <a:bodyPr wrap="none" lIns="91440" tIns="45720" rIns="91440" bIns="45720">
            <a:spAutoFit/>
          </a:bodyPr>
          <a:lstStyle/>
          <a:p>
            <a:pPr algn="ctr"/>
            <a:r>
              <a:rPr lang="ru-RU" sz="5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Личность в истории</a:t>
            </a:r>
          </a:p>
          <a:p>
            <a:pPr algn="ctr"/>
            <a:r>
              <a:rPr lang="ru-RU" sz="54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Александр </a:t>
            </a:r>
            <a:r>
              <a:rPr lang="en-US" sz="5400" b="1" cap="all" spc="0" dirty="0" err="1"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iII</a:t>
            </a:r>
            <a:endParaRPr lang="ru-RU" sz="54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Tree>
    <p:extLst>
      <p:ext uri="{BB962C8B-B14F-4D97-AF65-F5344CB8AC3E}">
        <p14:creationId xmlns:p14="http://schemas.microsoft.com/office/powerpoint/2010/main" val="406517247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Rectangle 3"/>
          <p:cNvSpPr>
            <a:spLocks noGrp="1" noChangeArrowheads="1"/>
          </p:cNvSpPr>
          <p:nvPr>
            <p:ph idx="1"/>
          </p:nvPr>
        </p:nvSpPr>
        <p:spPr>
          <a:xfrm>
            <a:off x="468313" y="593725"/>
            <a:ext cx="8229600" cy="6264275"/>
          </a:xfrm>
          <a:solidFill>
            <a:schemeClr val="bg1"/>
          </a:solidFill>
        </p:spPr>
        <p:txBody>
          <a:bodyPr/>
          <a:lstStyle/>
          <a:p>
            <a:pPr marL="0" indent="0" eaLnBrk="1" hangingPunct="1">
              <a:lnSpc>
                <a:spcPct val="128000"/>
              </a:lnSpc>
              <a:spcBef>
                <a:spcPts val="600"/>
              </a:spcBef>
              <a:buFont typeface="Wingdings" pitchFamily="2" charset="2"/>
              <a:buNone/>
            </a:pPr>
            <a:r>
              <a:rPr lang="ru-RU" altLang="ru-RU" sz="2400" b="1" smtClean="0"/>
              <a:t>Витте как министр финансов</a:t>
            </a:r>
            <a:endParaRPr lang="ru-RU" altLang="ru-RU" sz="2400" smtClean="0"/>
          </a:p>
          <a:p>
            <a:pPr marL="0" indent="0" algn="just" eaLnBrk="1" hangingPunct="1">
              <a:lnSpc>
                <a:spcPct val="128000"/>
              </a:lnSpc>
              <a:spcBef>
                <a:spcPts val="600"/>
              </a:spcBef>
              <a:buFont typeface="Wingdings" pitchFamily="2" charset="2"/>
              <a:buNone/>
            </a:pPr>
            <a:r>
              <a:rPr lang="ru-RU" altLang="ru-RU" sz="1600" smtClean="0"/>
              <a:t>Одиннадцать лет, в течение коих Витте стоял во главе Министерства финансов, ознаменованы огромным увеличением бюджета, широким развитием государственного хозяйства и крупными реформами в области финансового законодательства. </a:t>
            </a:r>
          </a:p>
          <a:p>
            <a:pPr marL="0" indent="0" algn="just" eaLnBrk="1" hangingPunct="1">
              <a:lnSpc>
                <a:spcPct val="128000"/>
              </a:lnSpc>
              <a:spcBef>
                <a:spcPts val="600"/>
              </a:spcBef>
              <a:buFont typeface="Wingdings" pitchFamily="2" charset="2"/>
              <a:buNone/>
            </a:pPr>
            <a:r>
              <a:rPr lang="ru-RU" altLang="ru-RU" sz="1600" smtClean="0"/>
              <a:t>Общий баланс государственного бюджета за время Витте возрос с 965303066 рублей в 1892 г. до 2071667472 рублей в 1903 г., то есть на 114,5%. Среднее годовое возрастание бюджета за этот период — 10,5%. Насколько этот рост бюджета велик, можно судить по сравнению с предшествующим и последующим десятилетиями. С 1883 по 1892 г. бюджет возрос с 778506 тысяч рублей до 965303 тысячи рублей, или на 24%, в среднем в год всего на 2,7%; с 1903 по 1912 г. бюджет увеличился с 2071667 тысяч рублей до 3001919 тысяч рублей, или на 45%, то есть средний годовой прирост определился всего в 5%. </a:t>
            </a:r>
          </a:p>
          <a:p>
            <a:pPr marL="0" indent="0" algn="just" eaLnBrk="1" hangingPunct="1">
              <a:lnSpc>
                <a:spcPct val="128000"/>
              </a:lnSpc>
              <a:spcBef>
                <a:spcPts val="600"/>
              </a:spcBef>
              <a:buFont typeface="Wingdings" pitchFamily="2" charset="2"/>
              <a:buNone/>
            </a:pPr>
            <a:r>
              <a:rPr lang="ru-RU" altLang="ru-RU" sz="1600" smtClean="0"/>
              <a:t>Главнейшею причиною особо быстрого роста бюджета в министерство Витте было расширение казенного хозяйства за счет частного, происшедшее в железнодорожном деле и в питейной торговле. Если исключить расходы на эксплуатацию железных дорог и на винную монополию из сопоставляемых бюджетов.</a:t>
            </a:r>
          </a:p>
          <a:p>
            <a:pPr marL="0" indent="0" eaLnBrk="1" hangingPunct="1">
              <a:lnSpc>
                <a:spcPct val="80000"/>
              </a:lnSpc>
              <a:buFont typeface="Wingdings" pitchFamily="2" charset="2"/>
              <a:buNone/>
            </a:pPr>
            <a:endParaRPr lang="ru-RU" altLang="ru-RU" sz="1600" smtClean="0"/>
          </a:p>
        </p:txBody>
      </p:sp>
    </p:spTree>
    <p:extLst>
      <p:ext uri="{BB962C8B-B14F-4D97-AF65-F5344CB8AC3E}">
        <p14:creationId xmlns:p14="http://schemas.microsoft.com/office/powerpoint/2010/main" val="389024238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3"/>
          <p:cNvSpPr>
            <a:spLocks noGrp="1" noChangeArrowheads="1"/>
          </p:cNvSpPr>
          <p:nvPr>
            <p:ph idx="1"/>
          </p:nvPr>
        </p:nvSpPr>
        <p:spPr>
          <a:xfrm>
            <a:off x="3995738" y="620713"/>
            <a:ext cx="4897437" cy="3313112"/>
          </a:xfrm>
          <a:solidFill>
            <a:schemeClr val="bg1"/>
          </a:solidFill>
        </p:spPr>
        <p:txBody>
          <a:bodyPr/>
          <a:lstStyle/>
          <a:p>
            <a:pPr marL="273050" indent="-273050" algn="just" eaLnBrk="1" hangingPunct="1">
              <a:lnSpc>
                <a:spcPct val="80000"/>
              </a:lnSpc>
            </a:pPr>
            <a:r>
              <a:rPr lang="ru-RU" altLang="ru-RU" sz="1800" smtClean="0"/>
              <a:t>В 1891 началось строительство железной дороги, получившей название Транссибирская магистраль, которая соединила Европейскую часть России с Сибирью и Дальним Востоком. </a:t>
            </a:r>
          </a:p>
          <a:p>
            <a:pPr marL="273050" indent="-273050" algn="just" eaLnBrk="1" hangingPunct="1">
              <a:lnSpc>
                <a:spcPct val="80000"/>
              </a:lnSpc>
            </a:pPr>
            <a:r>
              <a:rPr lang="ru-RU" altLang="ru-RU" sz="1800" smtClean="0"/>
              <a:t>Дорога составила линию длиной около 7 тысяч км — Челябинск — Омск — Иркутск — Хабаровск — Владивосток. </a:t>
            </a:r>
          </a:p>
          <a:p>
            <a:pPr marL="273050" indent="-273050" algn="just" eaLnBrk="1" hangingPunct="1">
              <a:lnSpc>
                <a:spcPct val="80000"/>
              </a:lnSpc>
            </a:pPr>
            <a:r>
              <a:rPr lang="ru-RU" altLang="ru-RU" sz="1800" smtClean="0"/>
              <a:t>Строительство магистрали развернулось по инициативе министра путей сообщения, а затем министра финансов С. Ю. Витте (1849-1915), продолжалось около 25 лет и было закончено в 1916. </a:t>
            </a:r>
          </a:p>
        </p:txBody>
      </p:sp>
      <p:pic>
        <p:nvPicPr>
          <p:cNvPr id="22531" name="Picture 4"/>
          <p:cNvPicPr>
            <a:picLocks noChangeAspect="1" noChangeArrowheads="1"/>
          </p:cNvPicPr>
          <p:nvPr/>
        </p:nvPicPr>
        <p:blipFill>
          <a:blip r:embed="rId2">
            <a:extLst>
              <a:ext uri="{28A0092B-C50C-407E-A947-70E740481C1C}">
                <a14:useLocalDpi xmlns:a14="http://schemas.microsoft.com/office/drawing/2010/main" val="0"/>
              </a:ext>
            </a:extLst>
          </a:blip>
          <a:srcRect l="2577" t="3392" r="9106"/>
          <a:stretch>
            <a:fillRect/>
          </a:stretch>
        </p:blipFill>
        <p:spPr bwMode="auto">
          <a:xfrm>
            <a:off x="468313" y="692150"/>
            <a:ext cx="3240087" cy="2754313"/>
          </a:xfrm>
          <a:prstGeom prst="rect">
            <a:avLst/>
          </a:prstGeom>
          <a:noFill/>
          <a:ln w="38100">
            <a:solidFill>
              <a:schemeClr val="hlink"/>
            </a:solidFill>
            <a:miter lim="800000"/>
            <a:headEnd/>
            <a:tailEnd/>
          </a:ln>
          <a:extLst>
            <a:ext uri="{909E8E84-426E-40DD-AFC4-6F175D3DCCD1}">
              <a14:hiddenFill xmlns:a14="http://schemas.microsoft.com/office/drawing/2010/main">
                <a:solidFill>
                  <a:srgbClr val="FFFFFF"/>
                </a:solidFill>
              </a14:hiddenFill>
            </a:ext>
          </a:extLst>
        </p:spPr>
      </p:pic>
      <p:pic>
        <p:nvPicPr>
          <p:cNvPr id="22532" name="Picture 5"/>
          <p:cNvPicPr>
            <a:picLocks noChangeAspect="1" noChangeArrowheads="1"/>
          </p:cNvPicPr>
          <p:nvPr/>
        </p:nvPicPr>
        <p:blipFill>
          <a:blip r:embed="rId3">
            <a:extLst>
              <a:ext uri="{28A0092B-C50C-407E-A947-70E740481C1C}">
                <a14:useLocalDpi xmlns:a14="http://schemas.microsoft.com/office/drawing/2010/main" val="0"/>
              </a:ext>
            </a:extLst>
          </a:blip>
          <a:srcRect l="2420" r="14578"/>
          <a:stretch>
            <a:fillRect/>
          </a:stretch>
        </p:blipFill>
        <p:spPr bwMode="auto">
          <a:xfrm>
            <a:off x="539750" y="3789363"/>
            <a:ext cx="3240088" cy="2849562"/>
          </a:xfrm>
          <a:prstGeom prst="rect">
            <a:avLst/>
          </a:prstGeom>
          <a:noFill/>
          <a:ln w="38100">
            <a:solidFill>
              <a:schemeClr val="hlink"/>
            </a:solidFill>
            <a:miter lim="800000"/>
            <a:headEnd/>
            <a:tailEnd/>
          </a:ln>
          <a:extLst>
            <a:ext uri="{909E8E84-426E-40DD-AFC4-6F175D3DCCD1}">
              <a14:hiddenFill xmlns:a14="http://schemas.microsoft.com/office/drawing/2010/main">
                <a:solidFill>
                  <a:srgbClr val="FFFFFF"/>
                </a:solidFill>
              </a14:hiddenFill>
            </a:ext>
          </a:extLst>
        </p:spPr>
      </p:pic>
      <p:pic>
        <p:nvPicPr>
          <p:cNvPr id="22533"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32363" y="3821113"/>
            <a:ext cx="3527425" cy="2803525"/>
          </a:xfrm>
          <a:prstGeom prst="rect">
            <a:avLst/>
          </a:prstGeom>
          <a:noFill/>
          <a:ln w="38100">
            <a:solidFill>
              <a:schemeClr val="hlink"/>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7149141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Rectangle 3"/>
          <p:cNvSpPr>
            <a:spLocks noGrp="1" noChangeArrowheads="1"/>
          </p:cNvSpPr>
          <p:nvPr>
            <p:ph idx="1"/>
          </p:nvPr>
        </p:nvSpPr>
        <p:spPr>
          <a:xfrm>
            <a:off x="838200" y="2362200"/>
            <a:ext cx="7981950" cy="4495800"/>
          </a:xfrm>
        </p:spPr>
        <p:txBody>
          <a:bodyPr/>
          <a:lstStyle/>
          <a:p>
            <a:pPr algn="just" eaLnBrk="1" hangingPunct="1">
              <a:lnSpc>
                <a:spcPct val="80000"/>
              </a:lnSpc>
            </a:pPr>
            <a:r>
              <a:rPr lang="ru-RU" altLang="ru-RU" sz="2000" smtClean="0"/>
              <a:t>В годы правления Александра III для хозяйственной жизни России был характерен экономический рост, что во многом было связано с политикой усиленного покровительства отечественной промышленности. </a:t>
            </a:r>
          </a:p>
          <a:p>
            <a:pPr algn="just" eaLnBrk="1" hangingPunct="1">
              <a:lnSpc>
                <a:spcPct val="80000"/>
              </a:lnSpc>
            </a:pPr>
            <a:r>
              <a:rPr lang="ru-RU" altLang="ru-RU" sz="2000" smtClean="0"/>
              <a:t>Благодаря деятельности министров финансов Н. Х. Бунге, И. А. Вышнеградского, С. Ю. Витте возросли доходы государственного казначейства. </a:t>
            </a:r>
          </a:p>
          <a:p>
            <a:pPr algn="just" eaLnBrk="1" hangingPunct="1">
              <a:lnSpc>
                <a:spcPct val="80000"/>
              </a:lnSpc>
            </a:pPr>
            <a:r>
              <a:rPr lang="ru-RU" altLang="ru-RU" sz="2000" smtClean="0"/>
              <a:t>Правительство Александра III поощряло рост крупной капиталистической индустрии, достигшей заметных успехов (продукция металлургии в 1886-1892 удвоилась, сеть железных дорог в 1881-1892 годах выросла на 47%). </a:t>
            </a:r>
          </a:p>
          <a:p>
            <a:pPr algn="just" eaLnBrk="1" hangingPunct="1">
              <a:lnSpc>
                <a:spcPct val="80000"/>
              </a:lnSpc>
            </a:pPr>
            <a:r>
              <a:rPr lang="ru-RU" altLang="ru-RU" sz="2000" smtClean="0"/>
              <a:t>Однако бурное развитие промышленности вступило в противоречие с архаичными социально-политическими формами, отсталостью сельского хозяйства, крестьянской общиной, малоземельем, что во многом подготовило почву для социальных и экономических кризисов.</a:t>
            </a:r>
          </a:p>
        </p:txBody>
      </p:sp>
      <p:sp>
        <p:nvSpPr>
          <p:cNvPr id="15362" name="AutoShape 2"/>
          <p:cNvSpPr>
            <a:spLocks noGrp="1" noChangeArrowheads="1"/>
          </p:cNvSpPr>
          <p:nvPr>
            <p:ph type="title"/>
          </p:nvPr>
        </p:nvSpPr>
        <p:spPr>
          <a:xfrm>
            <a:off x="755650" y="549275"/>
            <a:ext cx="7924800" cy="1223963"/>
          </a:xfrm>
        </p:spPr>
        <p:txBody>
          <a:bodyPr/>
          <a:lstStyle/>
          <a:p>
            <a:pPr eaLnBrk="1" hangingPunct="1"/>
            <a:r>
              <a:rPr lang="ru-RU" altLang="ru-RU" smtClean="0"/>
              <a:t>ВНУТРЕННЯЯ ПОЛИТИКА</a:t>
            </a:r>
          </a:p>
        </p:txBody>
      </p:sp>
    </p:spTree>
    <p:extLst>
      <p:ext uri="{BB962C8B-B14F-4D97-AF65-F5344CB8AC3E}">
        <p14:creationId xmlns:p14="http://schemas.microsoft.com/office/powerpoint/2010/main" val="401152917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3"/>
          <p:cNvSpPr>
            <a:spLocks noGrp="1" noChangeArrowheads="1"/>
          </p:cNvSpPr>
          <p:nvPr>
            <p:ph idx="1"/>
          </p:nvPr>
        </p:nvSpPr>
        <p:spPr>
          <a:xfrm>
            <a:off x="468313" y="1773238"/>
            <a:ext cx="8229600" cy="4608512"/>
          </a:xfrm>
          <a:solidFill>
            <a:schemeClr val="bg1"/>
          </a:solidFill>
        </p:spPr>
        <p:txBody>
          <a:bodyPr/>
          <a:lstStyle/>
          <a:p>
            <a:pPr algn="just" eaLnBrk="1" hangingPunct="1">
              <a:lnSpc>
                <a:spcPct val="80000"/>
              </a:lnSpc>
            </a:pPr>
            <a:r>
              <a:rPr lang="ru-RU" altLang="ru-RU" sz="2000" smtClean="0"/>
              <a:t>Для хозяйственной жизни России в годы правления Александра III характерен экономический рост, что во многом было связано с политикой усиленного покровительства отечественной промышленности. </a:t>
            </a:r>
          </a:p>
          <a:p>
            <a:pPr algn="just" eaLnBrk="1" hangingPunct="1">
              <a:lnSpc>
                <a:spcPct val="80000"/>
              </a:lnSpc>
            </a:pPr>
            <a:r>
              <a:rPr lang="ru-RU" altLang="ru-RU" sz="2000" smtClean="0"/>
              <a:t>Благодаря деятельности министров финансов Н. Х. Бунге, И. А. Вышнеградского, С. Ю. Витте возросли доходы государственного казначейства. </a:t>
            </a:r>
          </a:p>
          <a:p>
            <a:pPr algn="just" eaLnBrk="1" hangingPunct="1">
              <a:lnSpc>
                <a:spcPct val="80000"/>
              </a:lnSpc>
            </a:pPr>
            <a:r>
              <a:rPr lang="ru-RU" altLang="ru-RU" sz="2000" smtClean="0"/>
              <a:t>Правительство Александра III поощряло рост крупной капиталистической индустрии, достигшей заметных успехов (продукция металлургии в 1886-92 удвоилась, сеть железных дорог в 1881-92 выросла на 47%). </a:t>
            </a:r>
          </a:p>
          <a:p>
            <a:pPr algn="just" eaLnBrk="1" hangingPunct="1">
              <a:lnSpc>
                <a:spcPct val="80000"/>
              </a:lnSpc>
            </a:pPr>
            <a:r>
              <a:rPr lang="ru-RU" altLang="ru-RU" sz="2000" smtClean="0"/>
              <a:t>Однако бурное развитие промышленности вступило в противоречие с архаичными социально-политическими формами, отсталостью сельского хозяйства, крестьянской общиной, малоземельем, что во многом подготовило почву для социальных и экономических кризисов (голод и эпидемия холеры в 1891-92).</a:t>
            </a:r>
          </a:p>
        </p:txBody>
      </p:sp>
      <p:sp>
        <p:nvSpPr>
          <p:cNvPr id="21506" name="Rectangle 2"/>
          <p:cNvSpPr>
            <a:spLocks noGrp="1" noChangeArrowheads="1"/>
          </p:cNvSpPr>
          <p:nvPr>
            <p:ph type="title"/>
          </p:nvPr>
        </p:nvSpPr>
        <p:spPr>
          <a:xfrm>
            <a:off x="467544" y="404664"/>
            <a:ext cx="8229600" cy="668338"/>
          </a:xfrm>
        </p:spPr>
        <p:txBody>
          <a:bodyPr>
            <a:normAutofit fontScale="90000"/>
          </a:bodyPr>
          <a:lstStyle/>
          <a:p>
            <a:pPr eaLnBrk="1" hangingPunct="1"/>
            <a:r>
              <a:rPr lang="ru-RU" altLang="ru-RU" sz="4000" dirty="0" smtClean="0"/>
              <a:t>           ИТОГИ  ПРАВЛЕНИЯ</a:t>
            </a:r>
            <a:r>
              <a:rPr lang="en-US" altLang="ru-RU" sz="4000" dirty="0" smtClean="0"/>
              <a:t> </a:t>
            </a:r>
            <a:r>
              <a:rPr lang="ru-RU" altLang="ru-RU" sz="4000" dirty="0" smtClean="0"/>
              <a:t>в экономической сфере</a:t>
            </a:r>
          </a:p>
        </p:txBody>
      </p:sp>
    </p:spTree>
    <p:extLst>
      <p:ext uri="{BB962C8B-B14F-4D97-AF65-F5344CB8AC3E}">
        <p14:creationId xmlns:p14="http://schemas.microsoft.com/office/powerpoint/2010/main" val="186849151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pPr eaLnBrk="1" hangingPunct="1"/>
            <a:r>
              <a:rPr lang="ru-RU" altLang="ru-RU" smtClean="0"/>
              <a:t>Контроль знаний:</a:t>
            </a:r>
          </a:p>
        </p:txBody>
      </p:sp>
      <p:sp>
        <p:nvSpPr>
          <p:cNvPr id="17411" name="Rectangle 3"/>
          <p:cNvSpPr>
            <a:spLocks noGrp="1" noChangeArrowheads="1"/>
          </p:cNvSpPr>
          <p:nvPr>
            <p:ph type="body" idx="1"/>
          </p:nvPr>
        </p:nvSpPr>
        <p:spPr>
          <a:xfrm>
            <a:off x="395288" y="1600200"/>
            <a:ext cx="8229600" cy="4525963"/>
          </a:xfrm>
        </p:spPr>
        <p:txBody>
          <a:bodyPr>
            <a:normAutofit lnSpcReduction="10000"/>
          </a:bodyPr>
          <a:lstStyle/>
          <a:p>
            <a:pPr>
              <a:lnSpc>
                <a:spcPct val="80000"/>
              </a:lnSpc>
              <a:buNone/>
            </a:pPr>
            <a:r>
              <a:rPr lang="en-US" altLang="ru-RU" sz="2800" dirty="0" smtClean="0"/>
              <a:t>1</a:t>
            </a:r>
            <a:r>
              <a:rPr lang="ru-RU" altLang="ru-RU" sz="2800" dirty="0"/>
              <a:t>. политика защиты внутреннего рынка от иностранной конкуренции через систему определённых ограничений</a:t>
            </a:r>
            <a:endParaRPr lang="ru-RU" altLang="ru-RU" sz="2800" dirty="0" smtClean="0"/>
          </a:p>
          <a:p>
            <a:pPr>
              <a:lnSpc>
                <a:spcPct val="80000"/>
              </a:lnSpc>
              <a:buNone/>
            </a:pPr>
            <a:r>
              <a:rPr lang="ru-RU" altLang="ru-RU" sz="2800" dirty="0" smtClean="0"/>
              <a:t>2</a:t>
            </a:r>
            <a:r>
              <a:rPr lang="ru-RU" altLang="ru-RU" sz="2800" dirty="0"/>
              <a:t>. исключительное право государства или отдельных лиц (откуп) на производство и сбыт спиртных </a:t>
            </a:r>
            <a:r>
              <a:rPr lang="ru-RU" altLang="ru-RU" sz="2800" dirty="0" smtClean="0"/>
              <a:t>напитков</a:t>
            </a:r>
          </a:p>
          <a:p>
            <a:pPr>
              <a:lnSpc>
                <a:spcPct val="80000"/>
              </a:lnSpc>
              <a:buNone/>
            </a:pPr>
            <a:r>
              <a:rPr lang="ru-RU" altLang="ru-RU" sz="2800" dirty="0"/>
              <a:t>3. </a:t>
            </a:r>
            <a:r>
              <a:rPr lang="ru-RU" altLang="ru-RU" sz="2800" dirty="0" smtClean="0"/>
              <a:t>организованный рынок </a:t>
            </a:r>
            <a:r>
              <a:rPr lang="ru-RU" altLang="ru-RU" sz="2800" dirty="0"/>
              <a:t>биржевых товаров, валют, ценных бумаг</a:t>
            </a:r>
            <a:endParaRPr lang="ru-RU" altLang="ru-RU" sz="2800" dirty="0" smtClean="0"/>
          </a:p>
          <a:p>
            <a:pPr>
              <a:lnSpc>
                <a:spcPct val="80000"/>
              </a:lnSpc>
              <a:buNone/>
            </a:pPr>
            <a:r>
              <a:rPr lang="ru-RU" altLang="ru-RU" sz="2800" dirty="0" smtClean="0"/>
              <a:t>4. </a:t>
            </a:r>
            <a:r>
              <a:rPr lang="ru-RU" altLang="ru-RU" sz="2800" dirty="0"/>
              <a:t>косвенный общегосударственный налог, устанавливаемый преимущественно на предметы массового потребления</a:t>
            </a:r>
          </a:p>
          <a:p>
            <a:pPr eaLnBrk="1" hangingPunct="1">
              <a:lnSpc>
                <a:spcPct val="80000"/>
              </a:lnSpc>
              <a:buFontTx/>
              <a:buNone/>
            </a:pPr>
            <a:r>
              <a:rPr lang="ru-RU" altLang="ru-RU" sz="2800" dirty="0"/>
              <a:t>5</a:t>
            </a:r>
            <a:r>
              <a:rPr lang="ru-RU" altLang="ru-RU" sz="2800" dirty="0" smtClean="0"/>
              <a:t>. Александр получил прозвище «миротворец», за то что…</a:t>
            </a:r>
          </a:p>
        </p:txBody>
      </p:sp>
      <p:sp>
        <p:nvSpPr>
          <p:cNvPr id="32772" name="Rectangle 4"/>
          <p:cNvSpPr>
            <a:spLocks noChangeArrowheads="1"/>
          </p:cNvSpPr>
          <p:nvPr/>
        </p:nvSpPr>
        <p:spPr bwMode="auto">
          <a:xfrm>
            <a:off x="5723420" y="1774825"/>
            <a:ext cx="3097213" cy="288925"/>
          </a:xfrm>
          <a:prstGeom prst="rect">
            <a:avLst/>
          </a:prstGeom>
          <a:solidFill>
            <a:schemeClr val="accent1"/>
          </a:solidFill>
          <a:ln w="9525">
            <a:solidFill>
              <a:schemeClr val="tx1"/>
            </a:solidFill>
            <a:miter lim="800000"/>
            <a:headEnd/>
            <a:tailEnd/>
          </a:ln>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r>
              <a:rPr lang="ru-RU" altLang="ru-RU" dirty="0" smtClean="0"/>
              <a:t>протекционизм</a:t>
            </a:r>
            <a:endParaRPr lang="ru-RU" altLang="ru-RU" dirty="0"/>
          </a:p>
        </p:txBody>
      </p:sp>
      <p:sp>
        <p:nvSpPr>
          <p:cNvPr id="32774" name="Rectangle 6"/>
          <p:cNvSpPr>
            <a:spLocks noChangeArrowheads="1"/>
          </p:cNvSpPr>
          <p:nvPr/>
        </p:nvSpPr>
        <p:spPr bwMode="auto">
          <a:xfrm>
            <a:off x="6120196" y="2672556"/>
            <a:ext cx="2375719" cy="360363"/>
          </a:xfrm>
          <a:prstGeom prst="rect">
            <a:avLst/>
          </a:prstGeom>
          <a:solidFill>
            <a:schemeClr val="accent1"/>
          </a:solidFill>
          <a:ln w="9525">
            <a:solidFill>
              <a:schemeClr val="tx1"/>
            </a:solidFill>
            <a:miter lim="800000"/>
            <a:headEnd/>
            <a:tailEnd/>
          </a:ln>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r>
              <a:rPr lang="ru-RU" altLang="ru-RU" dirty="0" smtClean="0"/>
              <a:t>Винная монополия</a:t>
            </a:r>
            <a:endParaRPr lang="ru-RU" altLang="ru-RU" dirty="0"/>
          </a:p>
        </p:txBody>
      </p:sp>
      <p:sp>
        <p:nvSpPr>
          <p:cNvPr id="32776" name="Rectangle 8"/>
          <p:cNvSpPr>
            <a:spLocks noChangeArrowheads="1"/>
          </p:cNvSpPr>
          <p:nvPr/>
        </p:nvSpPr>
        <p:spPr bwMode="auto">
          <a:xfrm>
            <a:off x="6299993" y="3554639"/>
            <a:ext cx="2016125" cy="503237"/>
          </a:xfrm>
          <a:prstGeom prst="rect">
            <a:avLst/>
          </a:prstGeom>
          <a:solidFill>
            <a:schemeClr val="accent1"/>
          </a:solidFill>
          <a:ln w="9525">
            <a:solidFill>
              <a:schemeClr val="tx1"/>
            </a:solidFill>
            <a:miter lim="800000"/>
            <a:headEnd/>
            <a:tailEnd/>
          </a:ln>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r>
              <a:rPr lang="ru-RU" altLang="ru-RU" dirty="0" smtClean="0"/>
              <a:t>биржа</a:t>
            </a:r>
            <a:endParaRPr lang="ru-RU" altLang="ru-RU" dirty="0"/>
          </a:p>
        </p:txBody>
      </p:sp>
      <p:sp>
        <p:nvSpPr>
          <p:cNvPr id="32778" name="Rectangle 10"/>
          <p:cNvSpPr>
            <a:spLocks noChangeArrowheads="1"/>
          </p:cNvSpPr>
          <p:nvPr/>
        </p:nvSpPr>
        <p:spPr bwMode="auto">
          <a:xfrm>
            <a:off x="6049509" y="4653136"/>
            <a:ext cx="2879725" cy="360362"/>
          </a:xfrm>
          <a:prstGeom prst="rect">
            <a:avLst/>
          </a:prstGeom>
          <a:solidFill>
            <a:schemeClr val="accent1"/>
          </a:solidFill>
          <a:ln w="9525">
            <a:solidFill>
              <a:schemeClr val="tx1"/>
            </a:solidFill>
            <a:miter lim="800000"/>
            <a:headEnd/>
            <a:tailEnd/>
          </a:ln>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r>
              <a:rPr lang="ru-RU" altLang="ru-RU" dirty="0" smtClean="0"/>
              <a:t>акциз</a:t>
            </a:r>
            <a:endParaRPr lang="ru-RU" altLang="ru-RU" dirty="0"/>
          </a:p>
        </p:txBody>
      </p:sp>
      <p:sp>
        <p:nvSpPr>
          <p:cNvPr id="32780" name="Rectangle 12"/>
          <p:cNvSpPr>
            <a:spLocks noChangeArrowheads="1"/>
          </p:cNvSpPr>
          <p:nvPr/>
        </p:nvSpPr>
        <p:spPr bwMode="auto">
          <a:xfrm>
            <a:off x="5646169" y="5565209"/>
            <a:ext cx="2735263" cy="431800"/>
          </a:xfrm>
          <a:prstGeom prst="rect">
            <a:avLst/>
          </a:prstGeom>
          <a:solidFill>
            <a:schemeClr val="accent1"/>
          </a:solidFill>
          <a:ln w="9525">
            <a:solidFill>
              <a:schemeClr val="tx1"/>
            </a:solidFill>
            <a:miter lim="800000"/>
            <a:headEnd/>
            <a:tailEnd/>
          </a:ln>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r>
              <a:rPr lang="ru-RU" altLang="ru-RU" dirty="0" smtClean="0"/>
              <a:t>Не вёл войн</a:t>
            </a:r>
            <a:endParaRPr lang="ru-RU" altLang="ru-RU" dirty="0"/>
          </a:p>
        </p:txBody>
      </p:sp>
    </p:spTree>
    <p:extLst>
      <p:ext uri="{BB962C8B-B14F-4D97-AF65-F5344CB8AC3E}">
        <p14:creationId xmlns:p14="http://schemas.microsoft.com/office/powerpoint/2010/main" val="247609858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2772"/>
                                        </p:tgtEl>
                                        <p:attrNameLst>
                                          <p:attrName>style.visibility</p:attrName>
                                        </p:attrNameLst>
                                      </p:cBhvr>
                                      <p:to>
                                        <p:strVal val="visible"/>
                                      </p:to>
                                    </p:set>
                                    <p:anim calcmode="lin" valueType="num">
                                      <p:cBhvr additive="base">
                                        <p:cTn id="7" dur="500" fill="hold"/>
                                        <p:tgtEl>
                                          <p:spTgt spid="32772"/>
                                        </p:tgtEl>
                                        <p:attrNameLst>
                                          <p:attrName>ppt_x</p:attrName>
                                        </p:attrNameLst>
                                      </p:cBhvr>
                                      <p:tavLst>
                                        <p:tav tm="0">
                                          <p:val>
                                            <p:strVal val="#ppt_x"/>
                                          </p:val>
                                        </p:tav>
                                        <p:tav tm="100000">
                                          <p:val>
                                            <p:strVal val="#ppt_x"/>
                                          </p:val>
                                        </p:tav>
                                      </p:tavLst>
                                    </p:anim>
                                    <p:anim calcmode="lin" valueType="num">
                                      <p:cBhvr additive="base">
                                        <p:cTn id="8" dur="500" fill="hold"/>
                                        <p:tgtEl>
                                          <p:spTgt spid="3277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2774"/>
                                        </p:tgtEl>
                                        <p:attrNameLst>
                                          <p:attrName>style.visibility</p:attrName>
                                        </p:attrNameLst>
                                      </p:cBhvr>
                                      <p:to>
                                        <p:strVal val="visible"/>
                                      </p:to>
                                    </p:set>
                                    <p:anim calcmode="lin" valueType="num">
                                      <p:cBhvr additive="base">
                                        <p:cTn id="13" dur="500" fill="hold"/>
                                        <p:tgtEl>
                                          <p:spTgt spid="32774"/>
                                        </p:tgtEl>
                                        <p:attrNameLst>
                                          <p:attrName>ppt_x</p:attrName>
                                        </p:attrNameLst>
                                      </p:cBhvr>
                                      <p:tavLst>
                                        <p:tav tm="0">
                                          <p:val>
                                            <p:strVal val="#ppt_x"/>
                                          </p:val>
                                        </p:tav>
                                        <p:tav tm="100000">
                                          <p:val>
                                            <p:strVal val="#ppt_x"/>
                                          </p:val>
                                        </p:tav>
                                      </p:tavLst>
                                    </p:anim>
                                    <p:anim calcmode="lin" valueType="num">
                                      <p:cBhvr additive="base">
                                        <p:cTn id="14" dur="500" fill="hold"/>
                                        <p:tgtEl>
                                          <p:spTgt spid="32774"/>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2776"/>
                                        </p:tgtEl>
                                        <p:attrNameLst>
                                          <p:attrName>style.visibility</p:attrName>
                                        </p:attrNameLst>
                                      </p:cBhvr>
                                      <p:to>
                                        <p:strVal val="visible"/>
                                      </p:to>
                                    </p:set>
                                    <p:anim calcmode="lin" valueType="num">
                                      <p:cBhvr additive="base">
                                        <p:cTn id="19" dur="500" fill="hold"/>
                                        <p:tgtEl>
                                          <p:spTgt spid="32776"/>
                                        </p:tgtEl>
                                        <p:attrNameLst>
                                          <p:attrName>ppt_x</p:attrName>
                                        </p:attrNameLst>
                                      </p:cBhvr>
                                      <p:tavLst>
                                        <p:tav tm="0">
                                          <p:val>
                                            <p:strVal val="#ppt_x"/>
                                          </p:val>
                                        </p:tav>
                                        <p:tav tm="100000">
                                          <p:val>
                                            <p:strVal val="#ppt_x"/>
                                          </p:val>
                                        </p:tav>
                                      </p:tavLst>
                                    </p:anim>
                                    <p:anim calcmode="lin" valueType="num">
                                      <p:cBhvr additive="base">
                                        <p:cTn id="20" dur="500" fill="hold"/>
                                        <p:tgtEl>
                                          <p:spTgt spid="32776"/>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2778"/>
                                        </p:tgtEl>
                                        <p:attrNameLst>
                                          <p:attrName>style.visibility</p:attrName>
                                        </p:attrNameLst>
                                      </p:cBhvr>
                                      <p:to>
                                        <p:strVal val="visible"/>
                                      </p:to>
                                    </p:set>
                                    <p:anim calcmode="lin" valueType="num">
                                      <p:cBhvr additive="base">
                                        <p:cTn id="25" dur="500" fill="hold"/>
                                        <p:tgtEl>
                                          <p:spTgt spid="32778"/>
                                        </p:tgtEl>
                                        <p:attrNameLst>
                                          <p:attrName>ppt_x</p:attrName>
                                        </p:attrNameLst>
                                      </p:cBhvr>
                                      <p:tavLst>
                                        <p:tav tm="0">
                                          <p:val>
                                            <p:strVal val="#ppt_x"/>
                                          </p:val>
                                        </p:tav>
                                        <p:tav tm="100000">
                                          <p:val>
                                            <p:strVal val="#ppt_x"/>
                                          </p:val>
                                        </p:tav>
                                      </p:tavLst>
                                    </p:anim>
                                    <p:anim calcmode="lin" valueType="num">
                                      <p:cBhvr additive="base">
                                        <p:cTn id="26" dur="500" fill="hold"/>
                                        <p:tgtEl>
                                          <p:spTgt spid="32778"/>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2780"/>
                                        </p:tgtEl>
                                        <p:attrNameLst>
                                          <p:attrName>style.visibility</p:attrName>
                                        </p:attrNameLst>
                                      </p:cBhvr>
                                      <p:to>
                                        <p:strVal val="visible"/>
                                      </p:to>
                                    </p:set>
                                    <p:anim calcmode="lin" valueType="num">
                                      <p:cBhvr additive="base">
                                        <p:cTn id="31" dur="500" fill="hold"/>
                                        <p:tgtEl>
                                          <p:spTgt spid="32780"/>
                                        </p:tgtEl>
                                        <p:attrNameLst>
                                          <p:attrName>ppt_x</p:attrName>
                                        </p:attrNameLst>
                                      </p:cBhvr>
                                      <p:tavLst>
                                        <p:tav tm="0">
                                          <p:val>
                                            <p:strVal val="#ppt_x"/>
                                          </p:val>
                                        </p:tav>
                                        <p:tav tm="100000">
                                          <p:val>
                                            <p:strVal val="#ppt_x"/>
                                          </p:val>
                                        </p:tav>
                                      </p:tavLst>
                                    </p:anim>
                                    <p:anim calcmode="lin" valueType="num">
                                      <p:cBhvr additive="base">
                                        <p:cTn id="32" dur="500" fill="hold"/>
                                        <p:tgtEl>
                                          <p:spTgt spid="3278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2" grpId="0" animBg="1"/>
      <p:bldP spid="32774" grpId="0" animBg="1"/>
      <p:bldP spid="32776" grpId="0" animBg="1"/>
      <p:bldP spid="32778" grpId="0" animBg="1"/>
      <p:bldP spid="32780"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528" y="1196752"/>
            <a:ext cx="4117135" cy="5459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Прямоугольник 1"/>
          <p:cNvSpPr/>
          <p:nvPr/>
        </p:nvSpPr>
        <p:spPr>
          <a:xfrm>
            <a:off x="819090" y="1480727"/>
            <a:ext cx="3126009" cy="482082"/>
          </a:xfrm>
          <a:prstGeom prst="rect">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solidFill>
                  <a:srgbClr val="FF0000"/>
                </a:solidFill>
              </a:rPr>
              <a:t>Александр </a:t>
            </a:r>
            <a:r>
              <a:rPr lang="en-US" dirty="0" smtClean="0">
                <a:solidFill>
                  <a:srgbClr val="FF0000"/>
                </a:solidFill>
              </a:rPr>
              <a:t>III</a:t>
            </a:r>
            <a:endParaRPr lang="ru-RU" dirty="0">
              <a:solidFill>
                <a:srgbClr val="FF0000"/>
              </a:solidFill>
            </a:endParaRPr>
          </a:p>
        </p:txBody>
      </p:sp>
      <p:sp>
        <p:nvSpPr>
          <p:cNvPr id="5" name="Прямоугольник 4"/>
          <p:cNvSpPr/>
          <p:nvPr/>
        </p:nvSpPr>
        <p:spPr>
          <a:xfrm>
            <a:off x="3274212" y="2967335"/>
            <a:ext cx="2595582" cy="923330"/>
          </a:xfrm>
          <a:prstGeom prst="rect">
            <a:avLst/>
          </a:prstGeom>
          <a:noFill/>
        </p:spPr>
        <p:txBody>
          <a:bodyPr wrap="none" lIns="91440" tIns="45720" rIns="91440" bIns="45720">
            <a:spAutoFit/>
          </a:bodyPr>
          <a:lstStyle/>
          <a:p>
            <a:pPr algn="ctr"/>
            <a:r>
              <a:rPr lang="en-US" sz="54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a:t>
            </a:r>
            <a:endParaRPr lang="ru-RU" sz="54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
        <p:nvSpPr>
          <p:cNvPr id="7" name="Rectangle 5"/>
          <p:cNvSpPr txBox="1">
            <a:spLocks noChangeArrowheads="1"/>
          </p:cNvSpPr>
          <p:nvPr/>
        </p:nvSpPr>
        <p:spPr>
          <a:xfrm>
            <a:off x="4648200" y="1776197"/>
            <a:ext cx="4038600" cy="4525963"/>
          </a:xfrm>
          <a:prstGeom prst="rect">
            <a:avLst/>
          </a:prstGeom>
        </p:spPr>
        <p:txBody>
          <a:bodyPr/>
          <a:lstStyle>
            <a:lvl1pPr marL="274320" indent="-274320" algn="l" defTabSz="914400" rtl="0" eaLnBrk="1" latinLnBrk="0" hangingPunct="1">
              <a:spcBef>
                <a:spcPct val="20000"/>
              </a:spcBef>
              <a:buClr>
                <a:schemeClr val="accent1"/>
              </a:buClr>
              <a:buSzPct val="100000"/>
              <a:buFont typeface="Symbol" pitchFamily="18" charset="2"/>
              <a:buChar char=""/>
              <a:defRPr sz="2400" kern="1200">
                <a:solidFill>
                  <a:schemeClr val="tx2"/>
                </a:solidFill>
                <a:latin typeface="+mn-lt"/>
                <a:ea typeface="+mn-ea"/>
                <a:cs typeface="+mn-cs"/>
              </a:defRPr>
            </a:lvl1pPr>
            <a:lvl2pPr marL="576263" indent="-274320" algn="l" defTabSz="914400" rtl="0" eaLnBrk="1" latinLnBrk="0" hangingPunct="1">
              <a:spcBef>
                <a:spcPct val="20000"/>
              </a:spcBef>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defTabSz="914400" rtl="0" eaLnBrk="1" latinLnBrk="0" hangingPunct="1">
              <a:spcBef>
                <a:spcPct val="20000"/>
              </a:spcBef>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a:lstStyle>
          <a:p>
            <a:pPr algn="ctr">
              <a:buFontTx/>
              <a:buNone/>
            </a:pPr>
            <a:r>
              <a:rPr lang="ru-RU" altLang="ru-RU" dirty="0" smtClean="0"/>
              <a:t>10.03.1845</a:t>
            </a:r>
            <a:r>
              <a:rPr lang="en-US" altLang="ru-RU" dirty="0" smtClean="0"/>
              <a:t> </a:t>
            </a:r>
            <a:r>
              <a:rPr lang="ru-RU" altLang="ru-RU" dirty="0" smtClean="0"/>
              <a:t>-</a:t>
            </a:r>
            <a:r>
              <a:rPr lang="en-US" altLang="ru-RU" dirty="0" smtClean="0"/>
              <a:t> </a:t>
            </a:r>
            <a:r>
              <a:rPr lang="ru-RU" altLang="ru-RU" dirty="0" smtClean="0"/>
              <a:t>01.11.1894г</a:t>
            </a:r>
          </a:p>
          <a:p>
            <a:pPr algn="ctr">
              <a:buFontTx/>
              <a:buNone/>
            </a:pPr>
            <a:r>
              <a:rPr lang="ru-RU" altLang="ru-RU" dirty="0" smtClean="0"/>
              <a:t>Второй сын Александра </a:t>
            </a:r>
            <a:r>
              <a:rPr lang="en-US" altLang="ru-RU" dirty="0" smtClean="0"/>
              <a:t>II</a:t>
            </a:r>
            <a:r>
              <a:rPr lang="ru-RU" altLang="ru-RU" dirty="0" smtClean="0"/>
              <a:t>, </a:t>
            </a:r>
          </a:p>
          <a:p>
            <a:pPr algn="ctr">
              <a:buFontTx/>
              <a:buNone/>
            </a:pPr>
            <a:r>
              <a:rPr lang="ru-RU" altLang="ru-RU" dirty="0" smtClean="0"/>
              <a:t>В 20 лет после смерти старшего брата становиться наследником престола. Участник русско-турецкой войны. Создатель русского </a:t>
            </a:r>
            <a:r>
              <a:rPr lang="en-US" altLang="ru-RU" dirty="0" smtClean="0"/>
              <a:t> </a:t>
            </a:r>
            <a:r>
              <a:rPr lang="ru-RU" altLang="ru-RU" dirty="0" smtClean="0"/>
              <a:t>исторического общества. Трудолюбив.</a:t>
            </a:r>
          </a:p>
        </p:txBody>
      </p:sp>
    </p:spTree>
    <p:extLst>
      <p:ext uri="{BB962C8B-B14F-4D97-AF65-F5344CB8AC3E}">
        <p14:creationId xmlns:p14="http://schemas.microsoft.com/office/powerpoint/2010/main" val="285403151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3"/>
          <p:cNvSpPr>
            <a:spLocks noGrp="1" noChangeArrowheads="1"/>
          </p:cNvSpPr>
          <p:nvPr>
            <p:ph idx="1"/>
          </p:nvPr>
        </p:nvSpPr>
        <p:spPr>
          <a:xfrm>
            <a:off x="838200" y="2362200"/>
            <a:ext cx="7693025" cy="4495800"/>
          </a:xfrm>
        </p:spPr>
        <p:txBody>
          <a:bodyPr/>
          <a:lstStyle/>
          <a:p>
            <a:pPr algn="just" eaLnBrk="1" hangingPunct="1">
              <a:lnSpc>
                <a:spcPct val="80000"/>
              </a:lnSpc>
            </a:pPr>
            <a:r>
              <a:rPr lang="ru-RU" altLang="ru-RU" sz="2000" smtClean="0"/>
              <a:t>Не будучи по рождению наследником престола, Александр Александрович готовился главным образом к военной деятельности. Стал цесаревичем в 1865 после смерти старшего брата великого князя Николая Александровича, с этого времени начал получать более обширное и фундаментальное образование. Среди наставников Александра Александровича были С. М. Соловьев (история), Я. К. Грот (история литературы), М. И. Драгомиров (военное искусство). Наибольшее влияние на цесаревича оказал преподаватель законоведения К. П. Победоносцев.</a:t>
            </a:r>
          </a:p>
          <a:p>
            <a:pPr algn="just" eaLnBrk="1" hangingPunct="1">
              <a:lnSpc>
                <a:spcPct val="80000"/>
              </a:lnSpc>
            </a:pPr>
            <a:r>
              <a:rPr lang="ru-RU" altLang="ru-RU" sz="2000" smtClean="0"/>
              <a:t>В 1866 Александр Александрович женился на невесте покойного брата, датской принцессе Дагмаре (1847-1928; в православии — Мария Федоровна). У супругов родились дети: Николай (впоследствии российский император Николай II), Георгий, Ксения, Михаил, Ольга.</a:t>
            </a:r>
          </a:p>
          <a:p>
            <a:pPr algn="just" eaLnBrk="1" hangingPunct="1">
              <a:lnSpc>
                <a:spcPct val="80000"/>
              </a:lnSpc>
            </a:pPr>
            <a:endParaRPr lang="ru-RU" altLang="ru-RU" sz="2000" smtClean="0"/>
          </a:p>
        </p:txBody>
      </p:sp>
      <p:sp>
        <p:nvSpPr>
          <p:cNvPr id="9218" name="AutoShape 2"/>
          <p:cNvSpPr>
            <a:spLocks noGrp="1" noChangeArrowheads="1"/>
          </p:cNvSpPr>
          <p:nvPr>
            <p:ph type="title"/>
          </p:nvPr>
        </p:nvSpPr>
        <p:spPr/>
        <p:txBody>
          <a:bodyPr/>
          <a:lstStyle/>
          <a:p>
            <a:pPr eaLnBrk="1" hangingPunct="1"/>
            <a:r>
              <a:rPr lang="ru-RU" altLang="ru-RU" sz="3200" smtClean="0"/>
              <a:t>Воспитание. Начало государственной деятельности</a:t>
            </a:r>
          </a:p>
        </p:txBody>
      </p:sp>
    </p:spTree>
    <p:extLst>
      <p:ext uri="{BB962C8B-B14F-4D97-AF65-F5344CB8AC3E}">
        <p14:creationId xmlns:p14="http://schemas.microsoft.com/office/powerpoint/2010/main" val="302569932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Rectangle 3"/>
          <p:cNvSpPr>
            <a:spLocks noGrp="1" noChangeArrowheads="1"/>
          </p:cNvSpPr>
          <p:nvPr>
            <p:ph idx="1"/>
          </p:nvPr>
        </p:nvSpPr>
        <p:spPr>
          <a:xfrm>
            <a:off x="838200" y="2362200"/>
            <a:ext cx="7693025" cy="4495800"/>
          </a:xfrm>
        </p:spPr>
        <p:txBody>
          <a:bodyPr/>
          <a:lstStyle/>
          <a:p>
            <a:pPr algn="just" eaLnBrk="1" hangingPunct="1">
              <a:lnSpc>
                <a:spcPct val="80000"/>
              </a:lnSpc>
            </a:pPr>
            <a:r>
              <a:rPr lang="ru-RU" altLang="ru-RU" sz="2000" smtClean="0"/>
              <a:t>Александр III держался строгих правил морали, был весьма набожен, отличался бережливостью, скромностью, неприязнью к комфорту, досуги проводил в узком семейном и дружеском кругу. Интересовался музыкой, живописью, историей (он был одним из инициаторов создания Русского исторического общества и его первым председателем). Способствовал либерализации внешних сторон общественной деятельности: отменил коленопреклонения перед царем, разрешил курение на улицах и в общественных местах и др.</a:t>
            </a:r>
          </a:p>
          <a:p>
            <a:pPr algn="just" eaLnBrk="1" hangingPunct="1">
              <a:lnSpc>
                <a:spcPct val="80000"/>
              </a:lnSpc>
            </a:pPr>
            <a:r>
              <a:rPr lang="ru-RU" altLang="ru-RU" sz="2000" smtClean="0"/>
              <a:t>Отличаясь сильной волей, Александр III в то же время обладал ограниченным и прямолинейным умом. В реформах своего отца, Александра II, он видел прежде всего негативные аспекты — рост правительственной бюрократии, тяжелое материальное положение народа, подражание западным образцам.</a:t>
            </a:r>
          </a:p>
          <a:p>
            <a:pPr eaLnBrk="1" hangingPunct="1">
              <a:lnSpc>
                <a:spcPct val="80000"/>
              </a:lnSpc>
            </a:pPr>
            <a:endParaRPr lang="ru-RU" altLang="ru-RU" sz="2000" smtClean="0"/>
          </a:p>
        </p:txBody>
      </p:sp>
      <p:sp>
        <p:nvSpPr>
          <p:cNvPr id="10242" name="AutoShape 2"/>
          <p:cNvSpPr>
            <a:spLocks noGrp="1" noChangeArrowheads="1"/>
          </p:cNvSpPr>
          <p:nvPr>
            <p:ph type="title"/>
          </p:nvPr>
        </p:nvSpPr>
        <p:spPr/>
        <p:txBody>
          <a:bodyPr/>
          <a:lstStyle/>
          <a:p>
            <a:pPr eaLnBrk="1" hangingPunct="1"/>
            <a:r>
              <a:rPr lang="ru-RU" altLang="ru-RU" smtClean="0"/>
              <a:t>ЛИЧНОСТЬ И МИРОВОЗЗРЕНИЕ</a:t>
            </a:r>
          </a:p>
        </p:txBody>
      </p:sp>
    </p:spTree>
    <p:extLst>
      <p:ext uri="{BB962C8B-B14F-4D97-AF65-F5344CB8AC3E}">
        <p14:creationId xmlns:p14="http://schemas.microsoft.com/office/powerpoint/2010/main" val="98904012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pPr eaLnBrk="1" hangingPunct="1"/>
            <a:r>
              <a:rPr lang="ru-RU" altLang="ru-RU" smtClean="0"/>
              <a:t>Начало </a:t>
            </a:r>
          </a:p>
        </p:txBody>
      </p:sp>
      <p:sp>
        <p:nvSpPr>
          <p:cNvPr id="6147" name="Rectangle 5"/>
          <p:cNvSpPr>
            <a:spLocks noGrp="1" noChangeArrowheads="1"/>
          </p:cNvSpPr>
          <p:nvPr>
            <p:ph sz="quarter" idx="13"/>
          </p:nvPr>
        </p:nvSpPr>
        <p:spPr/>
        <p:txBody>
          <a:bodyPr/>
          <a:lstStyle/>
          <a:p>
            <a:pPr algn="ctr" eaLnBrk="1" hangingPunct="1">
              <a:lnSpc>
                <a:spcPct val="90000"/>
              </a:lnSpc>
              <a:buFontTx/>
              <a:buNone/>
            </a:pPr>
            <a:r>
              <a:rPr lang="ru-RU" altLang="ru-RU" dirty="0" smtClean="0"/>
              <a:t>29</a:t>
            </a:r>
            <a:r>
              <a:rPr lang="en-US" altLang="ru-RU" dirty="0" smtClean="0"/>
              <a:t> </a:t>
            </a:r>
            <a:r>
              <a:rPr lang="ru-RU" altLang="ru-RU" dirty="0" smtClean="0"/>
              <a:t>апреля 1881г.</a:t>
            </a:r>
          </a:p>
          <a:p>
            <a:pPr algn="ctr" eaLnBrk="1" hangingPunct="1">
              <a:lnSpc>
                <a:spcPct val="90000"/>
              </a:lnSpc>
              <a:buFontTx/>
              <a:buNone/>
            </a:pPr>
            <a:r>
              <a:rPr lang="ru-RU" altLang="ru-RU" b="1" dirty="0" smtClean="0"/>
              <a:t>Манифест о незыблемости самодержавия</a:t>
            </a:r>
          </a:p>
          <a:p>
            <a:pPr eaLnBrk="1" hangingPunct="1">
              <a:lnSpc>
                <a:spcPct val="90000"/>
              </a:lnSpc>
              <a:buFontTx/>
              <a:buNone/>
            </a:pPr>
            <a:r>
              <a:rPr lang="ru-RU" altLang="ru-RU" dirty="0" smtClean="0"/>
              <a:t>«Я никогда не допущу ограничений самодержавной власти, которую нахожу нужной и полезной для России»</a:t>
            </a:r>
          </a:p>
        </p:txBody>
      </p:sp>
      <p:pic>
        <p:nvPicPr>
          <p:cNvPr id="6150" name="Picture 6" descr="кибальчич ник"/>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825" y="3068638"/>
            <a:ext cx="1422400" cy="1582737"/>
          </a:xfrm>
          <a:prstGeom prst="rect">
            <a:avLst/>
          </a:prstGeom>
          <a:noFill/>
          <a:ln w="38100">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6151" name="Picture 7" descr="желябов анд"/>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27313" y="3068638"/>
            <a:ext cx="1358900" cy="1512887"/>
          </a:xfrm>
          <a:prstGeom prst="rect">
            <a:avLst/>
          </a:prstGeom>
          <a:noFill/>
          <a:ln w="38100">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6152" name="Picture 8" descr="перовская соф"/>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5288" y="4941888"/>
            <a:ext cx="1487487" cy="1655762"/>
          </a:xfrm>
          <a:prstGeom prst="rect">
            <a:avLst/>
          </a:prstGeom>
          <a:noFill/>
          <a:ln w="38100">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6153" name="Picture 9" descr="михайлов ал"/>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555875" y="4868863"/>
            <a:ext cx="1471613" cy="1638300"/>
          </a:xfrm>
          <a:prstGeom prst="rect">
            <a:avLst/>
          </a:prstGeom>
          <a:noFill/>
          <a:ln w="38100">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2" name="WordArt 11"/>
          <p:cNvSpPr>
            <a:spLocks noChangeArrowheads="1" noChangeShapeType="1" noTextEdit="1"/>
          </p:cNvSpPr>
          <p:nvPr/>
        </p:nvSpPr>
        <p:spPr bwMode="auto">
          <a:xfrm>
            <a:off x="323850" y="1628775"/>
            <a:ext cx="4619625" cy="1047750"/>
          </a:xfrm>
          <a:prstGeom prst="rect">
            <a:avLst/>
          </a:prstGeom>
        </p:spPr>
        <p:txBody>
          <a:bodyPr wrap="none" fromWordArt="1">
            <a:prstTxWarp prst="textPlain">
              <a:avLst>
                <a:gd name="adj" fmla="val 50000"/>
              </a:avLst>
            </a:prstTxWarp>
          </a:bodyPr>
          <a:lstStyle/>
          <a:p>
            <a:pPr algn="ctr"/>
            <a:r>
              <a:rPr lang="ru-RU" sz="3600" kern="10" dirty="0" smtClean="0">
                <a:ln w="9525">
                  <a:solidFill>
                    <a:srgbClr val="000000"/>
                  </a:solidFill>
                  <a:round/>
                  <a:headEnd/>
                  <a:tailEnd/>
                </a:ln>
                <a:solidFill>
                  <a:srgbClr val="FF0000"/>
                </a:solidFill>
                <a:latin typeface="Arial"/>
                <a:cs typeface="Arial"/>
              </a:rPr>
              <a:t>3</a:t>
            </a:r>
            <a:r>
              <a:rPr lang="en-US" sz="3600" kern="10" dirty="0" smtClean="0">
                <a:ln w="9525">
                  <a:solidFill>
                    <a:srgbClr val="000000"/>
                  </a:solidFill>
                  <a:round/>
                  <a:headEnd/>
                  <a:tailEnd/>
                </a:ln>
                <a:solidFill>
                  <a:srgbClr val="FF0000"/>
                </a:solidFill>
                <a:latin typeface="Arial"/>
                <a:cs typeface="Arial"/>
              </a:rPr>
              <a:t> </a:t>
            </a:r>
            <a:r>
              <a:rPr lang="ru-RU" sz="3600" kern="10" dirty="0" smtClean="0">
                <a:ln w="9525">
                  <a:solidFill>
                    <a:srgbClr val="000000"/>
                  </a:solidFill>
                  <a:round/>
                  <a:headEnd/>
                  <a:tailEnd/>
                </a:ln>
                <a:solidFill>
                  <a:srgbClr val="FF0000"/>
                </a:solidFill>
                <a:latin typeface="Arial"/>
                <a:cs typeface="Arial"/>
              </a:rPr>
              <a:t>апреля </a:t>
            </a:r>
            <a:r>
              <a:rPr lang="ru-RU" sz="3600" kern="10" dirty="0">
                <a:ln w="9525">
                  <a:solidFill>
                    <a:srgbClr val="000000"/>
                  </a:solidFill>
                  <a:round/>
                  <a:headEnd/>
                  <a:tailEnd/>
                </a:ln>
                <a:solidFill>
                  <a:srgbClr val="FF0000"/>
                </a:solidFill>
                <a:latin typeface="Arial"/>
                <a:cs typeface="Arial"/>
              </a:rPr>
              <a:t>1881г</a:t>
            </a:r>
          </a:p>
          <a:p>
            <a:pPr algn="ctr"/>
            <a:r>
              <a:rPr lang="ru-RU" sz="3600" kern="10" dirty="0">
                <a:ln w="9525">
                  <a:solidFill>
                    <a:srgbClr val="000000"/>
                  </a:solidFill>
                  <a:round/>
                  <a:headEnd/>
                  <a:tailEnd/>
                </a:ln>
                <a:solidFill>
                  <a:srgbClr val="FF0000"/>
                </a:solidFill>
                <a:latin typeface="Arial"/>
                <a:cs typeface="Arial"/>
              </a:rPr>
              <a:t>казнь народовольцев</a:t>
            </a:r>
          </a:p>
        </p:txBody>
      </p:sp>
    </p:spTree>
    <p:extLst>
      <p:ext uri="{BB962C8B-B14F-4D97-AF65-F5344CB8AC3E}">
        <p14:creationId xmlns:p14="http://schemas.microsoft.com/office/powerpoint/2010/main" val="416322655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nodeType="clickEffect">
                                  <p:stCondLst>
                                    <p:cond delay="0"/>
                                  </p:stCondLst>
                                  <p:childTnLst>
                                    <p:set>
                                      <p:cBhvr>
                                        <p:cTn id="6" dur="1" fill="hold">
                                          <p:stCondLst>
                                            <p:cond delay="0"/>
                                          </p:stCondLst>
                                        </p:cTn>
                                        <p:tgtEl>
                                          <p:spTgt spid="6150"/>
                                        </p:tgtEl>
                                        <p:attrNameLst>
                                          <p:attrName>style.visibility</p:attrName>
                                        </p:attrNameLst>
                                      </p:cBhvr>
                                      <p:to>
                                        <p:strVal val="visible"/>
                                      </p:to>
                                    </p:set>
                                    <p:animEffect transition="in" filter="box(in)">
                                      <p:cBhvr>
                                        <p:cTn id="7" dur="500"/>
                                        <p:tgtEl>
                                          <p:spTgt spid="615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8" presetClass="entr" presetSubtype="16" fill="hold" nodeType="clickEffect">
                                  <p:stCondLst>
                                    <p:cond delay="0"/>
                                  </p:stCondLst>
                                  <p:childTnLst>
                                    <p:set>
                                      <p:cBhvr>
                                        <p:cTn id="11" dur="1" fill="hold">
                                          <p:stCondLst>
                                            <p:cond delay="0"/>
                                          </p:stCondLst>
                                        </p:cTn>
                                        <p:tgtEl>
                                          <p:spTgt spid="6151"/>
                                        </p:tgtEl>
                                        <p:attrNameLst>
                                          <p:attrName>style.visibility</p:attrName>
                                        </p:attrNameLst>
                                      </p:cBhvr>
                                      <p:to>
                                        <p:strVal val="visible"/>
                                      </p:to>
                                    </p:set>
                                    <p:animEffect transition="in" filter="diamond(in)">
                                      <p:cBhvr>
                                        <p:cTn id="12" dur="2000"/>
                                        <p:tgtEl>
                                          <p:spTgt spid="6151"/>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1" presetClass="entr" presetSubtype="4" fill="hold" nodeType="clickEffect">
                                  <p:stCondLst>
                                    <p:cond delay="0"/>
                                  </p:stCondLst>
                                  <p:childTnLst>
                                    <p:set>
                                      <p:cBhvr>
                                        <p:cTn id="16" dur="1" fill="hold">
                                          <p:stCondLst>
                                            <p:cond delay="0"/>
                                          </p:stCondLst>
                                        </p:cTn>
                                        <p:tgtEl>
                                          <p:spTgt spid="6152"/>
                                        </p:tgtEl>
                                        <p:attrNameLst>
                                          <p:attrName>style.visibility</p:attrName>
                                        </p:attrNameLst>
                                      </p:cBhvr>
                                      <p:to>
                                        <p:strVal val="visible"/>
                                      </p:to>
                                    </p:set>
                                    <p:animEffect transition="in" filter="wheel(4)">
                                      <p:cBhvr>
                                        <p:cTn id="17" dur="2000"/>
                                        <p:tgtEl>
                                          <p:spTgt spid="6152"/>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5" presetClass="entr" presetSubtype="10" fill="hold" nodeType="clickEffect">
                                  <p:stCondLst>
                                    <p:cond delay="0"/>
                                  </p:stCondLst>
                                  <p:childTnLst>
                                    <p:set>
                                      <p:cBhvr>
                                        <p:cTn id="21" dur="1" fill="hold">
                                          <p:stCondLst>
                                            <p:cond delay="0"/>
                                          </p:stCondLst>
                                        </p:cTn>
                                        <p:tgtEl>
                                          <p:spTgt spid="6153"/>
                                        </p:tgtEl>
                                        <p:attrNameLst>
                                          <p:attrName>style.visibility</p:attrName>
                                        </p:attrNameLst>
                                      </p:cBhvr>
                                      <p:to>
                                        <p:strVal val="visible"/>
                                      </p:to>
                                    </p:set>
                                    <p:animEffect transition="in" filter="checkerboard(across)">
                                      <p:cBhvr>
                                        <p:cTn id="22" dur="500"/>
                                        <p:tgtEl>
                                          <p:spTgt spid="61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Прямоугольник 5"/>
          <p:cNvSpPr/>
          <p:nvPr/>
        </p:nvSpPr>
        <p:spPr>
          <a:xfrm>
            <a:off x="251520" y="179249"/>
            <a:ext cx="8640960" cy="6924973"/>
          </a:xfrm>
          <a:prstGeom prst="rect">
            <a:avLst/>
          </a:prstGeom>
        </p:spPr>
        <p:txBody>
          <a:bodyPr wrap="square">
            <a:spAutoFit/>
          </a:bodyPr>
          <a:lstStyle/>
          <a:p>
            <a:r>
              <a:rPr lang="ru-RU" sz="4000" dirty="0">
                <a:solidFill>
                  <a:srgbClr val="FF0000"/>
                </a:solidFill>
              </a:rPr>
              <a:t>Тема: </a:t>
            </a:r>
            <a:r>
              <a:rPr lang="ru-RU" sz="4000" b="1" dirty="0" smtClean="0">
                <a:solidFill>
                  <a:srgbClr val="FF0000"/>
                </a:solidFill>
              </a:rPr>
              <a:t>Экономическое</a:t>
            </a:r>
            <a:r>
              <a:rPr lang="ru-RU" sz="4000" dirty="0">
                <a:solidFill>
                  <a:srgbClr val="FF0000"/>
                </a:solidFill>
              </a:rPr>
              <a:t> </a:t>
            </a:r>
            <a:r>
              <a:rPr lang="ru-RU" sz="4000" b="1" dirty="0" smtClean="0">
                <a:solidFill>
                  <a:srgbClr val="FF0000"/>
                </a:solidFill>
              </a:rPr>
              <a:t>развитие </a:t>
            </a:r>
            <a:r>
              <a:rPr lang="ru-RU" sz="4000" b="1" dirty="0">
                <a:solidFill>
                  <a:srgbClr val="FF0000"/>
                </a:solidFill>
              </a:rPr>
              <a:t>в годы </a:t>
            </a:r>
            <a:r>
              <a:rPr lang="ru-RU" sz="4000" b="1" dirty="0" smtClean="0">
                <a:solidFill>
                  <a:srgbClr val="FF0000"/>
                </a:solidFill>
              </a:rPr>
              <a:t>правления </a:t>
            </a:r>
            <a:r>
              <a:rPr lang="ru-RU" sz="4000" b="1" dirty="0">
                <a:solidFill>
                  <a:srgbClr val="FF0000"/>
                </a:solidFill>
              </a:rPr>
              <a:t>Александра </a:t>
            </a:r>
            <a:r>
              <a:rPr lang="en-US" sz="4000" b="1" dirty="0">
                <a:solidFill>
                  <a:srgbClr val="FF0000"/>
                </a:solidFill>
              </a:rPr>
              <a:t>III</a:t>
            </a:r>
            <a:endParaRPr lang="ru-RU" sz="4000" dirty="0">
              <a:solidFill>
                <a:srgbClr val="FF0000"/>
              </a:solidFill>
            </a:endParaRPr>
          </a:p>
          <a:p>
            <a:r>
              <a:rPr lang="ru-RU" sz="2800" b="1" dirty="0"/>
              <a:t>Цель: </a:t>
            </a:r>
            <a:r>
              <a:rPr lang="ru-RU" sz="2800" dirty="0"/>
              <a:t>дать общую характеристику экономической политики Александра </a:t>
            </a:r>
            <a:r>
              <a:rPr lang="en-US" sz="2800" dirty="0"/>
              <a:t>III</a:t>
            </a:r>
            <a:r>
              <a:rPr lang="ru-RU" sz="2800" dirty="0" smtClean="0"/>
              <a:t>. Сравнить экономическую политику Александра</a:t>
            </a:r>
            <a:r>
              <a:rPr lang="en-US" sz="2800" dirty="0" smtClean="0"/>
              <a:t> II</a:t>
            </a:r>
            <a:r>
              <a:rPr lang="ru-RU" sz="2800" dirty="0" smtClean="0"/>
              <a:t> и Александра </a:t>
            </a:r>
            <a:r>
              <a:rPr lang="en-US" sz="2800" dirty="0" smtClean="0"/>
              <a:t>III</a:t>
            </a:r>
            <a:endParaRPr lang="ru-RU" sz="2800" dirty="0" smtClean="0"/>
          </a:p>
          <a:p>
            <a:pPr algn="ctr"/>
            <a:r>
              <a:rPr lang="ru-RU" sz="2800" b="1" dirty="0" smtClean="0"/>
              <a:t>План</a:t>
            </a:r>
            <a:r>
              <a:rPr lang="ru-RU" sz="2800" b="1" dirty="0"/>
              <a:t>:</a:t>
            </a:r>
          </a:p>
          <a:p>
            <a:r>
              <a:rPr lang="ru-RU" sz="2800" dirty="0"/>
              <a:t>1. Общая характеристика экономической политики </a:t>
            </a:r>
          </a:p>
          <a:p>
            <a:r>
              <a:rPr lang="ru-RU" sz="2800" dirty="0"/>
              <a:t>Александра</a:t>
            </a:r>
            <a:r>
              <a:rPr lang="ru-RU" sz="2800" b="1" dirty="0"/>
              <a:t> </a:t>
            </a:r>
            <a:r>
              <a:rPr lang="en-US" sz="2800" dirty="0"/>
              <a:t>III</a:t>
            </a:r>
            <a:endParaRPr lang="ru-RU" sz="2800" dirty="0"/>
          </a:p>
          <a:p>
            <a:r>
              <a:rPr lang="ru-RU" sz="2800" dirty="0"/>
              <a:t>2. Деятельность Н.Х. </a:t>
            </a:r>
            <a:r>
              <a:rPr lang="ru-RU" sz="2800" dirty="0" err="1"/>
              <a:t>Бунге</a:t>
            </a:r>
            <a:r>
              <a:rPr lang="ru-RU" sz="2800" dirty="0"/>
              <a:t> </a:t>
            </a:r>
            <a:r>
              <a:rPr lang="ru-RU" sz="2800" dirty="0" smtClean="0"/>
              <a:t>,И.А</a:t>
            </a:r>
            <a:r>
              <a:rPr lang="ru-RU" sz="2800" dirty="0"/>
              <a:t>. </a:t>
            </a:r>
            <a:r>
              <a:rPr lang="ru-RU" sz="2800" dirty="0" err="1" smtClean="0"/>
              <a:t>Вышнеградского</a:t>
            </a:r>
            <a:r>
              <a:rPr lang="ru-RU" sz="2800" dirty="0"/>
              <a:t> </a:t>
            </a:r>
            <a:r>
              <a:rPr lang="ru-RU" sz="2800" dirty="0" smtClean="0"/>
              <a:t>и Витте Сергея Юльевича  </a:t>
            </a:r>
            <a:endParaRPr lang="ru-RU" sz="2800" dirty="0"/>
          </a:p>
          <a:p>
            <a:r>
              <a:rPr lang="ru-RU" sz="2800" dirty="0"/>
              <a:t>3. «Золотое десятилетие»</a:t>
            </a:r>
          </a:p>
          <a:p>
            <a:r>
              <a:rPr lang="ru-RU" sz="2800" dirty="0"/>
              <a:t>4. Сельское </a:t>
            </a:r>
            <a:r>
              <a:rPr lang="ru-RU" sz="2800" dirty="0" smtClean="0"/>
              <a:t>хозяйство</a:t>
            </a:r>
          </a:p>
          <a:p>
            <a:r>
              <a:rPr lang="ru-RU" sz="2800" dirty="0"/>
              <a:t>5. Сравнение экономической политики </a:t>
            </a:r>
          </a:p>
          <a:p>
            <a:r>
              <a:rPr lang="ru-RU" sz="2800" dirty="0"/>
              <a:t>Александра II и Александра III</a:t>
            </a:r>
            <a:endParaRPr lang="ru-RU" sz="2800" dirty="0" smtClean="0"/>
          </a:p>
          <a:p>
            <a:endParaRPr lang="ru-RU" sz="2800" dirty="0"/>
          </a:p>
        </p:txBody>
      </p:sp>
    </p:spTree>
    <p:extLst>
      <p:ext uri="{BB962C8B-B14F-4D97-AF65-F5344CB8AC3E}">
        <p14:creationId xmlns:p14="http://schemas.microsoft.com/office/powerpoint/2010/main" val="243832317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3"/>
          <p:cNvSpPr>
            <a:spLocks noGrp="1" noChangeArrowheads="1"/>
          </p:cNvSpPr>
          <p:nvPr>
            <p:ph idx="1"/>
          </p:nvPr>
        </p:nvSpPr>
        <p:spPr>
          <a:xfrm>
            <a:off x="3347864" y="1124744"/>
            <a:ext cx="5580062" cy="5545138"/>
          </a:xfrm>
          <a:solidFill>
            <a:schemeClr val="bg1"/>
          </a:solidFill>
        </p:spPr>
        <p:txBody>
          <a:bodyPr/>
          <a:lstStyle/>
          <a:p>
            <a:pPr marL="0" indent="0" algn="just" eaLnBrk="1" hangingPunct="1">
              <a:lnSpc>
                <a:spcPct val="80000"/>
              </a:lnSpc>
              <a:buFont typeface="Wingdings" pitchFamily="2" charset="2"/>
              <a:buNone/>
            </a:pPr>
            <a:r>
              <a:rPr lang="ru-RU" altLang="ru-RU" sz="2400" b="1" dirty="0" smtClean="0"/>
              <a:t>БУНГЕ Николай </a:t>
            </a:r>
            <a:r>
              <a:rPr lang="ru-RU" altLang="ru-RU" sz="2400" b="1" dirty="0" err="1" smtClean="0"/>
              <a:t>Христианович</a:t>
            </a:r>
            <a:r>
              <a:rPr lang="ru-RU" altLang="ru-RU" sz="2000" dirty="0" smtClean="0"/>
              <a:t> (1823-1895), российский государственный деятель, экономист, академик Петербургской АН (1890). </a:t>
            </a:r>
          </a:p>
          <a:p>
            <a:pPr marL="0" indent="0" algn="just" eaLnBrk="1" hangingPunct="1">
              <a:lnSpc>
                <a:spcPct val="80000"/>
              </a:lnSpc>
              <a:buFont typeface="Wingdings" pitchFamily="2" charset="2"/>
              <a:buNone/>
            </a:pPr>
            <a:r>
              <a:rPr lang="ru-RU" altLang="ru-RU" sz="2000" dirty="0" smtClean="0"/>
              <a:t>В 1881-86 министр финансов. </a:t>
            </a:r>
          </a:p>
          <a:p>
            <a:pPr marL="0" indent="0" algn="dist" eaLnBrk="1" hangingPunct="1">
              <a:lnSpc>
                <a:spcPct val="80000"/>
              </a:lnSpc>
              <a:buFont typeface="Wingdings" pitchFamily="2" charset="2"/>
              <a:buNone/>
            </a:pPr>
            <a:r>
              <a:rPr lang="ru-RU" altLang="ru-RU" sz="2000" dirty="0" smtClean="0"/>
              <a:t>В 1887-95 председатель Комитета министров. Проводил политику протекционизма, государственного финансирования тяжелой промышленности. </a:t>
            </a:r>
          </a:p>
          <a:p>
            <a:pPr marL="0" indent="0" algn="dist" eaLnBrk="1" hangingPunct="1">
              <a:lnSpc>
                <a:spcPct val="80000"/>
              </a:lnSpc>
              <a:buFont typeface="Wingdings" pitchFamily="2" charset="2"/>
              <a:buNone/>
            </a:pPr>
            <a:r>
              <a:rPr lang="ru-RU" altLang="ru-RU" sz="2000" dirty="0" smtClean="0"/>
              <a:t>Расширил строительство государственных железных дорог, способствовал выкупу частных железных дорог в казну. </a:t>
            </a:r>
          </a:p>
          <a:p>
            <a:pPr marL="0" indent="0" algn="dist" eaLnBrk="1" hangingPunct="1">
              <a:lnSpc>
                <a:spcPct val="80000"/>
              </a:lnSpc>
              <a:buFont typeface="Wingdings" pitchFamily="2" charset="2"/>
              <a:buNone/>
            </a:pPr>
            <a:r>
              <a:rPr lang="ru-RU" altLang="ru-RU" sz="2000" dirty="0" smtClean="0"/>
              <a:t>Инициатор ряда реформ в социальной и экономической сферах (учреждение Крестьянского банка, отмена подушной подати, введение фабричной инспекции и начал рабочего законодательства). </a:t>
            </a:r>
          </a:p>
          <a:p>
            <a:pPr marL="0" indent="0" algn="just" eaLnBrk="1" hangingPunct="1">
              <a:lnSpc>
                <a:spcPct val="80000"/>
              </a:lnSpc>
              <a:buFont typeface="Wingdings" pitchFamily="2" charset="2"/>
              <a:buNone/>
            </a:pPr>
            <a:r>
              <a:rPr lang="ru-RU" altLang="ru-RU" sz="2000" dirty="0" smtClean="0"/>
              <a:t>Выступал против сохранения крестьянской общины и привилегий поместного дворянства.</a:t>
            </a:r>
          </a:p>
          <a:p>
            <a:pPr marL="0" indent="0" eaLnBrk="1" hangingPunct="1">
              <a:lnSpc>
                <a:spcPct val="80000"/>
              </a:lnSpc>
            </a:pPr>
            <a:endParaRPr lang="ru-RU" altLang="ru-RU" sz="2000" dirty="0" smtClean="0"/>
          </a:p>
          <a:p>
            <a:pPr marL="0" indent="0" eaLnBrk="1" hangingPunct="1">
              <a:lnSpc>
                <a:spcPct val="80000"/>
              </a:lnSpc>
            </a:pPr>
            <a:endParaRPr lang="ru-RU" altLang="ru-RU" sz="2000" dirty="0" smtClean="0"/>
          </a:p>
        </p:txBody>
      </p:sp>
      <p:pic>
        <p:nvPicPr>
          <p:cNvPr id="16387" name="Picture 4"/>
          <p:cNvPicPr>
            <a:picLocks noChangeAspect="1" noChangeArrowheads="1"/>
          </p:cNvPicPr>
          <p:nvPr/>
        </p:nvPicPr>
        <p:blipFill>
          <a:blip r:embed="rId2">
            <a:extLst>
              <a:ext uri="{28A0092B-C50C-407E-A947-70E740481C1C}">
                <a14:useLocalDpi xmlns:a14="http://schemas.microsoft.com/office/drawing/2010/main" val="0"/>
              </a:ext>
            </a:extLst>
          </a:blip>
          <a:srcRect l="7019" r="2795" b="10645"/>
          <a:stretch>
            <a:fillRect/>
          </a:stretch>
        </p:blipFill>
        <p:spPr bwMode="auto">
          <a:xfrm>
            <a:off x="251520" y="1662244"/>
            <a:ext cx="2989262" cy="3455988"/>
          </a:xfrm>
          <a:prstGeom prst="rect">
            <a:avLst/>
          </a:prstGeom>
          <a:noFill/>
          <a:ln w="38100">
            <a:solidFill>
              <a:schemeClr val="hlink"/>
            </a:solidFill>
            <a:miter lim="800000"/>
            <a:headEnd/>
            <a:tailEnd/>
          </a:ln>
          <a:extLst>
            <a:ext uri="{909E8E84-426E-40DD-AFC4-6F175D3DCCD1}">
              <a14:hiddenFill xmlns:a14="http://schemas.microsoft.com/office/drawing/2010/main">
                <a:solidFill>
                  <a:srgbClr val="FFFFFF"/>
                </a:solidFill>
              </a14:hiddenFill>
            </a:ext>
          </a:extLst>
        </p:spPr>
      </p:pic>
      <p:sp>
        <p:nvSpPr>
          <p:cNvPr id="4" name="Rectangle 2"/>
          <p:cNvSpPr>
            <a:spLocks noGrp="1" noRot="1" noChangeArrowheads="1"/>
          </p:cNvSpPr>
          <p:nvPr>
            <p:ph type="title"/>
          </p:nvPr>
        </p:nvSpPr>
        <p:spPr>
          <a:xfrm>
            <a:off x="212952" y="0"/>
            <a:ext cx="8229600" cy="1252728"/>
          </a:xfrm>
        </p:spPr>
        <p:txBody>
          <a:bodyPr/>
          <a:lstStyle/>
          <a:p>
            <a:pPr eaLnBrk="1" hangingPunct="1">
              <a:defRPr/>
            </a:pPr>
            <a:r>
              <a:rPr lang="ru-RU" sz="4000" dirty="0" smtClean="0"/>
              <a:t>Экономическое развитие страны.</a:t>
            </a:r>
          </a:p>
        </p:txBody>
      </p:sp>
    </p:spTree>
    <p:extLst>
      <p:ext uri="{BB962C8B-B14F-4D97-AF65-F5344CB8AC3E}">
        <p14:creationId xmlns:p14="http://schemas.microsoft.com/office/powerpoint/2010/main" val="476875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3" name="Picture 4" descr="vishne1"/>
          <p:cNvPicPr>
            <a:picLocks noGrp="1" noChangeAspect="1" noChangeArrowheads="1"/>
          </p:cNvPicPr>
          <p:nvPr>
            <p:ph sz="quarter" idx="13"/>
          </p:nvPr>
        </p:nvPicPr>
        <p:blipFill>
          <a:blip r:embed="rId2">
            <a:extLst>
              <a:ext uri="{28A0092B-C50C-407E-A947-70E740481C1C}">
                <a14:useLocalDpi xmlns:a14="http://schemas.microsoft.com/office/drawing/2010/main" val="0"/>
              </a:ext>
            </a:extLst>
          </a:blip>
          <a:srcRect/>
          <a:stretch>
            <a:fillRect/>
          </a:stretch>
        </p:blipFill>
        <p:spPr>
          <a:xfrm>
            <a:off x="251520" y="1844824"/>
            <a:ext cx="2911475" cy="336550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32773" name="Rectangle 5"/>
          <p:cNvSpPr>
            <a:spLocks noGrp="1" noRot="1" noChangeArrowheads="1"/>
          </p:cNvSpPr>
          <p:nvPr>
            <p:ph sz="quarter" idx="14"/>
          </p:nvPr>
        </p:nvSpPr>
        <p:spPr>
          <a:xfrm>
            <a:off x="3203848" y="476672"/>
            <a:ext cx="5638527" cy="5046439"/>
          </a:xfrm>
        </p:spPr>
        <p:txBody>
          <a:bodyPr>
            <a:normAutofit/>
          </a:bodyPr>
          <a:lstStyle/>
          <a:p>
            <a:pPr algn="ctr" eaLnBrk="1" hangingPunct="1">
              <a:buFont typeface="Arial" pitchFamily="34" charset="0"/>
              <a:buNone/>
              <a:defRPr/>
            </a:pPr>
            <a:r>
              <a:rPr lang="ru-RU" sz="3200" dirty="0" err="1" smtClean="0"/>
              <a:t>Вышнеградский</a:t>
            </a:r>
            <a:r>
              <a:rPr lang="ru-RU" sz="3200" dirty="0" smtClean="0"/>
              <a:t> И.А.</a:t>
            </a:r>
          </a:p>
          <a:p>
            <a:pPr algn="ctr" eaLnBrk="1" hangingPunct="1">
              <a:buFont typeface="Arial" pitchFamily="34" charset="0"/>
              <a:buNone/>
              <a:defRPr/>
            </a:pPr>
            <a:r>
              <a:rPr lang="ru-RU" sz="3200" dirty="0" smtClean="0"/>
              <a:t>Премьер – министр России</a:t>
            </a:r>
          </a:p>
          <a:p>
            <a:pPr marL="0" lvl="0" indent="0" algn="just">
              <a:lnSpc>
                <a:spcPct val="80000"/>
              </a:lnSpc>
              <a:buClr>
                <a:srgbClr val="31B6FD"/>
              </a:buClr>
              <a:buNone/>
            </a:pPr>
            <a:r>
              <a:rPr lang="ru-RU" sz="3200" dirty="0" smtClean="0"/>
              <a:t>(1887-1892).</a:t>
            </a:r>
            <a:r>
              <a:rPr lang="ru-RU" altLang="ru-RU" sz="2000" dirty="0" smtClean="0">
                <a:solidFill>
                  <a:srgbClr val="073E87"/>
                </a:solidFill>
              </a:rPr>
              <a:t>российский</a:t>
            </a:r>
            <a:r>
              <a:rPr lang="en-US" altLang="ru-RU" sz="2000" dirty="0" smtClean="0">
                <a:solidFill>
                  <a:srgbClr val="073E87"/>
                </a:solidFill>
              </a:rPr>
              <a:t> </a:t>
            </a:r>
            <a:r>
              <a:rPr lang="ru-RU" altLang="ru-RU" sz="2000" dirty="0" smtClean="0">
                <a:solidFill>
                  <a:srgbClr val="073E87"/>
                </a:solidFill>
              </a:rPr>
              <a:t>государственный </a:t>
            </a:r>
            <a:r>
              <a:rPr lang="ru-RU" altLang="ru-RU" sz="2000" dirty="0">
                <a:solidFill>
                  <a:srgbClr val="073E87"/>
                </a:solidFill>
              </a:rPr>
              <a:t>деятель и предприниматель. </a:t>
            </a:r>
          </a:p>
          <a:p>
            <a:pPr marL="0" lvl="0" indent="0" algn="just">
              <a:lnSpc>
                <a:spcPct val="80000"/>
              </a:lnSpc>
              <a:buClr>
                <a:srgbClr val="31B6FD"/>
              </a:buClr>
              <a:buNone/>
            </a:pPr>
            <a:r>
              <a:rPr lang="ru-RU" altLang="ru-RU" sz="2000" dirty="0">
                <a:solidFill>
                  <a:srgbClr val="073E87"/>
                </a:solidFill>
              </a:rPr>
              <a:t>В 1886-94 Почетный член Петербургской АН (1888). </a:t>
            </a:r>
          </a:p>
          <a:p>
            <a:pPr marL="0" lvl="0" indent="0" algn="just">
              <a:lnSpc>
                <a:spcPct val="80000"/>
              </a:lnSpc>
              <a:buClr>
                <a:srgbClr val="31B6FD"/>
              </a:buClr>
              <a:buNone/>
            </a:pPr>
            <a:r>
              <a:rPr lang="ru-RU" altLang="ru-RU" sz="2000" dirty="0">
                <a:solidFill>
                  <a:srgbClr val="073E87"/>
                </a:solidFill>
              </a:rPr>
              <a:t>Из семьи священника. Математик, ученик М. В. Остроградского. Один из основоположников теории автоматического регулирования, основатель научной школы по конструированию машин. </a:t>
            </a:r>
          </a:p>
          <a:p>
            <a:pPr marL="0" lvl="0" indent="0" algn="just">
              <a:lnSpc>
                <a:spcPct val="80000"/>
              </a:lnSpc>
              <a:buClr>
                <a:srgbClr val="31B6FD"/>
              </a:buClr>
              <a:buNone/>
            </a:pPr>
            <a:r>
              <a:rPr lang="en-US" altLang="ru-RU" sz="2000" dirty="0">
                <a:solidFill>
                  <a:srgbClr val="073E87"/>
                </a:solidFill>
              </a:rPr>
              <a:t>  </a:t>
            </a:r>
            <a:r>
              <a:rPr lang="ru-RU" altLang="ru-RU" sz="2000" dirty="0">
                <a:solidFill>
                  <a:srgbClr val="073E87"/>
                </a:solidFill>
              </a:rPr>
              <a:t>Член Совета торговли и мануфактур. </a:t>
            </a:r>
          </a:p>
          <a:p>
            <a:pPr marL="0" lvl="0" indent="0" algn="just">
              <a:lnSpc>
                <a:spcPct val="80000"/>
              </a:lnSpc>
              <a:buClr>
                <a:srgbClr val="31B6FD"/>
              </a:buClr>
              <a:buNone/>
            </a:pPr>
            <a:r>
              <a:rPr lang="ru-RU" altLang="ru-RU" sz="2000" dirty="0">
                <a:solidFill>
                  <a:srgbClr val="073E87"/>
                </a:solidFill>
              </a:rPr>
              <a:t>Как предприниматель занимался в основном железными дорогами, городскими службами, входил в правление ряда железных дорог.</a:t>
            </a:r>
          </a:p>
          <a:p>
            <a:pPr algn="ctr" eaLnBrk="1" hangingPunct="1">
              <a:buFont typeface="Arial" pitchFamily="34" charset="0"/>
              <a:buNone/>
              <a:defRPr/>
            </a:pPr>
            <a:endParaRPr lang="ru-RU" sz="3200" dirty="0" smtClean="0"/>
          </a:p>
        </p:txBody>
      </p:sp>
    </p:spTree>
    <p:extLst>
      <p:ext uri="{BB962C8B-B14F-4D97-AF65-F5344CB8AC3E}">
        <p14:creationId xmlns:p14="http://schemas.microsoft.com/office/powerpoint/2010/main" val="237446808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3"/>
          <p:cNvSpPr>
            <a:spLocks noGrp="1" noChangeArrowheads="1"/>
          </p:cNvSpPr>
          <p:nvPr>
            <p:ph idx="1"/>
          </p:nvPr>
        </p:nvSpPr>
        <p:spPr>
          <a:xfrm>
            <a:off x="3492500" y="765175"/>
            <a:ext cx="5554663" cy="5903913"/>
          </a:xfrm>
          <a:solidFill>
            <a:schemeClr val="bg1"/>
          </a:solidFill>
        </p:spPr>
        <p:txBody>
          <a:bodyPr/>
          <a:lstStyle/>
          <a:p>
            <a:pPr marL="0" indent="0" eaLnBrk="1" hangingPunct="1">
              <a:lnSpc>
                <a:spcPct val="128000"/>
              </a:lnSpc>
              <a:spcBef>
                <a:spcPts val="600"/>
              </a:spcBef>
              <a:buFont typeface="Wingdings" pitchFamily="2" charset="2"/>
              <a:buNone/>
            </a:pPr>
            <a:r>
              <a:rPr lang="ru-RU" altLang="ru-RU" sz="2000" b="1" dirty="0" smtClean="0"/>
              <a:t>ВИТТЕ Сергей Юльевич</a:t>
            </a:r>
            <a:r>
              <a:rPr lang="ru-RU" altLang="ru-RU" sz="1800" dirty="0" smtClean="0"/>
              <a:t> (1849-1915), граф (1905), российский государственный деятель, почетный член Петербургской АН (1893). Министр путей сообщений в 1892, финансов с 1892, председатель Кабинета министров с 1903, Совета Министров в 1905-06. </a:t>
            </a:r>
          </a:p>
          <a:p>
            <a:pPr marL="0" indent="0" eaLnBrk="1" hangingPunct="1">
              <a:lnSpc>
                <a:spcPct val="128000"/>
              </a:lnSpc>
              <a:spcBef>
                <a:spcPts val="600"/>
              </a:spcBef>
              <a:buFont typeface="Wingdings" pitchFamily="2" charset="2"/>
              <a:buNone/>
            </a:pPr>
            <a:r>
              <a:rPr lang="ru-RU" altLang="ru-RU" sz="1800" dirty="0" smtClean="0"/>
              <a:t>Инициатор введения винной монополии (1894), проведения денежной реформы (1897), строительства Сибирской ж. д. </a:t>
            </a:r>
          </a:p>
          <a:p>
            <a:pPr marL="0" indent="0" eaLnBrk="1" hangingPunct="1">
              <a:lnSpc>
                <a:spcPct val="128000"/>
              </a:lnSpc>
              <a:spcBef>
                <a:spcPts val="600"/>
              </a:spcBef>
              <a:buFont typeface="Wingdings" pitchFamily="2" charset="2"/>
              <a:buNone/>
            </a:pPr>
            <a:r>
              <a:rPr lang="ru-RU" altLang="ru-RU" sz="1800" dirty="0" smtClean="0"/>
              <a:t>Подписал </a:t>
            </a:r>
            <a:r>
              <a:rPr lang="ru-RU" altLang="ru-RU" sz="1800" dirty="0" err="1" smtClean="0"/>
              <a:t>Портсмутский</a:t>
            </a:r>
            <a:r>
              <a:rPr lang="ru-RU" altLang="ru-RU" sz="1800" dirty="0" smtClean="0"/>
              <a:t> мир (1905). Автор Манифеста 17 октября 1905. </a:t>
            </a:r>
          </a:p>
          <a:p>
            <a:pPr marL="0" indent="0" eaLnBrk="1" hangingPunct="1">
              <a:lnSpc>
                <a:spcPct val="128000"/>
              </a:lnSpc>
              <a:spcBef>
                <a:spcPts val="600"/>
              </a:spcBef>
              <a:buFont typeface="Wingdings" pitchFamily="2" charset="2"/>
              <a:buNone/>
            </a:pPr>
            <a:r>
              <a:rPr lang="ru-RU" altLang="ru-RU" sz="1800" dirty="0" smtClean="0"/>
              <a:t>Разработал основные положения </a:t>
            </a:r>
            <a:r>
              <a:rPr lang="ru-RU" altLang="ru-RU" sz="1800" dirty="0" err="1" smtClean="0"/>
              <a:t>столыпинской</a:t>
            </a:r>
            <a:r>
              <a:rPr lang="ru-RU" altLang="ru-RU" sz="1800" dirty="0" smtClean="0"/>
              <a:t> аграрной реформы. </a:t>
            </a:r>
          </a:p>
          <a:p>
            <a:pPr marL="0" indent="0" eaLnBrk="1" hangingPunct="1">
              <a:lnSpc>
                <a:spcPct val="128000"/>
              </a:lnSpc>
              <a:spcBef>
                <a:spcPts val="600"/>
              </a:spcBef>
              <a:buFont typeface="Wingdings" pitchFamily="2" charset="2"/>
              <a:buNone/>
            </a:pPr>
            <a:r>
              <a:rPr lang="ru-RU" altLang="ru-RU" sz="1800" dirty="0" smtClean="0"/>
              <a:t>Стремился привлечь предпринимателей к сотрудничеству с правительством.</a:t>
            </a:r>
          </a:p>
          <a:p>
            <a:pPr marL="0" indent="0" eaLnBrk="1" hangingPunct="1">
              <a:lnSpc>
                <a:spcPct val="80000"/>
              </a:lnSpc>
            </a:pPr>
            <a:endParaRPr lang="ru-RU" altLang="ru-RU" sz="1800" dirty="0" smtClean="0"/>
          </a:p>
        </p:txBody>
      </p:sp>
      <p:pic>
        <p:nvPicPr>
          <p:cNvPr id="19459" name="Picture 4"/>
          <p:cNvPicPr>
            <a:picLocks noChangeAspect="1" noChangeArrowheads="1"/>
          </p:cNvPicPr>
          <p:nvPr/>
        </p:nvPicPr>
        <p:blipFill>
          <a:blip r:embed="rId2">
            <a:extLst>
              <a:ext uri="{28A0092B-C50C-407E-A947-70E740481C1C}">
                <a14:useLocalDpi xmlns:a14="http://schemas.microsoft.com/office/drawing/2010/main" val="0"/>
              </a:ext>
            </a:extLst>
          </a:blip>
          <a:srcRect l="13792" r="12627" b="15778"/>
          <a:stretch>
            <a:fillRect/>
          </a:stretch>
        </p:blipFill>
        <p:spPr bwMode="auto">
          <a:xfrm>
            <a:off x="250825" y="1341438"/>
            <a:ext cx="2878138" cy="4319587"/>
          </a:xfrm>
          <a:prstGeom prst="rect">
            <a:avLst/>
          </a:prstGeom>
          <a:noFill/>
          <a:ln w="38100">
            <a:solidFill>
              <a:schemeClr val="hlink"/>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6765507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Волна">
  <a:themeElements>
    <a:clrScheme name="Волна">
      <a:dk1>
        <a:sysClr val="windowText" lastClr="000000"/>
      </a:dk1>
      <a:lt1>
        <a:sysClr val="window" lastClr="FFFFFF"/>
      </a:lt1>
      <a:dk2>
        <a:srgbClr val="073E87"/>
      </a:dk2>
      <a:lt2>
        <a:srgbClr val="C6E7FC"/>
      </a:lt2>
      <a:accent1>
        <a:srgbClr val="31B6FD"/>
      </a:accent1>
      <a:accent2>
        <a:srgbClr val="4584D3"/>
      </a:accent2>
      <a:accent3>
        <a:srgbClr val="5BD078"/>
      </a:accent3>
      <a:accent4>
        <a:srgbClr val="A5D028"/>
      </a:accent4>
      <a:accent5>
        <a:srgbClr val="F5C040"/>
      </a:accent5>
      <a:accent6>
        <a:srgbClr val="05E0DB"/>
      </a:accent6>
      <a:hlink>
        <a:srgbClr val="0080FF"/>
      </a:hlink>
      <a:folHlink>
        <a:srgbClr val="5EAEFF"/>
      </a:folHlink>
    </a:clrScheme>
    <a:fontScheme name="Волна">
      <a:majorFont>
        <a:latin typeface="Candara"/>
        <a:ea typeface=""/>
        <a:cs typeface=""/>
        <a:font script="Jpan" typeface="HGP明朝E"/>
        <a:font script="Hang" typeface="HY그래픽M"/>
        <a:font script="Hans" typeface="华文新魏"/>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ndara"/>
        <a:ea typeface=""/>
        <a:cs typeface=""/>
        <a:font script="Jpan" typeface="HGP明朝E"/>
        <a:font script="Hang" typeface="HY그래픽M"/>
        <a:font script="Hans" typeface="华文楷体"/>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Волна">
      <a:fillStyleLst>
        <a:solidFill>
          <a:schemeClr val="phClr"/>
        </a:solidFill>
        <a:gradFill rotWithShape="1">
          <a:gsLst>
            <a:gs pos="0">
              <a:schemeClr val="phClr">
                <a:tint val="0"/>
              </a:schemeClr>
            </a:gs>
            <a:gs pos="44000">
              <a:schemeClr val="phClr">
                <a:tint val="60000"/>
                <a:satMod val="120000"/>
              </a:schemeClr>
            </a:gs>
            <a:gs pos="100000">
              <a:schemeClr val="phClr">
                <a:tint val="90000"/>
                <a:alpha val="100000"/>
                <a:lumMod val="90000"/>
              </a:schemeClr>
            </a:gs>
          </a:gsLst>
          <a:lin ang="5400000" scaled="0"/>
        </a:gradFill>
        <a:gradFill rotWithShape="1">
          <a:gsLst>
            <a:gs pos="0">
              <a:schemeClr val="phClr">
                <a:tint val="96000"/>
                <a:satMod val="120000"/>
                <a:lumMod val="120000"/>
              </a:schemeClr>
            </a:gs>
            <a:gs pos="100000">
              <a:schemeClr val="phClr">
                <a:shade val="89000"/>
                <a:lumMod val="90000"/>
              </a:schemeClr>
            </a:gs>
          </a:gsLst>
          <a:lin ang="5400000" scaled="0"/>
        </a:gradFill>
      </a:fillStyleLst>
      <a:lnStyleLst>
        <a:ln w="9525" cap="flat" cmpd="sng" algn="ctr">
          <a:solidFill>
            <a:schemeClr val="phClr"/>
          </a:solidFill>
          <a:prstDash val="solid"/>
        </a:ln>
        <a:ln w="15875" cap="flat" cmpd="sng" algn="ctr">
          <a:solidFill>
            <a:schemeClr val="phClr">
              <a:shade val="75000"/>
              <a:lumMod val="80000"/>
            </a:schemeClr>
          </a:solidFill>
          <a:prstDash val="solid"/>
        </a:ln>
        <a:ln w="25400" cap="flat" cmpd="sng" algn="ctr">
          <a:solidFill>
            <a:schemeClr val="phClr"/>
          </a:solidFill>
          <a:prstDash val="solid"/>
        </a:ln>
      </a:lnStyleLst>
      <a:effectStyleLst>
        <a:effectStyle>
          <a:effectLst/>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prstMaterial="flat">
            <a:bevelT w="12700" h="12700"/>
          </a:sp3d>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contourW="19050" prstMaterial="flat">
            <a:bevelT w="63500" h="63500"/>
            <a:contourClr>
              <a:schemeClr val="phClr">
                <a:shade val="25000"/>
                <a:satMod val="180000"/>
              </a:schemeClr>
            </a:contourClr>
          </a:sp3d>
        </a:effectStyle>
      </a:effectStyleLst>
      <a:bgFillStyleLst>
        <a:solidFill>
          <a:schemeClr val="phClr"/>
        </a:solidFill>
        <a:gradFill rotWithShape="1">
          <a:gsLst>
            <a:gs pos="40000">
              <a:schemeClr val="phClr">
                <a:tint val="94000"/>
                <a:shade val="94000"/>
                <a:alpha val="100000"/>
                <a:satMod val="114000"/>
                <a:lumMod val="114000"/>
              </a:schemeClr>
            </a:gs>
            <a:gs pos="74000">
              <a:schemeClr val="phClr">
                <a:tint val="94000"/>
                <a:shade val="94000"/>
                <a:satMod val="128000"/>
                <a:lumMod val="100000"/>
              </a:schemeClr>
            </a:gs>
            <a:gs pos="100000">
              <a:schemeClr val="phClr">
                <a:tint val="98000"/>
                <a:shade val="100000"/>
                <a:hueMod val="98000"/>
                <a:satMod val="100000"/>
                <a:lumMod val="74000"/>
              </a:schemeClr>
            </a:gs>
          </a:gsLst>
          <a:path path="circle">
            <a:fillToRect l="20000" t="-40000" r="20000" b="140000"/>
          </a:path>
        </a:gradFill>
        <a:blipFill rotWithShape="1">
          <a:blip xmlns:r="http://schemas.openxmlformats.org/officeDocument/2006/relationships" r:embed="rId1">
            <a:duotone>
              <a:schemeClr val="phClr">
                <a:tint val="96000"/>
                <a:satMod val="130000"/>
                <a:lumMod val="50000"/>
              </a:schemeClr>
              <a:schemeClr val="phClr">
                <a:tint val="96000"/>
                <a:satMod val="114000"/>
                <a:lumMod val="114000"/>
              </a:schemeClr>
            </a:duotone>
          </a:blip>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Waveform</Template>
  <TotalTime>90</TotalTime>
  <Words>1163</Words>
  <Application>Microsoft Office PowerPoint</Application>
  <PresentationFormat>Экран (4:3)</PresentationFormat>
  <Paragraphs>77</Paragraphs>
  <Slides>14</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14</vt:i4>
      </vt:variant>
    </vt:vector>
  </HeadingPairs>
  <TitlesOfParts>
    <vt:vector size="15" baseType="lpstr">
      <vt:lpstr>Волна</vt:lpstr>
      <vt:lpstr>Презентация PowerPoint</vt:lpstr>
      <vt:lpstr>Презентация PowerPoint</vt:lpstr>
      <vt:lpstr>Воспитание. Начало государственной деятельности</vt:lpstr>
      <vt:lpstr>ЛИЧНОСТЬ И МИРОВОЗЗРЕНИЕ</vt:lpstr>
      <vt:lpstr>Начало </vt:lpstr>
      <vt:lpstr>Презентация PowerPoint</vt:lpstr>
      <vt:lpstr>Экономическое развитие страны.</vt:lpstr>
      <vt:lpstr>Презентация PowerPoint</vt:lpstr>
      <vt:lpstr>Презентация PowerPoint</vt:lpstr>
      <vt:lpstr>Презентация PowerPoint</vt:lpstr>
      <vt:lpstr>Презентация PowerPoint</vt:lpstr>
      <vt:lpstr>ВНУТРЕННЯЯ ПОЛИТИКА</vt:lpstr>
      <vt:lpstr>           ИТОГИ  ПРАВЛЕНИЯ в экономической сфере</vt:lpstr>
      <vt:lpstr>Контроль знаний:</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Александр III. Личность в истории.</dc:title>
  <dc:creator>ПК</dc:creator>
  <cp:lastModifiedBy>ПК</cp:lastModifiedBy>
  <cp:revision>10</cp:revision>
  <dcterms:created xsi:type="dcterms:W3CDTF">2014-02-11T14:32:10Z</dcterms:created>
  <dcterms:modified xsi:type="dcterms:W3CDTF">2014-03-16T12:55:27Z</dcterms:modified>
</cp:coreProperties>
</file>