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4"/>
  </p:notesMasterIdLst>
  <p:sldIdLst>
    <p:sldId id="256" r:id="rId2"/>
    <p:sldId id="257" r:id="rId3"/>
    <p:sldId id="272" r:id="rId4"/>
    <p:sldId id="259" r:id="rId5"/>
    <p:sldId id="260" r:id="rId6"/>
    <p:sldId id="261" r:id="rId7"/>
    <p:sldId id="271" r:id="rId8"/>
    <p:sldId id="262" r:id="rId9"/>
    <p:sldId id="264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D2881-9605-4D79-A535-CBE4DDE44907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F15A4-E9A0-4A57-A716-9B0908C592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09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15A4-E9A0-4A57-A716-9B0908C5925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83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15A4-E9A0-4A57-A716-9B0908C5925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171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3168-4F84-48BB-B867-293427C4BE14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94AFE2-C231-4DDA-944F-231D57E42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3168-4F84-48BB-B867-293427C4BE14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AFE2-C231-4DDA-944F-231D57E42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3168-4F84-48BB-B867-293427C4BE14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AFE2-C231-4DDA-944F-231D57E42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3168-4F84-48BB-B867-293427C4BE14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94AFE2-C231-4DDA-944F-231D57E42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3168-4F84-48BB-B867-293427C4BE14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AFE2-C231-4DDA-944F-231D57E426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3168-4F84-48BB-B867-293427C4BE14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AFE2-C231-4DDA-944F-231D57E42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3168-4F84-48BB-B867-293427C4BE14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494AFE2-C231-4DDA-944F-231D57E426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3168-4F84-48BB-B867-293427C4BE14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AFE2-C231-4DDA-944F-231D57E42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3168-4F84-48BB-B867-293427C4BE14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AFE2-C231-4DDA-944F-231D57E42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3168-4F84-48BB-B867-293427C4BE14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AFE2-C231-4DDA-944F-231D57E42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3168-4F84-48BB-B867-293427C4BE14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AFE2-C231-4DDA-944F-231D57E426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F13168-4F84-48BB-B867-293427C4BE14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94AFE2-C231-4DDA-944F-231D57E426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80920" cy="29797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A37"/>
                </a:solidFill>
              </a:rPr>
              <a:t>ЗДОРОВЬЕСБЕРЕГАЮЩИЕ ТЕХНОЛОГИИ: </a:t>
            </a:r>
            <a:br>
              <a:rPr lang="ru-RU" dirty="0" smtClean="0">
                <a:solidFill>
                  <a:srgbClr val="007A37"/>
                </a:solidFill>
              </a:rPr>
            </a:br>
            <a:r>
              <a:rPr lang="ru-RU" dirty="0" smtClean="0">
                <a:solidFill>
                  <a:srgbClr val="007A37"/>
                </a:solidFill>
              </a:rPr>
              <a:t>Коррекция и развитие методом </a:t>
            </a:r>
            <a:r>
              <a:rPr lang="ru-RU" dirty="0" err="1" smtClean="0">
                <a:solidFill>
                  <a:srgbClr val="007A37"/>
                </a:solidFill>
              </a:rPr>
              <a:t>кинезиологии</a:t>
            </a:r>
            <a:r>
              <a:rPr lang="ru-RU" dirty="0" smtClean="0">
                <a:solidFill>
                  <a:srgbClr val="007A37"/>
                </a:solidFill>
              </a:rPr>
              <a:t>.</a:t>
            </a:r>
            <a:endParaRPr lang="ru-RU" dirty="0">
              <a:solidFill>
                <a:srgbClr val="007A37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05064"/>
            <a:ext cx="5400600" cy="1633736"/>
          </a:xfrm>
        </p:spPr>
        <p:txBody>
          <a:bodyPr>
            <a:normAutofit fontScale="92500" lnSpcReduction="20000"/>
          </a:bodyPr>
          <a:lstStyle/>
          <a:p>
            <a:r>
              <a:rPr lang="ru-RU" sz="3000" i="1" dirty="0" smtClean="0">
                <a:solidFill>
                  <a:schemeClr val="tx1"/>
                </a:solidFill>
              </a:rPr>
              <a:t>Мозг, хорошо устроенный, стоит больше, чем мозг, хорошо наполненный.</a:t>
            </a:r>
          </a:p>
          <a:p>
            <a:r>
              <a:rPr lang="ru-RU" sz="3000" i="1" dirty="0" smtClean="0">
                <a:solidFill>
                  <a:schemeClr val="tx1"/>
                </a:solidFill>
              </a:rPr>
              <a:t>Мишель де Монтень</a:t>
            </a:r>
          </a:p>
          <a:p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852936"/>
            <a:ext cx="254317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786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555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A37"/>
                </a:solidFill>
              </a:rPr>
              <a:t>Адаптированный комплекс </a:t>
            </a:r>
            <a:r>
              <a:rPr lang="ru-RU" dirty="0" err="1" smtClean="0">
                <a:solidFill>
                  <a:srgbClr val="007A37"/>
                </a:solidFill>
              </a:rPr>
              <a:t>кинезиологических</a:t>
            </a:r>
            <a:r>
              <a:rPr lang="ru-RU" dirty="0" smtClean="0">
                <a:solidFill>
                  <a:srgbClr val="007A37"/>
                </a:solidFill>
              </a:rPr>
              <a:t> упражнений:</a:t>
            </a:r>
            <a:endParaRPr lang="ru-RU" dirty="0">
              <a:solidFill>
                <a:srgbClr val="007A37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b="1" dirty="0" smtClean="0"/>
              <a:t>«Уши</a:t>
            </a:r>
            <a:r>
              <a:rPr lang="ru-RU" sz="2000" b="1" dirty="0"/>
              <a:t>».  Цель - </a:t>
            </a:r>
            <a:r>
              <a:rPr lang="ru-RU" sz="2000" b="1" dirty="0" err="1"/>
              <a:t>энергетизация</a:t>
            </a:r>
            <a:r>
              <a:rPr lang="ru-RU" sz="2000" b="1" dirty="0"/>
              <a:t>  мозга. </a:t>
            </a:r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«Колечко</a:t>
            </a:r>
            <a:r>
              <a:rPr lang="ru-RU" sz="2000" b="1" dirty="0"/>
              <a:t>». Цель - развитие межполушарного </a:t>
            </a:r>
            <a:r>
              <a:rPr lang="ru-RU" sz="2000" b="1" dirty="0" smtClean="0"/>
              <a:t>                 </a:t>
            </a:r>
          </a:p>
          <a:p>
            <a:pPr marL="0" indent="0">
              <a:buNone/>
            </a:pPr>
            <a:r>
              <a:rPr lang="ru-RU" sz="2000" b="1" dirty="0" smtClean="0"/>
              <a:t>       взаимодействия </a:t>
            </a:r>
            <a:r>
              <a:rPr lang="ru-RU" sz="2000" b="1" dirty="0"/>
              <a:t>(мозолистого тела). </a:t>
            </a:r>
            <a:endParaRPr lang="ru-RU" sz="2000" b="1" dirty="0" smtClean="0"/>
          </a:p>
          <a:p>
            <a:pPr marL="0" indent="0">
              <a:buNone/>
            </a:pPr>
            <a:endParaRPr lang="ru-RU" sz="2000" b="1" dirty="0"/>
          </a:p>
          <a:p>
            <a:r>
              <a:rPr lang="ru-RU" sz="2000" b="1" dirty="0" smtClean="0"/>
              <a:t>Кулак-ребро-ладонь</a:t>
            </a:r>
            <a:r>
              <a:rPr lang="ru-RU" sz="2000" b="1" dirty="0"/>
              <a:t>. Цель - развитие межполушарного 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взаимодействия </a:t>
            </a:r>
            <a:r>
              <a:rPr lang="ru-RU" sz="2000" b="1" dirty="0"/>
              <a:t>(мозолистого тела), </a:t>
            </a:r>
            <a:r>
              <a:rPr lang="ru-RU" sz="2000" b="1" dirty="0" smtClean="0"/>
              <a:t>произвольности и 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самоконтроля.</a:t>
            </a:r>
          </a:p>
          <a:p>
            <a:pPr marL="0" indent="0">
              <a:buNone/>
            </a:pPr>
            <a:endParaRPr lang="ru-RU" sz="2000" b="1" dirty="0" smtClean="0"/>
          </a:p>
          <a:p>
            <a:r>
              <a:rPr lang="ru-RU" sz="2000" b="1" dirty="0"/>
              <a:t>«Лезгинка». Цель - развитие межполушарного </a:t>
            </a:r>
            <a:r>
              <a:rPr lang="ru-RU" sz="2000" b="1" dirty="0" smtClean="0"/>
              <a:t>взаимодействия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</a:t>
            </a:r>
            <a:r>
              <a:rPr lang="ru-RU" sz="2000" b="1" dirty="0"/>
              <a:t>(мозолистого тела), </a:t>
            </a:r>
            <a:r>
              <a:rPr lang="ru-RU" sz="2000" b="1" dirty="0" smtClean="0"/>
              <a:t>внимания, произвольности  </a:t>
            </a:r>
            <a:r>
              <a:rPr lang="ru-RU" sz="2000" b="1" dirty="0"/>
              <a:t>и  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 самоконтроля</a:t>
            </a:r>
            <a:r>
              <a:rPr lang="ru-RU" sz="2000" b="1" dirty="0"/>
              <a:t>. </a:t>
            </a:r>
            <a:endParaRPr lang="ru-RU" sz="2000" b="1" dirty="0" smtClean="0"/>
          </a:p>
          <a:p>
            <a:pPr marL="0" indent="0">
              <a:buNone/>
            </a:pPr>
            <a:endParaRPr lang="ru-RU" sz="2000" b="1" dirty="0"/>
          </a:p>
          <a:p>
            <a:r>
              <a:rPr lang="ru-RU" sz="2000" b="1" dirty="0"/>
              <a:t>«Лягушка». Цель - развитие межполушарного </a:t>
            </a:r>
            <a:r>
              <a:rPr lang="ru-RU" sz="2000" b="1" dirty="0" smtClean="0"/>
              <a:t>взаимодействия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 </a:t>
            </a:r>
            <a:r>
              <a:rPr lang="ru-RU" sz="2000" b="1" dirty="0"/>
              <a:t>(мозолистого тела), произвольности и самоконтроля</a:t>
            </a:r>
            <a:r>
              <a:rPr lang="ru-RU" sz="1800" b="1" dirty="0"/>
              <a:t>. </a:t>
            </a:r>
            <a:endParaRPr lang="ru-RU" sz="1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628800"/>
            <a:ext cx="216024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046698"/>
            <a:ext cx="1944216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37112"/>
            <a:ext cx="171108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573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555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7A37"/>
                </a:solidFill>
              </a:rPr>
              <a:t>Адаптированный комплекс </a:t>
            </a:r>
            <a:r>
              <a:rPr lang="ru-RU" dirty="0" err="1">
                <a:solidFill>
                  <a:srgbClr val="007A37"/>
                </a:solidFill>
              </a:rPr>
              <a:t>кинезиологических</a:t>
            </a:r>
            <a:r>
              <a:rPr lang="ru-RU" dirty="0">
                <a:solidFill>
                  <a:srgbClr val="007A37"/>
                </a:solidFill>
              </a:rPr>
              <a:t> упражнений: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600" dirty="0" smtClean="0"/>
          </a:p>
          <a:p>
            <a:pPr marL="0" indent="0">
              <a:buNone/>
            </a:pPr>
            <a:r>
              <a:rPr lang="ru-RU" sz="2400" b="1" dirty="0"/>
              <a:t>Цель - развитие межполушарного взаимодействия (мозолистого тела), произвольности и самоконтроля</a:t>
            </a:r>
            <a:r>
              <a:rPr lang="ru-RU" sz="1600" b="1" dirty="0" smtClean="0"/>
              <a:t>.</a:t>
            </a:r>
            <a:endParaRPr lang="ru-RU" sz="2400" b="1" dirty="0"/>
          </a:p>
          <a:p>
            <a:r>
              <a:rPr lang="ru-RU" sz="2400" b="1" dirty="0" smtClean="0"/>
              <a:t>Ухо-нос</a:t>
            </a:r>
            <a:r>
              <a:rPr lang="ru-RU" sz="2400" b="1" dirty="0"/>
              <a:t>. </a:t>
            </a:r>
            <a:endParaRPr lang="ru-RU" sz="2400" b="1" dirty="0" smtClean="0"/>
          </a:p>
          <a:p>
            <a:r>
              <a:rPr lang="ru-RU" sz="2400" b="1" dirty="0" smtClean="0"/>
              <a:t>Перекрестные </a:t>
            </a:r>
            <a:r>
              <a:rPr lang="ru-RU" sz="2400" b="1" dirty="0"/>
              <a:t>движения. </a:t>
            </a:r>
            <a:endParaRPr lang="ru-RU" sz="2400" b="1" dirty="0" smtClean="0"/>
          </a:p>
          <a:p>
            <a:r>
              <a:rPr lang="ru-RU" sz="2400" b="1" dirty="0"/>
              <a:t>«Замок». </a:t>
            </a:r>
            <a:endParaRPr lang="ru-RU" sz="2400" b="1" dirty="0" smtClean="0"/>
          </a:p>
          <a:p>
            <a:r>
              <a:rPr lang="ru-RU" sz="2400" b="1" dirty="0"/>
              <a:t>Зеркальное рисование. </a:t>
            </a:r>
            <a:endParaRPr lang="ru-RU" sz="2400" b="1" dirty="0" smtClean="0"/>
          </a:p>
          <a:p>
            <a:r>
              <a:rPr lang="ru-RU" sz="2400" b="1" dirty="0"/>
              <a:t>Горизонтальная восьмерка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b="1" dirty="0" smtClean="0"/>
              <a:t>Голова – живот.</a:t>
            </a:r>
          </a:p>
          <a:p>
            <a:r>
              <a:rPr lang="ru-RU" sz="2400" b="1" dirty="0" smtClean="0"/>
              <a:t>Вращение большого пальца.</a:t>
            </a:r>
            <a:endParaRPr lang="ru-RU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068960"/>
            <a:ext cx="2159695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816593"/>
            <a:ext cx="1481137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383" y="4836034"/>
            <a:ext cx="1493837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152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908720"/>
            <a:ext cx="5760640" cy="5257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2736304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5949280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Презентацию подготовила педагог-психолог: </a:t>
            </a:r>
          </a:p>
          <a:p>
            <a:r>
              <a:rPr lang="ru-RU" dirty="0" smtClean="0"/>
              <a:t>Валерия Александровна </a:t>
            </a:r>
            <a:r>
              <a:rPr lang="ru-RU" dirty="0" err="1" smtClean="0"/>
              <a:t>Спориш</a:t>
            </a:r>
            <a:r>
              <a:rPr lang="ru-RU" dirty="0" smtClean="0"/>
              <a:t>, МОУСОШ №7.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60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1080120"/>
          </a:xfrm>
        </p:spPr>
        <p:txBody>
          <a:bodyPr/>
          <a:lstStyle/>
          <a:p>
            <a:r>
              <a:rPr lang="ru-RU" dirty="0" smtClean="0">
                <a:solidFill>
                  <a:srgbClr val="007A37"/>
                </a:solidFill>
              </a:rPr>
              <a:t>КОРРЕКЦИОННЫЕ ТЕХНОЛОГИИ:</a:t>
            </a:r>
            <a:endParaRPr lang="ru-RU" dirty="0">
              <a:solidFill>
                <a:srgbClr val="007A37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459534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/>
              <a:t>Обучение детей с учётом психофизиологии как метод дифференцированного обучения: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диагностика асимметрии полушарий, учёт     </a:t>
            </a:r>
            <a:r>
              <a:rPr lang="ru-RU" b="1" dirty="0" err="1" smtClean="0"/>
              <a:t>психофизиолгических</a:t>
            </a:r>
            <a:r>
              <a:rPr lang="ru-RU" b="1" dirty="0" smtClean="0"/>
              <a:t> особенностей.</a:t>
            </a:r>
          </a:p>
          <a:p>
            <a:pPr>
              <a:buFont typeface="Wingdings" pitchFamily="2" charset="2"/>
              <a:buChar char="v"/>
            </a:pPr>
            <a:r>
              <a:rPr lang="ru-RU" b="1" dirty="0" err="1" smtClean="0"/>
              <a:t>Кинезиологическая</a:t>
            </a:r>
            <a:r>
              <a:rPr lang="ru-RU" b="1" dirty="0" smtClean="0"/>
              <a:t> коррекция: систематическое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использование упражнений в деятельности.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6892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555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Тест на определение асимметрии полушарий головного мозга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525963"/>
          </a:xfrm>
        </p:spPr>
        <p:txBody>
          <a:bodyPr/>
          <a:lstStyle/>
          <a:p>
            <a:r>
              <a:rPr lang="ru-RU" dirty="0" smtClean="0"/>
              <a:t>                           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916832"/>
            <a:ext cx="28575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490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606" y="476672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A37"/>
                </a:solidFill>
              </a:rPr>
              <a:t>Головной мозг</a:t>
            </a:r>
            <a:endParaRPr lang="ru-RU" dirty="0">
              <a:solidFill>
                <a:srgbClr val="007A37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sz="2000" dirty="0" smtClean="0"/>
              <a:t>    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415849" y="2828836"/>
            <a:ext cx="26323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696743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72035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92696"/>
            <a:ext cx="86868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>
                <a:solidFill>
                  <a:srgbClr val="007A37"/>
                </a:solidFill>
              </a:rPr>
              <a:t>Кинезиология</a:t>
            </a:r>
            <a:r>
              <a:rPr lang="ru-RU" dirty="0" smtClean="0">
                <a:solidFill>
                  <a:srgbClr val="007A37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– </a:t>
            </a:r>
            <a:r>
              <a:rPr lang="ru-RU" sz="2200" dirty="0"/>
              <a:t>наука о развитии головного мозга, умственных способностей и физического здоровья через определенные двигательные упражнения.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348880"/>
            <a:ext cx="8686800" cy="3731245"/>
          </a:xfrm>
        </p:spPr>
        <p:txBody>
          <a:bodyPr>
            <a:normAutofit/>
          </a:bodyPr>
          <a:lstStyle/>
          <a:p>
            <a:r>
              <a:rPr lang="ru-RU" sz="2000" b="1" dirty="0" err="1">
                <a:solidFill>
                  <a:srgbClr val="007A37"/>
                </a:solidFill>
              </a:rPr>
              <a:t>Кинезиологические</a:t>
            </a:r>
            <a:r>
              <a:rPr lang="ru-RU" sz="2000" b="1" dirty="0">
                <a:solidFill>
                  <a:srgbClr val="007A37"/>
                </a:solidFill>
              </a:rPr>
              <a:t> </a:t>
            </a:r>
            <a:r>
              <a:rPr lang="ru-RU" sz="2000" b="1" dirty="0" smtClean="0">
                <a:solidFill>
                  <a:srgbClr val="007A37"/>
                </a:solidFill>
              </a:rPr>
              <a:t>упражнения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ru-RU" sz="2000" b="1" dirty="0">
                <a:solidFill>
                  <a:schemeClr val="tx1"/>
                </a:solidFill>
              </a:rPr>
              <a:t>это комплекс движений, позволяющие активизировать межполушарное воздействие,  различные отделы коры больших полушарий, что способствует развитию способностей человека, улучшают у ребенка память, внимание, речь, пространственные представления, мелкую и крупную моторику, снижают утомляемость, повышают способность к произвольному </a:t>
            </a:r>
            <a:r>
              <a:rPr lang="ru-RU" sz="2000" b="1" dirty="0" smtClean="0">
                <a:solidFill>
                  <a:schemeClr val="tx1"/>
                </a:solidFill>
              </a:rPr>
              <a:t>контролю.</a:t>
            </a:r>
          </a:p>
          <a:p>
            <a:pPr marL="0" indent="0"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007A37"/>
                </a:solidFill>
              </a:rPr>
              <a:t> </a:t>
            </a:r>
            <a:r>
              <a:rPr lang="ru-RU" sz="2000" b="1" dirty="0" smtClean="0">
                <a:solidFill>
                  <a:srgbClr val="007A37"/>
                </a:solidFill>
              </a:rPr>
              <a:t>                                   «</a:t>
            </a:r>
            <a:r>
              <a:rPr lang="ru-RU" sz="2000" b="1" dirty="0">
                <a:solidFill>
                  <a:srgbClr val="007A37"/>
                </a:solidFill>
              </a:rPr>
              <a:t>Рука является вышедшим наружу мозгом</a:t>
            </a:r>
            <a:r>
              <a:rPr lang="ru-RU" sz="2000" b="1" dirty="0" smtClean="0">
                <a:solidFill>
                  <a:srgbClr val="007A37"/>
                </a:solidFill>
              </a:rPr>
              <a:t>»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7A37"/>
                </a:solidFill>
              </a:rPr>
              <a:t> </a:t>
            </a:r>
            <a:r>
              <a:rPr lang="ru-RU" sz="2000" b="1" dirty="0" smtClean="0">
                <a:solidFill>
                  <a:srgbClr val="007A37"/>
                </a:solidFill>
              </a:rPr>
              <a:t>                                                                                                 </a:t>
            </a:r>
            <a:r>
              <a:rPr lang="ru-RU" sz="2000" b="1" dirty="0" err="1">
                <a:solidFill>
                  <a:srgbClr val="007A37"/>
                </a:solidFill>
              </a:rPr>
              <a:t>И.Кант</a:t>
            </a:r>
            <a:endParaRPr lang="ru-RU" sz="2000" b="1" dirty="0" smtClean="0">
              <a:solidFill>
                <a:srgbClr val="007A37"/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rgbClr val="007A37"/>
                </a:solidFill>
              </a:rPr>
              <a:t> </a:t>
            </a:r>
            <a:r>
              <a:rPr lang="ru-RU" sz="2000" dirty="0" smtClean="0">
                <a:solidFill>
                  <a:srgbClr val="007A37"/>
                </a:solidFill>
              </a:rPr>
              <a:t>   </a:t>
            </a:r>
            <a:endParaRPr lang="ru-RU" sz="2000" dirty="0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8014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48680"/>
            <a:ext cx="86868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A37"/>
                </a:solidFill>
              </a:rPr>
              <a:t>Коррекционно-развивающая </a:t>
            </a:r>
            <a:r>
              <a:rPr lang="ru-RU" dirty="0" err="1" smtClean="0">
                <a:solidFill>
                  <a:srgbClr val="007A37"/>
                </a:solidFill>
              </a:rPr>
              <a:t>Кинезиолгическая</a:t>
            </a:r>
            <a:r>
              <a:rPr lang="ru-RU" dirty="0" smtClean="0">
                <a:solidFill>
                  <a:srgbClr val="007A37"/>
                </a:solidFill>
              </a:rPr>
              <a:t> программа.</a:t>
            </a:r>
            <a:endParaRPr lang="ru-RU" dirty="0">
              <a:solidFill>
                <a:srgbClr val="007A37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30730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007A37"/>
                </a:solidFill>
              </a:rPr>
              <a:t>     </a:t>
            </a:r>
            <a:r>
              <a:rPr lang="ru-RU" sz="2800" b="1" dirty="0" smtClean="0">
                <a:solidFill>
                  <a:srgbClr val="007A37"/>
                </a:solidFill>
              </a:rPr>
              <a:t>Цель:</a:t>
            </a:r>
          </a:p>
          <a:p>
            <a:r>
              <a:rPr lang="ru-RU" sz="2000" b="1" dirty="0" smtClean="0"/>
              <a:t>уменьшить </a:t>
            </a:r>
            <a:r>
              <a:rPr lang="ru-RU" sz="2000" b="1" dirty="0"/>
              <a:t>процент учащихся,  испытывающих серьёзные </a:t>
            </a:r>
            <a:r>
              <a:rPr lang="ru-RU" sz="2000" b="1" dirty="0" smtClean="0"/>
              <a:t> затруднения </a:t>
            </a:r>
            <a:r>
              <a:rPr lang="ru-RU" sz="2000" b="1" dirty="0"/>
              <a:t>неудачи в учебной </a:t>
            </a:r>
            <a:r>
              <a:rPr lang="ru-RU" sz="2000" b="1" dirty="0" smtClean="0"/>
              <a:t>деятельности;</a:t>
            </a:r>
            <a:endParaRPr lang="ru-RU" sz="2000" b="1" dirty="0"/>
          </a:p>
          <a:p>
            <a:r>
              <a:rPr lang="ru-RU" sz="2000" b="1" dirty="0" smtClean="0"/>
              <a:t>развитие </a:t>
            </a:r>
            <a:r>
              <a:rPr lang="ru-RU" sz="2000" b="1" dirty="0"/>
              <a:t>межполушарной </a:t>
            </a:r>
            <a:r>
              <a:rPr lang="ru-RU" sz="2000" b="1" dirty="0" smtClean="0"/>
              <a:t>специализации;</a:t>
            </a:r>
            <a:endParaRPr lang="ru-RU" sz="2000" b="1" dirty="0"/>
          </a:p>
          <a:p>
            <a:r>
              <a:rPr lang="ru-RU" sz="2000" b="1" dirty="0" smtClean="0"/>
              <a:t>развитие </a:t>
            </a:r>
            <a:r>
              <a:rPr lang="ru-RU" sz="2000" b="1" dirty="0"/>
              <a:t>межполушарного взаимодействия.</a:t>
            </a:r>
          </a:p>
          <a:p>
            <a:pPr marL="0" indent="0" algn="just">
              <a:buNone/>
            </a:pPr>
            <a:r>
              <a:rPr lang="ru-RU" sz="2800" b="1" dirty="0" smtClean="0"/>
              <a:t>    </a:t>
            </a:r>
            <a:r>
              <a:rPr lang="ru-RU" sz="2800" b="1" dirty="0" smtClean="0">
                <a:solidFill>
                  <a:srgbClr val="007A37"/>
                </a:solidFill>
              </a:rPr>
              <a:t>Задачи:</a:t>
            </a:r>
          </a:p>
          <a:p>
            <a:pPr marL="0" indent="0" algn="just">
              <a:buNone/>
            </a:pPr>
            <a:r>
              <a:rPr lang="ru-RU" sz="2000" b="1" dirty="0" smtClean="0"/>
              <a:t>* снятие эмоциональной напряженности;</a:t>
            </a:r>
          </a:p>
          <a:p>
            <a:pPr marL="0" indent="0" algn="just">
              <a:buNone/>
            </a:pPr>
            <a:r>
              <a:rPr lang="ru-RU" sz="2000" b="1" dirty="0" smtClean="0"/>
              <a:t>* </a:t>
            </a:r>
            <a:r>
              <a:rPr lang="ru-RU" sz="2000" b="1" dirty="0"/>
              <a:t>создание положительного эмоционального настроя;</a:t>
            </a:r>
          </a:p>
          <a:p>
            <a:pPr marL="0" indent="0" algn="just">
              <a:buNone/>
            </a:pPr>
            <a:r>
              <a:rPr lang="ru-RU" sz="2000" b="1" dirty="0"/>
              <a:t>* развитие межполушарного взаимодействия, связей;</a:t>
            </a:r>
          </a:p>
          <a:p>
            <a:pPr marL="0" indent="0" algn="just">
              <a:buNone/>
            </a:pPr>
            <a:r>
              <a:rPr lang="ru-RU" sz="2000" b="1" dirty="0"/>
              <a:t>* развитие внимания и памяти;</a:t>
            </a:r>
          </a:p>
          <a:p>
            <a:pPr marL="0" indent="0" algn="just">
              <a:buNone/>
            </a:pPr>
            <a:r>
              <a:rPr lang="ru-RU" sz="2000" b="1" dirty="0"/>
              <a:t>* развитие воображения;</a:t>
            </a:r>
          </a:p>
          <a:p>
            <a:pPr marL="0" indent="0" algn="just">
              <a:buNone/>
            </a:pPr>
            <a:r>
              <a:rPr lang="ru-RU" sz="2000" b="1" dirty="0"/>
              <a:t>*формирование произвольности;</a:t>
            </a:r>
          </a:p>
          <a:p>
            <a:pPr marL="0" indent="0" algn="just">
              <a:buNone/>
            </a:pPr>
            <a:r>
              <a:rPr lang="ru-RU" sz="2000" b="1" dirty="0"/>
              <a:t>*развитие мелкой моторики;</a:t>
            </a:r>
          </a:p>
          <a:p>
            <a:pPr marL="0" indent="0" algn="just">
              <a:buNone/>
            </a:pPr>
            <a:r>
              <a:rPr lang="ru-RU" sz="2000" b="1" dirty="0"/>
              <a:t>*синхронизация работы полушарий;</a:t>
            </a:r>
          </a:p>
          <a:p>
            <a:pPr marL="0" indent="0" algn="just">
              <a:buNone/>
            </a:pPr>
            <a:r>
              <a:rPr lang="ru-RU" sz="2000" b="1" dirty="0"/>
              <a:t>*развитие речи;</a:t>
            </a:r>
          </a:p>
          <a:p>
            <a:pPr marL="0" indent="0" algn="just">
              <a:buNone/>
            </a:pPr>
            <a:r>
              <a:rPr lang="ru-RU" sz="2000" b="1" dirty="0"/>
              <a:t>*развитие мышления;</a:t>
            </a:r>
          </a:p>
          <a:p>
            <a:pPr marL="0" indent="0" algn="just">
              <a:buNone/>
            </a:pPr>
            <a:r>
              <a:rPr lang="ru-RU" sz="2000" b="1" dirty="0"/>
              <a:t>*устранение </a:t>
            </a:r>
            <a:r>
              <a:rPr lang="ru-RU" sz="2000" b="1" dirty="0" err="1"/>
              <a:t>дислексии</a:t>
            </a:r>
            <a:r>
              <a:rPr lang="ru-RU" sz="2000" b="1" dirty="0"/>
              <a:t> и </a:t>
            </a:r>
            <a:r>
              <a:rPr lang="ru-RU" sz="2000" b="1" dirty="0" err="1"/>
              <a:t>дисграфии</a:t>
            </a:r>
            <a:r>
              <a:rPr lang="ru-RU" sz="2000" b="1" dirty="0"/>
              <a:t>.</a:t>
            </a:r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1910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980728"/>
            <a:ext cx="8686800" cy="3146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A37"/>
                </a:solidFill>
              </a:rPr>
              <a:t>Требования и условия проведения </a:t>
            </a:r>
            <a:r>
              <a:rPr lang="ru-RU" dirty="0" err="1" smtClean="0">
                <a:solidFill>
                  <a:srgbClr val="007A37"/>
                </a:solidFill>
              </a:rPr>
              <a:t>кинезиологических</a:t>
            </a:r>
            <a:r>
              <a:rPr lang="ru-RU" dirty="0" smtClean="0">
                <a:solidFill>
                  <a:srgbClr val="007A37"/>
                </a:solidFill>
              </a:rPr>
              <a:t> комплексов:</a:t>
            </a:r>
            <a:endParaRPr lang="ru-RU" dirty="0">
              <a:solidFill>
                <a:srgbClr val="007A37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5040560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 smtClean="0"/>
              <a:t>Проведение на каждом уроке – динамические паузы 3-5 минут;</a:t>
            </a:r>
          </a:p>
          <a:p>
            <a:r>
              <a:rPr lang="ru-RU" sz="2000" b="1" dirty="0"/>
              <a:t>Занятия проводятся ежедневно, без </a:t>
            </a:r>
            <a:r>
              <a:rPr lang="ru-RU" sz="2000" b="1" dirty="0" smtClean="0"/>
              <a:t>пропусков; </a:t>
            </a:r>
            <a:endParaRPr lang="ru-RU" sz="2000" b="1" dirty="0"/>
          </a:p>
          <a:p>
            <a:r>
              <a:rPr lang="ru-RU" sz="2000" b="1" dirty="0" smtClean="0"/>
              <a:t>Занятия </a:t>
            </a:r>
            <a:r>
              <a:rPr lang="ru-RU" sz="2000" b="1" dirty="0"/>
              <a:t>проводятся в доброжелательной </a:t>
            </a:r>
            <a:r>
              <a:rPr lang="ru-RU" sz="2000" b="1" dirty="0" smtClean="0"/>
              <a:t>обстановке; </a:t>
            </a:r>
            <a:endParaRPr lang="ru-RU" sz="2000" b="1" dirty="0"/>
          </a:p>
          <a:p>
            <a:r>
              <a:rPr lang="ru-RU" sz="2000" b="1" dirty="0" smtClean="0"/>
              <a:t>От </a:t>
            </a:r>
            <a:r>
              <a:rPr lang="ru-RU" sz="2000" b="1" dirty="0"/>
              <a:t>детей требуется точное выполнение движений и </a:t>
            </a:r>
            <a:r>
              <a:rPr lang="ru-RU" sz="2000" b="1" dirty="0" smtClean="0"/>
              <a:t>приемов; </a:t>
            </a:r>
            <a:endParaRPr lang="ru-RU" sz="2000" b="1" dirty="0"/>
          </a:p>
          <a:p>
            <a:r>
              <a:rPr lang="ru-RU" sz="2000" b="1" dirty="0" smtClean="0"/>
              <a:t>Упражнения </a:t>
            </a:r>
            <a:r>
              <a:rPr lang="ru-RU" sz="2000" b="1" dirty="0"/>
              <a:t>проводятся стоя или сидя за </a:t>
            </a:r>
            <a:r>
              <a:rPr lang="ru-RU" sz="2000" b="1" dirty="0" smtClean="0"/>
              <a:t>партой</a:t>
            </a:r>
            <a:r>
              <a:rPr lang="ru-RU" sz="2000" b="1" dirty="0"/>
              <a:t>;</a:t>
            </a:r>
            <a:endParaRPr lang="ru-RU" sz="2000" b="1" dirty="0" smtClean="0"/>
          </a:p>
          <a:p>
            <a:r>
              <a:rPr lang="ru-RU" sz="2000" b="1" dirty="0" smtClean="0"/>
              <a:t>Выполнение </a:t>
            </a:r>
            <a:r>
              <a:rPr lang="ru-RU" sz="2000" b="1" dirty="0"/>
              <a:t>стандартных учебных действий может </a:t>
            </a:r>
            <a:r>
              <a:rPr lang="ru-RU" sz="2000" b="1" dirty="0" smtClean="0"/>
              <a:t>прерываться творческую </a:t>
            </a:r>
            <a:r>
              <a:rPr lang="ru-RU" sz="2000" b="1" dirty="0"/>
              <a:t>деятельность прерывать </a:t>
            </a:r>
            <a:r>
              <a:rPr lang="ru-RU" sz="2000" b="1" dirty="0" smtClean="0"/>
              <a:t>нецелесообразно</a:t>
            </a:r>
            <a:r>
              <a:rPr lang="ru-RU" sz="2000" b="1" dirty="0"/>
              <a:t>;</a:t>
            </a:r>
            <a:endParaRPr lang="ru-RU" sz="2000" b="1" dirty="0" smtClean="0"/>
          </a:p>
          <a:p>
            <a:r>
              <a:rPr lang="ru-RU" sz="2000" b="1" dirty="0" smtClean="0"/>
              <a:t>Применение </a:t>
            </a:r>
            <a:r>
              <a:rPr lang="ru-RU" sz="2000" b="1" dirty="0"/>
              <a:t>перед </a:t>
            </a:r>
            <a:r>
              <a:rPr lang="ru-RU" sz="2000" b="1" dirty="0" smtClean="0"/>
              <a:t>началом интенсивной умственной нагрузки, контрольной </a:t>
            </a:r>
            <a:r>
              <a:rPr lang="ru-RU" sz="2000" b="1" dirty="0"/>
              <a:t>работы, </a:t>
            </a:r>
            <a:r>
              <a:rPr lang="ru-RU" sz="2000" b="1" dirty="0" smtClean="0"/>
              <a:t>срезов </a:t>
            </a:r>
            <a:r>
              <a:rPr lang="ru-RU" sz="2000" b="1" dirty="0"/>
              <a:t>знаний, </a:t>
            </a:r>
            <a:r>
              <a:rPr lang="ru-RU" sz="2000" b="1" dirty="0" smtClean="0"/>
              <a:t>олимпиадами;</a:t>
            </a:r>
          </a:p>
          <a:p>
            <a:r>
              <a:rPr lang="ru-RU" sz="2000" b="1" dirty="0" smtClean="0"/>
              <a:t>Упражнения выполняются </a:t>
            </a:r>
            <a:r>
              <a:rPr lang="ru-RU" sz="2000" b="1" dirty="0"/>
              <a:t>в медленном темпе от 3 до 5 раз, сначала одной рукой, затем другой рукой, а в завершение - двумя</a:t>
            </a:r>
            <a:r>
              <a:rPr lang="ru-RU" sz="2000" b="1" dirty="0" smtClean="0"/>
              <a:t>.</a:t>
            </a:r>
          </a:p>
          <a:p>
            <a:pPr marL="0" indent="0" algn="ctr">
              <a:buNone/>
            </a:pPr>
            <a:r>
              <a:rPr lang="ru-RU" sz="2000" b="1" i="1" dirty="0" smtClean="0">
                <a:solidFill>
                  <a:srgbClr val="007A37"/>
                </a:solidFill>
              </a:rPr>
              <a:t> </a:t>
            </a:r>
            <a:r>
              <a:rPr lang="ru-RU" sz="2000" b="1" i="1" dirty="0">
                <a:solidFill>
                  <a:srgbClr val="007A37"/>
                </a:solidFill>
              </a:rPr>
              <a:t>Для постепенного усложнения упражнений можно использовать:</a:t>
            </a:r>
          </a:p>
          <a:p>
            <a:r>
              <a:rPr lang="ru-RU" sz="2000" b="1" dirty="0" smtClean="0"/>
              <a:t> </a:t>
            </a:r>
            <a:r>
              <a:rPr lang="ru-RU" sz="2000" b="1" dirty="0"/>
              <a:t>ускорение темпа выполнения;</a:t>
            </a:r>
          </a:p>
          <a:p>
            <a:r>
              <a:rPr lang="ru-RU" sz="2000" b="1" dirty="0" smtClean="0"/>
              <a:t>выполнение </a:t>
            </a:r>
            <a:r>
              <a:rPr lang="ru-RU" sz="2000" b="1" dirty="0"/>
              <a:t>с легко прикушенным языком  и закрытыми глазами (исключение речевого и  зрительного контроля);</a:t>
            </a:r>
          </a:p>
          <a:p>
            <a:r>
              <a:rPr lang="ru-RU" sz="2000" b="1" dirty="0" smtClean="0"/>
              <a:t>подключение </a:t>
            </a:r>
            <a:r>
              <a:rPr lang="ru-RU" sz="2000" b="1" dirty="0"/>
              <a:t>движений глаз и языка к  движениям рук;</a:t>
            </a:r>
          </a:p>
          <a:p>
            <a:r>
              <a:rPr lang="ru-RU" sz="2000" b="1" dirty="0" smtClean="0"/>
              <a:t>подключение </a:t>
            </a:r>
            <a:r>
              <a:rPr lang="ru-RU" sz="2000" b="1" dirty="0"/>
              <a:t>дыхательных упражнений и  метода визуализации.</a:t>
            </a:r>
          </a:p>
          <a:p>
            <a:endParaRPr lang="ru-RU" sz="2000" b="1" dirty="0"/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1155353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A37"/>
                </a:solidFill>
              </a:rPr>
              <a:t>Практическая значимость программы:</a:t>
            </a:r>
            <a:endParaRPr lang="ru-RU" dirty="0">
              <a:solidFill>
                <a:srgbClr val="007A37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900" b="1" dirty="0"/>
              <a:t>С</a:t>
            </a:r>
            <a:r>
              <a:rPr lang="ru-RU" sz="1900" b="1" dirty="0" smtClean="0"/>
              <a:t>нятия </a:t>
            </a:r>
            <a:r>
              <a:rPr lang="ru-RU" sz="1900" b="1" dirty="0"/>
              <a:t>стресса;</a:t>
            </a:r>
          </a:p>
          <a:p>
            <a:r>
              <a:rPr lang="ru-RU" sz="1900" b="1" dirty="0"/>
              <a:t>П</a:t>
            </a:r>
            <a:r>
              <a:rPr lang="ru-RU" sz="1900" b="1" dirty="0" smtClean="0"/>
              <a:t>рофилактика </a:t>
            </a:r>
            <a:r>
              <a:rPr lang="ru-RU" sz="1900" b="1" dirty="0"/>
              <a:t>соматических заболеваний (нарушение зрения, активизация работы мышц глаз, развитие слуха и зрения, дыхательные упражнения);</a:t>
            </a:r>
          </a:p>
          <a:p>
            <a:r>
              <a:rPr lang="ru-RU" sz="1900" b="1" dirty="0"/>
              <a:t>А</a:t>
            </a:r>
            <a:r>
              <a:rPr lang="ru-RU" sz="1900" b="1" dirty="0" smtClean="0"/>
              <a:t>даптация </a:t>
            </a:r>
            <a:r>
              <a:rPr lang="ru-RU" sz="1900" b="1" dirty="0" err="1"/>
              <a:t>леворукого</a:t>
            </a:r>
            <a:r>
              <a:rPr lang="ru-RU" sz="1900" b="1" dirty="0"/>
              <a:t> ребёнка к школе;</a:t>
            </a:r>
          </a:p>
          <a:p>
            <a:r>
              <a:rPr lang="ru-RU" sz="1900" b="1" dirty="0"/>
              <a:t>Р</a:t>
            </a:r>
            <a:r>
              <a:rPr lang="ru-RU" sz="1900" b="1" dirty="0" smtClean="0"/>
              <a:t>азвития </a:t>
            </a:r>
            <a:r>
              <a:rPr lang="ru-RU" sz="1900" b="1" dirty="0"/>
              <a:t>визуальной и слуховой памяти;</a:t>
            </a:r>
          </a:p>
          <a:p>
            <a:r>
              <a:rPr lang="ru-RU" sz="1900" b="1" dirty="0"/>
              <a:t>Р</a:t>
            </a:r>
            <a:r>
              <a:rPr lang="ru-RU" sz="1900" b="1" dirty="0" smtClean="0"/>
              <a:t>азвития </a:t>
            </a:r>
            <a:r>
              <a:rPr lang="ru-RU" sz="1900" b="1" dirty="0"/>
              <a:t>абстрактно-логического мышления (левое полушарие);</a:t>
            </a:r>
          </a:p>
          <a:p>
            <a:r>
              <a:rPr lang="ru-RU" sz="1900" b="1" dirty="0"/>
              <a:t>Р</a:t>
            </a:r>
            <a:r>
              <a:rPr lang="ru-RU" sz="1900" b="1" dirty="0" smtClean="0"/>
              <a:t>азвития </a:t>
            </a:r>
            <a:r>
              <a:rPr lang="ru-RU" sz="1900" b="1" dirty="0"/>
              <a:t>творческого (наглядно-образного ) мышления (правое полушарие</a:t>
            </a:r>
            <a:r>
              <a:rPr lang="ru-RU" sz="1900" b="1" dirty="0" smtClean="0"/>
              <a:t>);</a:t>
            </a:r>
          </a:p>
          <a:p>
            <a:r>
              <a:rPr lang="ru-RU" sz="1900" b="1" dirty="0" smtClean="0"/>
              <a:t>Растяжки </a:t>
            </a:r>
            <a:r>
              <a:rPr lang="ru-RU" sz="1900" b="1" dirty="0"/>
              <a:t>нормализуют </a:t>
            </a:r>
            <a:r>
              <a:rPr lang="ru-RU" sz="1900" b="1" dirty="0" err="1"/>
              <a:t>гипертонус</a:t>
            </a:r>
            <a:r>
              <a:rPr lang="ru-RU" sz="1900" b="1" dirty="0"/>
              <a:t> </a:t>
            </a:r>
            <a:r>
              <a:rPr lang="ru-RU" sz="1900" b="1" dirty="0" smtClean="0"/>
              <a:t>( </a:t>
            </a:r>
            <a:r>
              <a:rPr lang="ru-RU" sz="1900" b="1" dirty="0"/>
              <a:t>мышечное напряжение) и </a:t>
            </a:r>
            <a:r>
              <a:rPr lang="ru-RU" sz="1900" b="1" dirty="0" err="1"/>
              <a:t>гипотонус</a:t>
            </a:r>
            <a:r>
              <a:rPr lang="ru-RU" sz="1900" b="1" dirty="0"/>
              <a:t> </a:t>
            </a:r>
            <a:r>
              <a:rPr lang="ru-RU" sz="1900" b="1" dirty="0" smtClean="0"/>
              <a:t>( </a:t>
            </a:r>
            <a:r>
              <a:rPr lang="ru-RU" sz="1900" b="1" dirty="0"/>
              <a:t>мышечная вялость</a:t>
            </a:r>
            <a:r>
              <a:rPr lang="ru-RU" sz="1900" b="1" dirty="0" smtClean="0"/>
              <a:t>); </a:t>
            </a:r>
            <a:endParaRPr lang="ru-RU" sz="1900" b="1" dirty="0"/>
          </a:p>
          <a:p>
            <a:r>
              <a:rPr lang="ru-RU" sz="1900" b="1" dirty="0" smtClean="0"/>
              <a:t>Дыхательные </a:t>
            </a:r>
            <a:r>
              <a:rPr lang="ru-RU" sz="1900" b="1" dirty="0"/>
              <a:t>упражнения улучшают ритмику организма, развивают самоконтроль и </a:t>
            </a:r>
            <a:r>
              <a:rPr lang="ru-RU" sz="1900" b="1" dirty="0" smtClean="0"/>
              <a:t>произвольность;</a:t>
            </a:r>
            <a:endParaRPr lang="ru-RU" sz="1900" b="1" dirty="0"/>
          </a:p>
          <a:p>
            <a:r>
              <a:rPr lang="ru-RU" sz="1900" b="1" dirty="0" smtClean="0"/>
              <a:t>Глазодвигательные </a:t>
            </a:r>
            <a:r>
              <a:rPr lang="ru-RU" sz="1900" b="1" dirty="0"/>
              <a:t>упражнения </a:t>
            </a:r>
            <a:r>
              <a:rPr lang="ru-RU" sz="1900" b="1" dirty="0" smtClean="0"/>
              <a:t>расширяют </a:t>
            </a:r>
            <a:r>
              <a:rPr lang="ru-RU" sz="1900" b="1" dirty="0"/>
              <a:t>поле зрения, </a:t>
            </a:r>
            <a:r>
              <a:rPr lang="ru-RU" sz="1900" b="1" dirty="0" smtClean="0"/>
              <a:t>улучшают восприятие</a:t>
            </a:r>
            <a:r>
              <a:rPr lang="ru-RU" sz="1900" b="1" dirty="0"/>
              <a:t>,</a:t>
            </a:r>
            <a:r>
              <a:rPr lang="ru-RU" sz="1900" b="1" dirty="0" smtClean="0"/>
              <a:t> развивают </a:t>
            </a:r>
            <a:r>
              <a:rPr lang="ru-RU" sz="1900" b="1" dirty="0"/>
              <a:t>межполушарное взаимодействие и повышают </a:t>
            </a:r>
            <a:r>
              <a:rPr lang="ru-RU" sz="1900" b="1" dirty="0" err="1"/>
              <a:t>энергетизацию</a:t>
            </a:r>
            <a:r>
              <a:rPr lang="ru-RU" sz="1900" b="1" dirty="0"/>
              <a:t> организма. </a:t>
            </a:r>
          </a:p>
          <a:p>
            <a:r>
              <a:rPr lang="ru-RU" sz="1900" b="1" dirty="0" smtClean="0"/>
              <a:t>Телесные движения развивают </a:t>
            </a:r>
            <a:r>
              <a:rPr lang="ru-RU" sz="1900" b="1" dirty="0"/>
              <a:t>межполушарное взаимодействие, </a:t>
            </a:r>
            <a:r>
              <a:rPr lang="ru-RU" sz="1900" b="1" dirty="0" smtClean="0"/>
              <a:t>снимают </a:t>
            </a:r>
            <a:r>
              <a:rPr lang="ru-RU" sz="1900" b="1" dirty="0"/>
              <a:t>непроизвольные, непреднамеренные движения и мышечные зажимы. </a:t>
            </a:r>
          </a:p>
          <a:p>
            <a:r>
              <a:rPr lang="ru-RU" sz="1900" b="1" dirty="0" smtClean="0"/>
              <a:t>Упражнения </a:t>
            </a:r>
            <a:r>
              <a:rPr lang="ru-RU" sz="1900" b="1" dirty="0"/>
              <a:t>для релаксации способствуют расслаблению, снятию напряжения.</a:t>
            </a:r>
          </a:p>
          <a:p>
            <a:endParaRPr lang="ru-RU" sz="1900" b="1" dirty="0"/>
          </a:p>
          <a:p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91108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A37"/>
                </a:solidFill>
              </a:rPr>
              <a:t>Результативность:</a:t>
            </a:r>
            <a:endParaRPr lang="ru-RU" dirty="0">
              <a:solidFill>
                <a:srgbClr val="007A37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Снижается тревожность, пропадает страх отвечать у доски, дети становятся спокойнее и увереннее.</a:t>
            </a:r>
            <a:endParaRPr lang="ru-RU" b="1" dirty="0"/>
          </a:p>
          <a:p>
            <a:r>
              <a:rPr lang="ru-RU" b="1" dirty="0" smtClean="0"/>
              <a:t>Улучшаются навыки самостоятельной работы с </a:t>
            </a:r>
            <a:r>
              <a:rPr lang="ru-RU" b="1" dirty="0"/>
              <a:t>учебником, со справочной литературой. </a:t>
            </a:r>
          </a:p>
          <a:p>
            <a:r>
              <a:rPr lang="ru-RU" b="1" dirty="0" smtClean="0"/>
              <a:t>Повышается мотивация к обучению.</a:t>
            </a:r>
            <a:endParaRPr lang="ru-RU" b="1" dirty="0"/>
          </a:p>
          <a:p>
            <a:r>
              <a:rPr lang="ru-RU" b="1" dirty="0" smtClean="0"/>
              <a:t>Развивается устная речь.</a:t>
            </a:r>
            <a:endParaRPr lang="ru-RU" b="1" dirty="0"/>
          </a:p>
          <a:p>
            <a:r>
              <a:rPr lang="ru-RU" b="1" dirty="0" smtClean="0"/>
              <a:t>Формируется логическое мышление.</a:t>
            </a:r>
            <a:endParaRPr lang="ru-RU" b="1" dirty="0"/>
          </a:p>
          <a:p>
            <a:r>
              <a:rPr lang="ru-RU" b="1" dirty="0" smtClean="0"/>
              <a:t>Улучшаются коммуникативные навыки.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462235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405</TotalTime>
  <Words>652</Words>
  <Application>Microsoft Office PowerPoint</Application>
  <PresentationFormat>Экран (4:3)</PresentationFormat>
  <Paragraphs>102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ЗДОРОВЬЕСБЕРЕГАЮЩИЕ ТЕХНОЛОГИИ:  Коррекция и развитие методом кинезиологии.</vt:lpstr>
      <vt:lpstr>КОРРЕКЦИОННЫЕ ТЕХНОЛОГИИ:</vt:lpstr>
      <vt:lpstr>Тест на определение асимметрии полушарий головного мозга</vt:lpstr>
      <vt:lpstr>Головной мозг</vt:lpstr>
      <vt:lpstr> Кинезиология  – наука о развитии головного мозга, умственных способностей и физического здоровья через определенные двигательные упражнения. </vt:lpstr>
      <vt:lpstr>Коррекционно-развивающая Кинезиолгическая программа.</vt:lpstr>
      <vt:lpstr>Требования и условия проведения кинезиологических комплексов:</vt:lpstr>
      <vt:lpstr>Практическая значимость программы:</vt:lpstr>
      <vt:lpstr>Результативность:</vt:lpstr>
      <vt:lpstr>Адаптированный комплекс кинезиологических упражнений:</vt:lpstr>
      <vt:lpstr>Адаптированный комплекс кинезиологических упражнений: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ЗДОРОВЬЕСБЕРЕГАЮЩИЕ ТЕХНОЛОГИИ:  Коррекция и развитие методом кинезиологии.</dc:title>
  <dc:creator>Администратор</dc:creator>
  <cp:lastModifiedBy>Администратор</cp:lastModifiedBy>
  <cp:revision>45</cp:revision>
  <cp:lastPrinted>2011-10-07T11:43:21Z</cp:lastPrinted>
  <dcterms:created xsi:type="dcterms:W3CDTF">2011-10-01T20:59:35Z</dcterms:created>
  <dcterms:modified xsi:type="dcterms:W3CDTF">2011-10-12T10:19:10Z</dcterms:modified>
</cp:coreProperties>
</file>