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59" r:id="rId5"/>
    <p:sldId id="269" r:id="rId6"/>
    <p:sldId id="260" r:id="rId7"/>
    <p:sldId id="270" r:id="rId8"/>
    <p:sldId id="271" r:id="rId9"/>
    <p:sldId id="265" r:id="rId10"/>
    <p:sldId id="273" r:id="rId11"/>
    <p:sldId id="266" r:id="rId12"/>
    <p:sldId id="267" r:id="rId13"/>
    <p:sldId id="268" r:id="rId14"/>
    <p:sldId id="276" r:id="rId15"/>
    <p:sldId id="277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7C8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 varScale="1">
        <p:scale>
          <a:sx n="54" d="100"/>
          <a:sy n="54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060E99-7A32-42CB-84C2-BBCF124151C2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7F03EA-119F-4A1A-B5A6-4817C8F52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internet.ru/tags/%F2%E5%F0%F0%E0/page3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340768"/>
            <a:ext cx="6984776" cy="475252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Творческий проект</a:t>
            </a:r>
          </a:p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«Создание коллажа»: </a:t>
            </a:r>
            <a:endParaRPr lang="ru-RU" sz="4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4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Владимировна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(педагог дополнительного образования 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ГДТДиМ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Ожидаемые результаты и социальный эффект:</a:t>
            </a:r>
          </a:p>
          <a:p>
            <a:pPr algn="ctr"/>
            <a:endParaRPr lang="ru-RU" sz="4800" dirty="0" smtClean="0">
              <a:solidFill>
                <a:srgbClr val="FF5050"/>
              </a:solidFill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Результатом проекта будет изготовление  панно, коллажа.</a:t>
            </a:r>
            <a:r>
              <a:rPr lang="ru-RU" sz="3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Данные изделия будут украшать кабинет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Арт-студии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а так же может служить оформлением домашнего  интерьера.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8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Заключение: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1617845"/>
            <a:ext cx="67687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9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96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В  ходе работы над этими панно мы узнали много нового и приобрели навыки работы с гипсом, шпатлевкой,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природным и декоративным материалом.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96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96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В процессе работы мы много экспериментировали и научились подбирать нужную цветовую гамму. В ходе оформления документации к творческому проекту мы совершенствовали навыки  по работе на персональном компьютере.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96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Полученная работа, недорога, красива и хорошо вписалась в интерьер кабинета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Арт-студии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». Мы считаем, что с поставленной перед собой задачей мы справились.           Надеемся, что наша работа понравиться окружающим.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6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44008" y="908720"/>
            <a:ext cx="3240360" cy="4032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132856"/>
            <a:ext cx="3240360" cy="4032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0"/>
            <a:ext cx="3779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+mj-lt"/>
              </a:rPr>
              <a:t>Фото работ:</a:t>
            </a:r>
            <a:endParaRPr lang="ru-RU" sz="6000" dirty="0">
              <a:latin typeface="+mj-lt"/>
            </a:endParaRPr>
          </a:p>
        </p:txBody>
      </p:sp>
      <p:pic>
        <p:nvPicPr>
          <p:cNvPr id="3076" name="Picture 4" descr="D:\ВСЕ ФОТО\работа\фото поделок на занятиях\IMG_2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72474" y="1060174"/>
            <a:ext cx="3933056" cy="2622037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3077" name="Picture 5" descr="D:\ВСЕ ФОТО\работа\фото поделок на занятиях\IMG_2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61610" y="3194974"/>
            <a:ext cx="3780420" cy="252028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4427984" y="4653136"/>
            <a:ext cx="1872208" cy="16561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80312" y="404664"/>
            <a:ext cx="936104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9552" y="476672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V="1">
            <a:off x="1115616" y="908720"/>
            <a:ext cx="504056" cy="4956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3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240360" cy="419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3312368" cy="334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524328" y="260648"/>
            <a:ext cx="1080120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0" y="908720"/>
            <a:ext cx="1080120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8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04712" y="1724992"/>
            <a:ext cx="49449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8928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860032" y="4221088"/>
            <a:ext cx="1080120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72200" y="5013176"/>
            <a:ext cx="1080120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8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ВСЕ ФОТО\ИРА РАБОТА\IMG_28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51720" y="1412776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48680"/>
            <a:ext cx="1584176" cy="13681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1560" y="2420888"/>
            <a:ext cx="1080120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732240" y="1988840"/>
            <a:ext cx="1584176" cy="13681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V="1">
            <a:off x="6444208" y="4365104"/>
            <a:ext cx="1080120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79512" y="188640"/>
            <a:ext cx="1584176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412776"/>
            <a:ext cx="2808312" cy="37444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348880"/>
            <a:ext cx="2808312" cy="37444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260648"/>
            <a:ext cx="56166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Дополнения к коллажам</a:t>
            </a:r>
            <a:r>
              <a:rPr lang="ru-RU" sz="6000" dirty="0" smtClean="0">
                <a:latin typeface="+mj-lt"/>
              </a:rPr>
              <a:t>:</a:t>
            </a:r>
            <a:endParaRPr lang="ru-RU" sz="6000" dirty="0">
              <a:latin typeface="+mj-lt"/>
            </a:endParaRPr>
          </a:p>
        </p:txBody>
      </p:sp>
      <p:pic>
        <p:nvPicPr>
          <p:cNvPr id="5" name="Рисунок 4" descr="D:\ВСЕ ФОТО\работа\фото поделок на занятиях\IMG_26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555" y="3320988"/>
            <a:ext cx="3528393" cy="259228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D:\ВСЕ ФОТО\работа\фото поделок на занятиях\IMG_25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49135" y="2699737"/>
            <a:ext cx="3292475" cy="230272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4355976" y="5013176"/>
            <a:ext cx="1008112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20072" y="5733256"/>
            <a:ext cx="1008112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80312" y="476672"/>
            <a:ext cx="1008112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3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640" y="836712"/>
            <a:ext cx="4752528" cy="20436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Крысько Н.А., Нехорошевой Г.В. Стильный коллаж: Техника. Приёмы. Изделия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365104"/>
            <a:ext cx="4752528" cy="204360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http://www.liveinternet.ru/tags/%F2%E5%F0%F0%E0/page3.html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«Страна мастеров»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3279838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9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96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005064"/>
            <a:ext cx="48245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Интернет ресурсы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04664"/>
            <a:ext cx="43924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86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Обоснование проекта: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780928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Когда заходишь в помещение, комнату, квартиру, где все подобрано со вкусом, а так же используются панно и коллажи для украшения интерьера и придания ему уюта, то поднимается настроение! А когда коллажи выполнены своими руками, это вдвойне приятно. Мы хотели доказать этим проектом, что интерьер можно украсить недорогими, интересными работами.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938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24744"/>
            <a:ext cx="7632848" cy="3785652"/>
          </a:xfrm>
          <a:prstGeom prst="rect">
            <a:avLst/>
          </a:prstGeom>
          <a:noFill/>
          <a:ln w="0" cap="rnd">
            <a:noFill/>
            <a:prstDash val="solid"/>
            <a:beve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Цель проекта:</a:t>
            </a:r>
          </a:p>
          <a:p>
            <a:pPr algn="ctr"/>
            <a:r>
              <a:rPr lang="ru-RU" sz="6600" dirty="0" smtClean="0">
                <a:solidFill>
                  <a:srgbClr val="FF5050"/>
                </a:solidFill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Разработать и изготовить панно и коллажи</a:t>
            </a:r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которые помогут оживить интерьер и создать эмоциональный настрой</a:t>
            </a:r>
            <a:r>
              <a:rPr lang="ru-RU" sz="3600" dirty="0" smtClean="0">
                <a:latin typeface="Comic Sans MS" pitchFamily="66" charset="0"/>
              </a:rPr>
              <a:t>.</a:t>
            </a: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62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Задачи: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1.Оценить свои возможности в создании проекта.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2.Разработать и выполнить проект.</a:t>
            </a:r>
          </a:p>
          <a:p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По проекту выполнить коллаж  в  различных техниках.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Оценить проделанную работу.</a:t>
            </a:r>
          </a:p>
          <a:p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Защитить проект.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 algn="ctr"/>
            <a:endParaRPr lang="ru-RU" sz="24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8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93" y="1124744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Временные ресурсы:</a:t>
            </a:r>
          </a:p>
          <a:p>
            <a:pPr algn="ctr"/>
            <a:endParaRPr lang="ru-RU" sz="6000" dirty="0" smtClean="0">
              <a:solidFill>
                <a:srgbClr val="FF5050"/>
              </a:solidFill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 будет реализовываться в течении 2х недель.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331640" y="4869160"/>
            <a:ext cx="1512168" cy="1368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9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32" y="44624"/>
            <a:ext cx="8501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План реализации проекта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57358" y="2636912"/>
            <a:ext cx="2260084" cy="2016224"/>
          </a:xfrm>
          <a:prstGeom prst="ellipse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43284" y="346035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Мероприятие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220072" y="2132856"/>
            <a:ext cx="720080" cy="792088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6"/>
          </p:cNvCxnSpPr>
          <p:nvPr/>
        </p:nvCxnSpPr>
        <p:spPr>
          <a:xfrm>
            <a:off x="5517442" y="3645024"/>
            <a:ext cx="99877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5"/>
          </p:cNvCxnSpPr>
          <p:nvPr/>
        </p:nvCxnSpPr>
        <p:spPr>
          <a:xfrm>
            <a:off x="5186460" y="4357867"/>
            <a:ext cx="830369" cy="7273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516216" y="3265674"/>
            <a:ext cx="2160240" cy="1027421"/>
          </a:xfrm>
          <a:prstGeom prst="rect">
            <a:avLst/>
          </a:prstGeom>
          <a:solidFill>
            <a:srgbClr val="FF7C80">
              <a:alpha val="33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627784" y="2132856"/>
            <a:ext cx="960556" cy="7909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2"/>
          </p:cNvCxnSpPr>
          <p:nvPr/>
        </p:nvCxnSpPr>
        <p:spPr>
          <a:xfrm flipH="1">
            <a:off x="2339752" y="3645024"/>
            <a:ext cx="917606" cy="153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3"/>
          </p:cNvCxnSpPr>
          <p:nvPr/>
        </p:nvCxnSpPr>
        <p:spPr>
          <a:xfrm flipH="1">
            <a:off x="2798555" y="4357867"/>
            <a:ext cx="789785" cy="7056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11266" y="3273370"/>
            <a:ext cx="2160240" cy="774086"/>
          </a:xfrm>
          <a:prstGeom prst="rect">
            <a:avLst/>
          </a:prstGeom>
          <a:solidFill>
            <a:srgbClr val="FF7C80">
              <a:alpha val="33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Шаг 5: Создание презентации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36844" y="1754814"/>
            <a:ext cx="2160240" cy="774086"/>
          </a:xfrm>
          <a:prstGeom prst="rect">
            <a:avLst/>
          </a:prstGeom>
          <a:solidFill>
            <a:srgbClr val="FF7C80">
              <a:alpha val="33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544" y="1754814"/>
            <a:ext cx="2160240" cy="774086"/>
          </a:xfrm>
          <a:prstGeom prst="rect">
            <a:avLst/>
          </a:prstGeom>
          <a:solidFill>
            <a:srgbClr val="FF7C80">
              <a:alpha val="33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Шаг 6: Защита проекта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6829" y="4676520"/>
            <a:ext cx="2160240" cy="774086"/>
          </a:xfrm>
          <a:prstGeom prst="rect">
            <a:avLst/>
          </a:prstGeom>
          <a:solidFill>
            <a:srgbClr val="FF7C80">
              <a:alpha val="33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Шаг 3: Поиск необходимых материалов, расчёт себестоимости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027" y="1911024"/>
            <a:ext cx="215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1: Постановка цели задач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16216" y="324491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2: Обсуждение творческих идей, изготовление панно, создание эскизов</a:t>
            </a:r>
          </a:p>
          <a:p>
            <a:pPr algn="ctr"/>
            <a:r>
              <a:rPr lang="ru-RU" sz="1200" b="1" dirty="0" smtClean="0"/>
              <a:t>Изучение литературы</a:t>
            </a:r>
          </a:p>
          <a:p>
            <a:pPr algn="ctr"/>
            <a:endParaRPr lang="ru-RU" sz="1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38315" y="4676520"/>
            <a:ext cx="2160240" cy="774086"/>
          </a:xfrm>
          <a:prstGeom prst="rect">
            <a:avLst/>
          </a:prstGeom>
          <a:solidFill>
            <a:srgbClr val="FF7C80">
              <a:alpha val="33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Шаг 4: Выполнение работы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4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804248" y="332656"/>
            <a:ext cx="1584176" cy="13681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0"/>
            <a:ext cx="8892480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Себестоимость:</a:t>
            </a:r>
          </a:p>
          <a:p>
            <a:pPr algn="ctr"/>
            <a:endParaRPr lang="ru-RU" sz="3600" dirty="0">
              <a:solidFill>
                <a:srgbClr val="FF505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Шпаклёвка – 250 руб.</a:t>
            </a:r>
          </a:p>
          <a:p>
            <a:pPr marL="742950" indent="-7429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Оргалит – 100 руб.</a:t>
            </a:r>
          </a:p>
          <a:p>
            <a:pPr marL="742950" indent="-7429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Баллон – 150 руб.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Декоративный материал – 200 руб.</a:t>
            </a:r>
          </a:p>
          <a:p>
            <a:pPr marL="742950" indent="-7429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Бросовый материал – 0 руб.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себестоимость проекта 700 рублей за 4 коллажа.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endParaRPr lang="ru-RU" sz="2800" dirty="0" smtClean="0">
              <a:latin typeface="Comic Sans MS" pitchFamily="66" charset="0"/>
            </a:endParaRPr>
          </a:p>
          <a:p>
            <a:endParaRPr lang="ru-RU" sz="3600" dirty="0" smtClean="0">
              <a:latin typeface="Comic Sans MS" pitchFamily="66" charset="0"/>
            </a:endParaRPr>
          </a:p>
          <a:p>
            <a:pPr marL="742950" indent="-742950">
              <a:buAutoNum type="arabicPeriod"/>
            </a:pPr>
            <a:endParaRPr lang="ru-RU" sz="3600" dirty="0" smtClean="0">
              <a:latin typeface="Comic Sans MS" pitchFamily="66" charset="0"/>
            </a:endParaRPr>
          </a:p>
          <a:p>
            <a:pPr marL="742950" indent="-742950">
              <a:buAutoNum type="arabicPeriod"/>
            </a:pPr>
            <a:endParaRPr lang="ru-RU" sz="3600" dirty="0" smtClean="0">
              <a:latin typeface="Comic Sans MS" pitchFamily="66" charset="0"/>
            </a:endParaRPr>
          </a:p>
          <a:p>
            <a:pPr marL="742950" indent="-742950">
              <a:buAutoNum type="arabicPeriod"/>
            </a:pP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5050"/>
                </a:solidFill>
              </a:rPr>
              <a:t>Требование к изделию:</a:t>
            </a:r>
          </a:p>
          <a:p>
            <a:r>
              <a:rPr lang="ru-RU" sz="2000" u="sng" dirty="0" smtClean="0">
                <a:solidFill>
                  <a:srgbClr val="FF5050"/>
                </a:solidFill>
                <a:latin typeface="Comic Sans MS" pitchFamily="66" charset="0"/>
              </a:rPr>
              <a:t>   </a:t>
            </a:r>
            <a:r>
              <a:rPr lang="ru-RU" sz="2000" u="sng" dirty="0" smtClean="0">
                <a:solidFill>
                  <a:srgbClr val="FF5050"/>
                </a:solidFill>
                <a:latin typeface="+mj-lt"/>
              </a:rPr>
              <a:t>Конструктивные требования: </a:t>
            </a:r>
            <a:r>
              <a:rPr lang="ru-RU" sz="1600" dirty="0" smtClean="0">
                <a:latin typeface="Comic Sans MS" pitchFamily="66" charset="0"/>
              </a:rPr>
              <a:t>получившееся изделие надёжное, прочное. Готовое изделие полностью соответствует эскизу. Оригинально сочетается с интерьером.</a:t>
            </a:r>
          </a:p>
          <a:p>
            <a:r>
              <a:rPr lang="ru-RU" u="sng" dirty="0" smtClean="0">
                <a:solidFill>
                  <a:srgbClr val="FF5050"/>
                </a:solidFill>
                <a:latin typeface="Comic Sans MS" pitchFamily="66" charset="0"/>
              </a:rPr>
              <a:t>   </a:t>
            </a:r>
            <a:r>
              <a:rPr lang="ru-RU" sz="2000" u="sng" dirty="0" smtClean="0">
                <a:solidFill>
                  <a:srgbClr val="FF5050"/>
                </a:solidFill>
                <a:latin typeface="+mj-lt"/>
              </a:rPr>
              <a:t>Технологические требования: </a:t>
            </a:r>
            <a:r>
              <a:rPr lang="ru-RU" sz="1600" dirty="0" smtClean="0">
                <a:latin typeface="Comic Sans MS" pitchFamily="66" charset="0"/>
              </a:rPr>
              <a:t>панно должно быть не очень сложно в выполнении, но на его изготовление нужно потратить много терпения. Изделие долговечно (при правильном хранении).</a:t>
            </a:r>
          </a:p>
          <a:p>
            <a:r>
              <a:rPr lang="ru-RU" u="sng" dirty="0" smtClean="0">
                <a:solidFill>
                  <a:srgbClr val="FF5050"/>
                </a:solidFill>
                <a:latin typeface="Comic Sans MS" pitchFamily="66" charset="0"/>
              </a:rPr>
              <a:t>   </a:t>
            </a:r>
            <a:r>
              <a:rPr lang="ru-RU" sz="2000" u="sng" dirty="0" smtClean="0">
                <a:solidFill>
                  <a:srgbClr val="FF5050"/>
                </a:solidFill>
                <a:latin typeface="+mj-lt"/>
              </a:rPr>
              <a:t>Эстетические требования: </a:t>
            </a:r>
            <a:r>
              <a:rPr lang="ru-RU" sz="1600" dirty="0" smtClean="0">
                <a:latin typeface="Comic Sans MS" pitchFamily="66" charset="0"/>
              </a:rPr>
              <a:t>для выполнения работы использовали необходимые цвета, поэтому они отлично сочетаются. Панно будет хорошо смотреться в интерьере.</a:t>
            </a:r>
          </a:p>
          <a:p>
            <a:r>
              <a:rPr lang="ru-RU" u="sng" dirty="0" smtClean="0">
                <a:solidFill>
                  <a:srgbClr val="FF5050"/>
                </a:solidFill>
                <a:latin typeface="Comic Sans MS" pitchFamily="66" charset="0"/>
              </a:rPr>
              <a:t>   </a:t>
            </a:r>
            <a:r>
              <a:rPr lang="ru-RU" sz="2000" u="sng" dirty="0" smtClean="0">
                <a:solidFill>
                  <a:srgbClr val="FF5050"/>
                </a:solidFill>
                <a:latin typeface="+mj-lt"/>
              </a:rPr>
              <a:t>Экологические требования:</a:t>
            </a:r>
            <a:r>
              <a:rPr lang="ru-RU" sz="2000" dirty="0">
                <a:latin typeface="+mj-lt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изделие выполнено из экологически чистых материалов. Оно не принесёт вреда ни экологии, ни здоровью человека.</a:t>
            </a:r>
          </a:p>
          <a:p>
            <a:r>
              <a:rPr lang="ru-RU" u="sng" dirty="0" smtClean="0">
                <a:solidFill>
                  <a:srgbClr val="FF5050"/>
                </a:solidFill>
                <a:latin typeface="+mj-lt"/>
              </a:rPr>
              <a:t>   </a:t>
            </a:r>
            <a:r>
              <a:rPr lang="ru-RU" sz="2000" u="sng" dirty="0" smtClean="0">
                <a:solidFill>
                  <a:srgbClr val="FF5050"/>
                </a:solidFill>
                <a:latin typeface="+mj-lt"/>
              </a:rPr>
              <a:t>Эконмические требования: </a:t>
            </a:r>
            <a:r>
              <a:rPr lang="ru-RU" sz="1600" dirty="0" smtClean="0">
                <a:latin typeface="Comic Sans MS" pitchFamily="66" charset="0"/>
              </a:rPr>
              <a:t>ручная работа столь дорога, что ее выгодно делать для себя, а не для продажи.</a:t>
            </a:r>
            <a:r>
              <a:rPr lang="ru-RU" u="sng" dirty="0" smtClean="0">
                <a:solidFill>
                  <a:srgbClr val="FF5050"/>
                </a:solidFill>
                <a:latin typeface="Comic Sans MS" pitchFamily="66" charset="0"/>
              </a:rPr>
              <a:t> </a:t>
            </a:r>
            <a:endParaRPr lang="ru-RU" u="sng" dirty="0">
              <a:solidFill>
                <a:srgbClr val="FF505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6631"/>
            <a:ext cx="86409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Требование к изделию:</a:t>
            </a:r>
          </a:p>
          <a:p>
            <a:r>
              <a:rPr lang="ru-RU" sz="2000" u="sng" dirty="0" smtClean="0">
                <a:solidFill>
                  <a:srgbClr val="FF5050"/>
                </a:solidFill>
                <a:latin typeface="Comic Sans MS" pitchFamily="66" charset="0"/>
              </a:rPr>
              <a:t>   </a:t>
            </a:r>
            <a:r>
              <a:rPr lang="ru-RU" sz="2000" u="sng" dirty="0" smtClean="0">
                <a:solidFill>
                  <a:srgbClr val="FF5050"/>
                </a:solidFill>
                <a:latin typeface="+mj-lt"/>
              </a:rPr>
              <a:t>Конструктивные требования: </a:t>
            </a:r>
            <a:r>
              <a:rPr lang="ru-RU" sz="1600" dirty="0" smtClean="0">
                <a:latin typeface="Comic Sans MS" pitchFamily="66" charset="0"/>
              </a:rPr>
              <a:t>получившееся изделие надёжное, прочное. Готовое изделие полностью соответствует эскизу. Оригинально сочетается с интерьером.</a:t>
            </a:r>
          </a:p>
          <a:p>
            <a:r>
              <a:rPr lang="ru-RU" u="sng" dirty="0" smtClean="0">
                <a:solidFill>
                  <a:srgbClr val="FF5050"/>
                </a:solidFill>
                <a:latin typeface="Comic Sans MS" pitchFamily="66" charset="0"/>
              </a:rPr>
              <a:t>   </a:t>
            </a:r>
            <a:r>
              <a:rPr lang="ru-RU" sz="2000" u="sng" dirty="0" smtClean="0">
                <a:solidFill>
                  <a:srgbClr val="FF5050"/>
                </a:solidFill>
                <a:latin typeface="+mj-lt"/>
              </a:rPr>
              <a:t>Технологические требования: </a:t>
            </a:r>
            <a:r>
              <a:rPr lang="ru-RU" sz="1600" dirty="0" smtClean="0">
                <a:latin typeface="Comic Sans MS" pitchFamily="66" charset="0"/>
              </a:rPr>
              <a:t>панно должно быть не очень сложно в выполнении, но на его изготовление нужно потратить много терпения. Изделие долговечно (при правильном хранении).</a:t>
            </a:r>
          </a:p>
          <a:p>
            <a:r>
              <a:rPr lang="ru-RU" u="sng" dirty="0" smtClean="0">
                <a:solidFill>
                  <a:srgbClr val="FF5050"/>
                </a:solidFill>
                <a:latin typeface="Comic Sans MS" pitchFamily="66" charset="0"/>
              </a:rPr>
              <a:t>   </a:t>
            </a:r>
            <a:r>
              <a:rPr lang="ru-RU" sz="2000" u="sng" dirty="0" smtClean="0">
                <a:solidFill>
                  <a:srgbClr val="FF5050"/>
                </a:solidFill>
                <a:latin typeface="+mj-lt"/>
              </a:rPr>
              <a:t>Эстетические требования: </a:t>
            </a:r>
            <a:r>
              <a:rPr lang="ru-RU" sz="1600" dirty="0" smtClean="0">
                <a:latin typeface="Comic Sans MS" pitchFamily="66" charset="0"/>
              </a:rPr>
              <a:t>для выполнения работы использовали необходимые цвета, поэтому они отлично сочетаются. Панно будет хорошо смотреться в интерьере.</a:t>
            </a:r>
          </a:p>
          <a:p>
            <a:r>
              <a:rPr lang="ru-RU" u="sng" dirty="0" smtClean="0">
                <a:solidFill>
                  <a:srgbClr val="FF5050"/>
                </a:solidFill>
                <a:latin typeface="Comic Sans MS" pitchFamily="66" charset="0"/>
              </a:rPr>
              <a:t>   </a:t>
            </a:r>
            <a:r>
              <a:rPr lang="ru-RU" sz="2000" u="sng" dirty="0" smtClean="0">
                <a:solidFill>
                  <a:srgbClr val="FF5050"/>
                </a:solidFill>
                <a:latin typeface="+mj-lt"/>
              </a:rPr>
              <a:t>Экологические требования:</a:t>
            </a:r>
            <a:r>
              <a:rPr lang="ru-RU" sz="2000" dirty="0">
                <a:latin typeface="+mj-lt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изделие выполнено из экологически чистых материалов. Оно не принесёт вреда ни экологии, ни здоровью человека.</a:t>
            </a:r>
          </a:p>
          <a:p>
            <a:r>
              <a:rPr lang="ru-RU" u="sng" dirty="0" smtClean="0">
                <a:solidFill>
                  <a:srgbClr val="FF5050"/>
                </a:solidFill>
                <a:latin typeface="+mj-lt"/>
              </a:rPr>
              <a:t>   </a:t>
            </a:r>
            <a:r>
              <a:rPr lang="ru-RU" sz="2000" u="sng" dirty="0" smtClean="0">
                <a:solidFill>
                  <a:srgbClr val="FF5050"/>
                </a:solidFill>
                <a:latin typeface="+mj-lt"/>
              </a:rPr>
              <a:t>Эконмические требования: </a:t>
            </a:r>
            <a:r>
              <a:rPr lang="ru-RU" sz="1600" dirty="0" smtClean="0">
                <a:latin typeface="Comic Sans MS" pitchFamily="66" charset="0"/>
              </a:rPr>
              <a:t>ручная работа столь дорога, что ее выгодно делать для себя, а не для продажи.</a:t>
            </a:r>
            <a:r>
              <a:rPr lang="ru-RU" u="sng" dirty="0" smtClean="0">
                <a:solidFill>
                  <a:srgbClr val="FF5050"/>
                </a:solidFill>
                <a:latin typeface="Comic Sans MS" pitchFamily="66" charset="0"/>
              </a:rPr>
              <a:t> </a:t>
            </a:r>
            <a:endParaRPr lang="ru-RU" u="sng" dirty="0">
              <a:solidFill>
                <a:srgbClr val="FF5050"/>
              </a:solidFill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536" y="548680"/>
            <a:ext cx="1584176" cy="13681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1124744"/>
            <a:ext cx="1008112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52592" y="5597624"/>
            <a:ext cx="1008112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63688" y="1412776"/>
            <a:ext cx="547260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9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9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Панно изготовлено из экологически чистых материалов: ракушки, песок, кораллы, кожа, древесина, ткань. Использован сертифицированный клей. В ходе изготовления данного изделия не  нанесено вреда окружающей среде.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9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Оценка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экологичности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изделия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9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444</TotalTime>
  <Words>670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dns</cp:lastModifiedBy>
  <cp:revision>33</cp:revision>
  <dcterms:created xsi:type="dcterms:W3CDTF">2012-09-25T00:46:51Z</dcterms:created>
  <dcterms:modified xsi:type="dcterms:W3CDTF">2013-08-27T04:57:13Z</dcterms:modified>
</cp:coreProperties>
</file>