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0" r:id="rId2"/>
    <p:sldId id="257" r:id="rId3"/>
    <p:sldId id="258" r:id="rId4"/>
    <p:sldId id="269" r:id="rId5"/>
    <p:sldId id="259" r:id="rId6"/>
    <p:sldId id="261" r:id="rId7"/>
    <p:sldId id="264" r:id="rId8"/>
    <p:sldId id="265" r:id="rId9"/>
    <p:sldId id="262" r:id="rId10"/>
    <p:sldId id="266" r:id="rId11"/>
    <p:sldId id="267" r:id="rId12"/>
    <p:sldId id="263" r:id="rId13"/>
    <p:sldId id="268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2088232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Взаимно обратные числа</a:t>
            </a:r>
            <a:endParaRPr lang="ru-RU" sz="6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4005064"/>
            <a:ext cx="77768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kern="10" dirty="0" smtClean="0">
                <a:ln w="190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Учебник </a:t>
            </a:r>
            <a:r>
              <a:rPr lang="ru-RU" sz="2400" b="1" kern="10" dirty="0" smtClean="0">
                <a:ln w="190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«Математика 6 класс"  </a:t>
            </a:r>
            <a:r>
              <a:rPr lang="ru-RU" sz="2400" b="1" kern="10" dirty="0" smtClean="0">
                <a:ln w="190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Автор </a:t>
            </a:r>
            <a:r>
              <a:rPr lang="ru-RU" sz="2400" b="1" kern="10" dirty="0" smtClean="0">
                <a:ln w="190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Н.Я. </a:t>
            </a:r>
            <a:r>
              <a:rPr lang="ru-RU" sz="2400" b="1" kern="10" dirty="0" err="1" smtClean="0">
                <a:ln w="190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Виленкин</a:t>
            </a:r>
            <a:endParaRPr lang="ru-RU" sz="2400" b="1" kern="10" dirty="0">
              <a:ln w="19050">
                <a:solidFill>
                  <a:srgbClr val="8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95936" y="486916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kern="10" dirty="0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Arial"/>
                <a:cs typeface="Arial"/>
              </a:rPr>
              <a:t>Электронное приложение к уроку Шевелевой </a:t>
            </a:r>
            <a:r>
              <a:rPr lang="ru-RU" kern="10" dirty="0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Arial"/>
                <a:cs typeface="Arial"/>
              </a:rPr>
              <a:t>М.С. ГБОУ школы № 350</a:t>
            </a:r>
            <a:r>
              <a:rPr lang="ru-RU" kern="10" dirty="0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Arial"/>
                <a:cs typeface="Arial"/>
              </a:rPr>
              <a:t>. </a:t>
            </a:r>
            <a:endParaRPr lang="ru-RU" kern="10" dirty="0">
              <a:ln w="6350">
                <a:solidFill>
                  <a:schemeClr val="tx1"/>
                </a:solidFill>
                <a:round/>
                <a:headEnd/>
                <a:tailEnd/>
              </a:ln>
              <a:solidFill>
                <a:srgbClr val="CC0099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844824"/>
            <a:ext cx="8183880" cy="28734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smtClean="0"/>
              <a:t>№ 579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132856"/>
            <a:ext cx="8183880" cy="25854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smtClean="0"/>
              <a:t>№ 580(а, б)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3275856" y="476672"/>
          <a:ext cx="2376264" cy="1771397"/>
        </p:xfrm>
        <a:graphic>
          <a:graphicData uri="http://schemas.openxmlformats.org/presentationml/2006/ole">
            <p:oleObj spid="_x0000_s23553" name="Формула" r:id="rId3" imgW="520474" imgH="393529" progId="Equation.3">
              <p:embed/>
            </p:oleObj>
          </a:graphicData>
        </a:graphic>
      </p:graphicFrame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2483768" y="2204864"/>
          <a:ext cx="4690686" cy="3528392"/>
        </p:xfrm>
        <a:graphic>
          <a:graphicData uri="http://schemas.openxmlformats.org/presentationml/2006/ole">
            <p:oleObj spid="_x0000_s23555" name="Формула" r:id="rId4" imgW="1079032" imgH="81244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864096"/>
          </a:xfrm>
        </p:spPr>
        <p:txBody>
          <a:bodyPr/>
          <a:lstStyle/>
          <a:p>
            <a:pPr algn="ctr"/>
            <a:r>
              <a:rPr lang="ru-RU" dirty="0" smtClean="0"/>
              <a:t>Таблица ответов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75656" y="1916832"/>
          <a:ext cx="6096000" cy="3495018"/>
        </p:xfrm>
        <a:graphic>
          <a:graphicData uri="http://schemas.openxmlformats.org/drawingml/2006/table">
            <a:tbl>
              <a:tblPr/>
              <a:tblGrid>
                <a:gridCol w="1523795"/>
                <a:gridCol w="1523795"/>
                <a:gridCol w="1524205"/>
                <a:gridCol w="1524205"/>
              </a:tblGrid>
              <a:tr h="1686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6155" algn="l"/>
                        </a:tabLst>
                      </a:pPr>
                      <a:r>
                        <a:rPr lang="ru-RU" sz="7700" b="1" dirty="0">
                          <a:latin typeface="Times New Roman"/>
                          <a:ea typeface="Times New Roman"/>
                        </a:rPr>
                        <a:t>  1</a:t>
                      </a: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51" marR="44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6155" algn="l"/>
                        </a:tabLst>
                      </a:pPr>
                      <a:r>
                        <a:rPr lang="ru-RU" sz="7700" b="1">
                          <a:latin typeface="Times New Roman"/>
                          <a:ea typeface="Times New Roman"/>
                        </a:rPr>
                        <a:t>  2</a:t>
                      </a: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4251" marR="44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6155" algn="l"/>
                        </a:tabLst>
                      </a:pPr>
                      <a:r>
                        <a:rPr lang="ru-RU" sz="7700" b="1">
                          <a:latin typeface="Times New Roman"/>
                          <a:ea typeface="Times New Roman"/>
                        </a:rPr>
                        <a:t> 3</a:t>
                      </a: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4251" marR="44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6155" algn="l"/>
                        </a:tabLst>
                      </a:pPr>
                      <a:r>
                        <a:rPr lang="ru-RU" sz="7700" b="1">
                          <a:latin typeface="Times New Roman"/>
                          <a:ea typeface="Times New Roman"/>
                        </a:rPr>
                        <a:t> 4</a:t>
                      </a: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4251" marR="44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5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6155" algn="l"/>
                        </a:tabLst>
                      </a:pPr>
                      <a:r>
                        <a:rPr lang="ru-RU" sz="7700" b="1">
                          <a:latin typeface="Times New Roman"/>
                          <a:ea typeface="Times New Roman"/>
                        </a:rPr>
                        <a:t>  С</a:t>
                      </a: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4251" marR="44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6155" algn="l"/>
                        </a:tabLst>
                      </a:pPr>
                      <a:r>
                        <a:rPr lang="ru-RU" sz="7700" b="1">
                          <a:latin typeface="Times New Roman"/>
                          <a:ea typeface="Times New Roman"/>
                        </a:rPr>
                        <a:t>  В</a:t>
                      </a: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4251" marR="44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6155" algn="l"/>
                        </a:tabLst>
                      </a:pPr>
                      <a:r>
                        <a:rPr lang="ru-RU" sz="7700" b="1" dirty="0">
                          <a:latin typeface="Times New Roman"/>
                          <a:ea typeface="Times New Roman"/>
                        </a:rPr>
                        <a:t> А</a:t>
                      </a: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51" marR="44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6155" algn="l"/>
                        </a:tabLst>
                      </a:pPr>
                      <a:r>
                        <a:rPr lang="ru-RU" sz="7700" b="1" dirty="0">
                          <a:latin typeface="Times New Roman"/>
                          <a:ea typeface="Times New Roman"/>
                        </a:rPr>
                        <a:t> В</a:t>
                      </a: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4251" marR="44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Рефлексивный итог урока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ru-RU" dirty="0" smtClean="0"/>
              <a:t>Что понравилось на уроке?</a:t>
            </a:r>
          </a:p>
          <a:p>
            <a:r>
              <a:rPr lang="ru-RU" dirty="0" smtClean="0"/>
              <a:t>Что не понравилось на уроке?</a:t>
            </a:r>
          </a:p>
          <a:p>
            <a:r>
              <a:rPr lang="ru-RU" dirty="0" smtClean="0"/>
              <a:t>Что нового узнали на уроке?</a:t>
            </a:r>
          </a:p>
          <a:p>
            <a:r>
              <a:rPr lang="ru-RU" dirty="0" smtClean="0"/>
              <a:t>Что хотелось бы повторить на следующих уроках?</a:t>
            </a:r>
          </a:p>
          <a:p>
            <a:r>
              <a:rPr lang="ru-RU" dirty="0" smtClean="0"/>
              <a:t>Кого из учащихся хотелось бы особо отметить и почему?</a:t>
            </a:r>
          </a:p>
          <a:p>
            <a:r>
              <a:rPr lang="ru-RU" dirty="0" smtClean="0"/>
              <a:t>Как оцениваете свою работу на уроке?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9795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Составление «картины» деятельности: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772816"/>
            <a:ext cx="6984776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Мы узнали …</a:t>
            </a:r>
          </a:p>
          <a:p>
            <a:r>
              <a:rPr lang="ru-RU" dirty="0" smtClean="0"/>
              <a:t>Мы учились …</a:t>
            </a:r>
          </a:p>
          <a:p>
            <a:r>
              <a:rPr lang="ru-RU" dirty="0" smtClean="0"/>
              <a:t>Мы смогли …</a:t>
            </a:r>
          </a:p>
          <a:p>
            <a:r>
              <a:rPr lang="ru-RU" dirty="0" smtClean="0"/>
              <a:t>У нас получилось …</a:t>
            </a:r>
          </a:p>
          <a:p>
            <a:r>
              <a:rPr lang="ru-RU" dirty="0" smtClean="0"/>
              <a:t>Смогли потому что …</a:t>
            </a:r>
          </a:p>
          <a:p>
            <a:r>
              <a:rPr lang="ru-RU" dirty="0" smtClean="0"/>
              <a:t>Не получилось потому что …</a:t>
            </a:r>
          </a:p>
          <a:p>
            <a:r>
              <a:rPr lang="ru-RU" dirty="0" smtClean="0"/>
              <a:t>Дома и на следующем уроке надо потренироваться в 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Домашнее задание: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2636912"/>
            <a:ext cx="6696744" cy="1800200"/>
          </a:xfrm>
        </p:spPr>
        <p:txBody>
          <a:bodyPr>
            <a:noAutofit/>
          </a:bodyPr>
          <a:lstStyle/>
          <a:p>
            <a:r>
              <a:rPr lang="ru-RU" sz="3200" dirty="0" smtClean="0"/>
              <a:t>стр. 93 – 94, № 591(б),</a:t>
            </a:r>
          </a:p>
          <a:p>
            <a:r>
              <a:rPr lang="ru-RU" sz="3200" dirty="0" smtClean="0"/>
              <a:t>сочинить сказку </a:t>
            </a:r>
            <a:r>
              <a:rPr lang="ru-RU" sz="3200" dirty="0" smtClean="0"/>
              <a:t>о </a:t>
            </a:r>
            <a:r>
              <a:rPr lang="ru-RU" sz="3200" dirty="0" smtClean="0"/>
              <a:t>взаимно обратных числах.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648072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Выполните умножение:</a:t>
            </a:r>
            <a:endParaRPr lang="ru-RU" sz="3200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3707904" y="1124744"/>
          <a:ext cx="1669529" cy="4639990"/>
        </p:xfrm>
        <a:graphic>
          <a:graphicData uri="http://schemas.openxmlformats.org/presentationml/2006/ole">
            <p:oleObj spid="_x0000_s4097" name="Формула" r:id="rId3" imgW="736600" imgH="2044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19256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Выпишите пары взаимно обратных чисел.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827584" y="2996952"/>
          <a:ext cx="7513420" cy="1656184"/>
        </p:xfrm>
        <a:graphic>
          <a:graphicData uri="http://schemas.openxmlformats.org/presentationml/2006/ole">
            <p:oleObj spid="_x0000_s3073" name="Формула" r:id="rId3" imgW="17653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83880" cy="763528"/>
          </a:xfrm>
        </p:spPr>
        <p:txBody>
          <a:bodyPr/>
          <a:lstStyle/>
          <a:p>
            <a:pPr algn="ctr"/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1619672" y="1628800"/>
          <a:ext cx="6120680" cy="4064514"/>
        </p:xfrm>
        <a:graphic>
          <a:graphicData uri="http://schemas.openxmlformats.org/presentationml/2006/ole">
            <p:oleObj spid="_x0000_s26625" name="Формула" r:id="rId3" imgW="1218960" imgH="812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83553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Заполните таблицу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87624" y="1916832"/>
          <a:ext cx="6768754" cy="3172200"/>
        </p:xfrm>
        <a:graphic>
          <a:graphicData uri="http://schemas.openxmlformats.org/drawingml/2006/table">
            <a:tbl>
              <a:tblPr/>
              <a:tblGrid>
                <a:gridCol w="3384377"/>
                <a:gridCol w="3384377"/>
              </a:tblGrid>
              <a:tr h="7653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6155" algn="l"/>
                        </a:tabLst>
                      </a:pPr>
                      <a:endParaRPr lang="ru-RU" sz="18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6155" algn="l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6155" algn="l"/>
                        </a:tabLst>
                      </a:pPr>
                      <a:endParaRPr lang="ru-RU" sz="18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6155" algn="l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ОБРАТНОЕ </a:t>
                      </a: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6155" algn="l"/>
                        </a:tabLs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       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6155" algn="l"/>
                        </a:tabLs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332">
                <a:tc>
                  <a:txBody>
                    <a:bodyPr/>
                    <a:lstStyle/>
                    <a:p>
                      <a:pPr indent="44958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6155" algn="l"/>
                        </a:tabLst>
                      </a:pPr>
                      <a:r>
                        <a:rPr lang="ru-RU" sz="2800" b="0" i="1" dirty="0" smtClean="0">
                          <a:latin typeface="Times New Roman"/>
                          <a:ea typeface="Times New Roman"/>
                        </a:rPr>
                        <a:t>            а</a:t>
                      </a:r>
                      <a:endParaRPr lang="ru-RU" sz="2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6155" algn="l"/>
                        </a:tabLs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6155" algn="l"/>
                        </a:tabLs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  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56155" algn="l"/>
                        </a:tabLs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648208" y="2564905"/>
          <a:ext cx="275992" cy="936104"/>
        </p:xfrm>
        <a:graphic>
          <a:graphicData uri="http://schemas.openxmlformats.org/presentationml/2006/ole">
            <p:oleObj spid="_x0000_s2050" name="Формула" r:id="rId3" imgW="152334" imgH="393529" progId="Equation.3">
              <p:embed/>
            </p:oleObj>
          </a:graphicData>
        </a:graphic>
      </p:graphicFrame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1907704" y="4149080"/>
          <a:ext cx="2053197" cy="915011"/>
        </p:xfrm>
        <a:graphic>
          <a:graphicData uri="http://schemas.openxmlformats.org/presentationml/2006/ole">
            <p:oleObj spid="_x0000_s2049" name="Формула" r:id="rId4" imgW="875920" imgH="393529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6104488" y="2564904"/>
          <a:ext cx="276542" cy="936104"/>
        </p:xfrm>
        <a:graphic>
          <a:graphicData uri="http://schemas.openxmlformats.org/presentationml/2006/ole">
            <p:oleObj spid="_x0000_s2051" name="Формула" r:id="rId5" imgW="152280" imgH="39348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6156176" y="3429000"/>
          <a:ext cx="255270" cy="864096"/>
        </p:xfrm>
        <a:graphic>
          <a:graphicData uri="http://schemas.openxmlformats.org/presentationml/2006/ole">
            <p:oleObj spid="_x0000_s2053" name="Формула" r:id="rId6" imgW="152280" imgH="393480" progId="Equation.3">
              <p:embed/>
            </p:oleObj>
          </a:graphicData>
        </a:graphic>
      </p:graphicFrame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0" y="0"/>
          <a:ext cx="523875" cy="390525"/>
        </p:xfrm>
        <a:graphic>
          <a:graphicData uri="http://schemas.openxmlformats.org/presentationml/2006/ole">
            <p:oleObj spid="_x0000_s2055" name="Формула" r:id="rId7" imgW="520474" imgH="393529" progId="Equation.3">
              <p:embed/>
            </p:oleObj>
          </a:graphicData>
        </a:graphic>
      </p:graphicFrame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5677965" y="4149080"/>
          <a:ext cx="1198292" cy="893273"/>
        </p:xfrm>
        <a:graphic>
          <a:graphicData uri="http://schemas.openxmlformats.org/presentationml/2006/ole">
            <p:oleObj spid="_x0000_s2057" name="Формула" r:id="rId8" imgW="520474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Найдите числа, обратные данным:</a:t>
            </a:r>
            <a:endParaRPr lang="ru-RU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1115616" y="2060848"/>
          <a:ext cx="6948522" cy="2967598"/>
        </p:xfrm>
        <a:graphic>
          <a:graphicData uri="http://schemas.openxmlformats.org/presentationml/2006/ole">
            <p:oleObj spid="_x0000_s18433" name="Формула" r:id="rId3" imgW="9144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Подумайте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>
            <a:normAutofit fontScale="92500" lnSpcReduction="20000"/>
          </a:bodyPr>
          <a:lstStyle/>
          <a:p>
            <a:r>
              <a:rPr lang="ru-RU" sz="4000" dirty="0" smtClean="0"/>
              <a:t>Все ли числа имеют обратное число?</a:t>
            </a:r>
          </a:p>
          <a:p>
            <a:r>
              <a:rPr lang="ru-RU" sz="4000" dirty="0" smtClean="0"/>
              <a:t>Какое число не имеет обратного?</a:t>
            </a:r>
          </a:p>
          <a:p>
            <a:r>
              <a:rPr lang="ru-RU" sz="4000" dirty="0" smtClean="0"/>
              <a:t>Есть ли числа, обратные сами себе?</a:t>
            </a:r>
          </a:p>
          <a:p>
            <a:r>
              <a:rPr lang="ru-RU" sz="4000" dirty="0" smtClean="0"/>
              <a:t>Какое число обратно само себе?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844824"/>
            <a:ext cx="8183880" cy="28734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smtClean="0"/>
              <a:t>№ 578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980728"/>
            <a:ext cx="7128792" cy="4525963"/>
          </a:xfrm>
        </p:spPr>
        <p:txBody>
          <a:bodyPr>
            <a:normAutofit fontScale="92500" lnSpcReduction="20000"/>
          </a:bodyPr>
          <a:lstStyle/>
          <a:p>
            <a:r>
              <a:rPr lang="ru-RU" sz="4400" dirty="0" smtClean="0"/>
              <a:t>если смешанное число, </a:t>
            </a:r>
          </a:p>
          <a:p>
            <a:pPr>
              <a:buNone/>
            </a:pPr>
            <a:r>
              <a:rPr lang="ru-RU" sz="4400" dirty="0" smtClean="0"/>
              <a:t>то вы подпрыгиваете</a:t>
            </a:r>
          </a:p>
          <a:p>
            <a:r>
              <a:rPr lang="ru-RU" sz="4400" dirty="0" smtClean="0"/>
              <a:t>если обыкновенная дробь, </a:t>
            </a:r>
          </a:p>
          <a:p>
            <a:pPr>
              <a:buNone/>
            </a:pPr>
            <a:r>
              <a:rPr lang="ru-RU" sz="4400" dirty="0" smtClean="0"/>
              <a:t>то приседаете</a:t>
            </a:r>
          </a:p>
          <a:p>
            <a:r>
              <a:rPr lang="ru-RU" sz="4400" dirty="0" smtClean="0"/>
              <a:t>если натуральное число, </a:t>
            </a:r>
          </a:p>
          <a:p>
            <a:pPr>
              <a:buNone/>
            </a:pPr>
            <a:r>
              <a:rPr lang="ru-RU" sz="4400" dirty="0" smtClean="0"/>
              <a:t>то хлопаете в ладоши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178</TotalTime>
  <Words>228</Words>
  <Application>Microsoft Office PowerPoint</Application>
  <PresentationFormat>Экран (4:3)</PresentationFormat>
  <Paragraphs>56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Аспект</vt:lpstr>
      <vt:lpstr>Формула</vt:lpstr>
      <vt:lpstr>Microsoft Equation 3.0</vt:lpstr>
      <vt:lpstr>Взаимно обратные числа</vt:lpstr>
      <vt:lpstr>Выполните умножение:</vt:lpstr>
      <vt:lpstr>Выпишите пары взаимно обратных чисел. </vt:lpstr>
      <vt:lpstr>Ответ:</vt:lpstr>
      <vt:lpstr>Заполните таблицу</vt:lpstr>
      <vt:lpstr>Найдите числа, обратные данным:</vt:lpstr>
      <vt:lpstr>Подумайте</vt:lpstr>
      <vt:lpstr>Слайд 8</vt:lpstr>
      <vt:lpstr>Слайд 9</vt:lpstr>
      <vt:lpstr>Слайд 10</vt:lpstr>
      <vt:lpstr>Слайд 11</vt:lpstr>
      <vt:lpstr>Слайд 12</vt:lpstr>
      <vt:lpstr>Таблица ответов</vt:lpstr>
      <vt:lpstr>Рефлексивный итог урока</vt:lpstr>
      <vt:lpstr>Составление «картины» деятельности: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Нина</cp:lastModifiedBy>
  <cp:revision>20</cp:revision>
  <dcterms:modified xsi:type="dcterms:W3CDTF">2013-11-25T11:55:15Z</dcterms:modified>
</cp:coreProperties>
</file>