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0"/>
  </p:notesMasterIdLst>
  <p:sldIdLst>
    <p:sldId id="270" r:id="rId2"/>
    <p:sldId id="327" r:id="rId3"/>
    <p:sldId id="340" r:id="rId4"/>
    <p:sldId id="328" r:id="rId5"/>
    <p:sldId id="335" r:id="rId6"/>
    <p:sldId id="329" r:id="rId7"/>
    <p:sldId id="331" r:id="rId8"/>
    <p:sldId id="33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000066"/>
    <a:srgbClr val="FFFF66"/>
    <a:srgbClr val="990000"/>
    <a:srgbClr val="000099"/>
    <a:srgbClr val="09028C"/>
    <a:srgbClr val="28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5" autoAdjust="0"/>
    <p:restoredTop sz="89350" autoAdjust="0"/>
  </p:normalViewPr>
  <p:slideViewPr>
    <p:cSldViewPr>
      <p:cViewPr>
        <p:scale>
          <a:sx n="125" d="100"/>
          <a:sy n="125" d="100"/>
        </p:scale>
        <p:origin x="-142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587DB59-3281-4DA6-A1EF-97AE7385C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638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FF11481-700A-4603-AAAE-D479AFECABBA}" type="slidenum">
              <a:rPr lang="ru-RU"/>
              <a:pPr/>
              <a:t>1</a:t>
            </a:fld>
            <a:endParaRPr lang="ru-RU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DDF49E-CB7A-4257-8B59-FCA9E490A9C6}" type="slidenum">
              <a:rPr lang="ru-RU"/>
              <a:pPr/>
              <a:t>2</a:t>
            </a:fld>
            <a:endParaRPr lang="ru-RU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348B4D-D1FC-48BC-BA04-8D6236B0EC24}" type="slidenum">
              <a:rPr lang="ru-RU"/>
              <a:pPr/>
              <a:t>3</a:t>
            </a:fld>
            <a:endParaRPr lang="ru-R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7F8138-3FFC-4490-88F9-8071650B35B6}" type="slidenum">
              <a:rPr lang="ru-RU"/>
              <a:pPr/>
              <a:t>4</a:t>
            </a:fld>
            <a:endParaRPr lang="ru-RU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FFF442-DE9A-42F0-81AB-99A36F0AF599}" type="slidenum">
              <a:rPr lang="ru-RU"/>
              <a:pPr/>
              <a:t>5</a:t>
            </a:fld>
            <a:endParaRPr lang="ru-RU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2BB1B2-423B-4E1D-989A-9AEC31C2734A}" type="slidenum">
              <a:rPr lang="ru-RU"/>
              <a:pPr/>
              <a:t>6</a:t>
            </a:fld>
            <a:endParaRPr lang="ru-RU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8FDBDF-97AF-4372-9028-0E0889841F68}" type="slidenum">
              <a:rPr lang="ru-RU"/>
              <a:pPr/>
              <a:t>7</a:t>
            </a:fld>
            <a:endParaRPr lang="ru-RU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821EFD-09FC-4256-A8D5-B3E8C3AA311F}" type="slidenum">
              <a:rPr lang="ru-RU"/>
              <a:pPr/>
              <a:t>8</a:t>
            </a:fld>
            <a:endParaRPr lang="ru-RU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DE031-8BCA-42B8-80D5-0BAE48BF2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CABBC-11F6-41F8-803D-032BA2065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85880-F953-4D38-8B72-04B9C65B2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1D520-AA77-472E-92FC-7B1234C1D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E7846-1DE4-48FB-BC44-A7BC260EC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78FC6-4CE1-48A5-8E42-F8F3FAB0B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53CC0-55C8-47EE-8799-D6AA88323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68984-2972-4B7B-89AA-89E9BE898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DB785-4E91-404C-8505-6BC4DA309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A045D-7762-4067-A68C-DFECD2406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79D2A-E94A-4BD2-8782-B82E85A81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EB400-2399-4F36-92F7-73A71ABAA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001B590-6851-4CD7-84E5-FE62A8733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5;&#1083;&#1077;&#1085;&#1072;.W53J0E7EQTX6VFH\&#1056;&#1072;&#1073;&#1086;&#1095;&#1080;&#1081;%20&#1089;&#1090;&#1086;&#1083;\&#1045;&#1083;&#1077;&#1085;&#1072;\&#1052;&#1086;&#1103;%20&#1084;&#1091;&#1079;&#1099;&#1082;&#1072;\Secret%20Garden\Secret%20Garden%20-%20Atlantia.mp3" TargetMode="External"/><Relationship Id="rId6" Type="http://schemas.openxmlformats.org/officeDocument/2006/relationships/image" Target="../media/image2.jpeg"/><Relationship Id="rId5" Type="http://schemas.openxmlformats.org/officeDocument/2006/relationships/hyperlink" Target="http://www.sakhfguz.ru/content/1305091200_4812.jpg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2" name="Secret Garden - Atlanti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72600" y="63246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4" name="Picture 8" descr="Картинка 103 из 42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2667000"/>
            <a:ext cx="46482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агетная рамка 5"/>
          <p:cNvSpPr/>
          <p:nvPr/>
        </p:nvSpPr>
        <p:spPr>
          <a:xfrm>
            <a:off x="2819400" y="6477000"/>
            <a:ext cx="2362200" cy="381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Prezentacii.com</a:t>
            </a:r>
            <a:endParaRPr lang="ru-RU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2514600" cy="363855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Иванов Владимир 10 «А»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470178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FF0000"/>
                </a:solidFill>
              </a:rPr>
              <a:t>Влияние алкоголя на здоровье человека</a:t>
            </a:r>
            <a:endParaRPr lang="ru-RU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57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5"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578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990000"/>
                </a:solidFill>
                <a:latin typeface="Times New Roman" pitchFamily="18" charset="0"/>
              </a:rPr>
              <a:t>Наказание за употребление алкоголя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000066"/>
                </a:solidFill>
                <a:latin typeface="Times New Roman" pitchFamily="18" charset="0"/>
              </a:rPr>
              <a:t>Древней Греции пьяному мужу строго запрещалось сходиться с женой. Там же был издан закон, запрещающий новобрачным употреблять вино в день свадьбы.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b="1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990000"/>
                </a:solidFill>
                <a:latin typeface="Times New Roman" pitchFamily="18" charset="0"/>
              </a:rPr>
              <a:t>В Древней Индии за пьянство поили кипятком, расплавленным серебром, свинцом. </a:t>
            </a:r>
          </a:p>
          <a:p>
            <a:pPr eaLnBrk="1" hangingPunct="1">
              <a:lnSpc>
                <a:spcPct val="80000"/>
              </a:lnSpc>
            </a:pPr>
            <a:endParaRPr lang="ru-RU" sz="2800" b="1" smtClean="0">
              <a:solidFill>
                <a:srgbClr val="99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000066"/>
                </a:solidFill>
                <a:latin typeface="Times New Roman" pitchFamily="18" charset="0"/>
              </a:rPr>
              <a:t>В Древнем Риме разрешалось безнаказанно убивать жен, злоупотреблявших спиртными напитками.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/>
      <p:bldP spid="2293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AutoShape 2"/>
          <p:cNvSpPr>
            <a:spLocks noChangeArrowheads="1"/>
          </p:cNvSpPr>
          <p:nvPr/>
        </p:nvSpPr>
        <p:spPr bwMode="auto">
          <a:xfrm>
            <a:off x="152400" y="3124200"/>
            <a:ext cx="4465638" cy="3598863"/>
          </a:xfrm>
          <a:prstGeom prst="irregularSeal1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/>
              <a:t>МАЛЕНЬКИЙ </a:t>
            </a:r>
          </a:p>
          <a:p>
            <a:pPr algn="ctr" eaLnBrk="0" hangingPunct="0"/>
            <a:r>
              <a:rPr lang="ru-RU" b="1"/>
              <a:t>РЕБЁНОК</a:t>
            </a:r>
          </a:p>
          <a:p>
            <a:pPr algn="ctr" eaLnBrk="0" hangingPunct="0"/>
            <a:r>
              <a:rPr lang="ru-RU" b="1"/>
              <a:t>МОЖЕТ ПОГИБНУТЬ</a:t>
            </a:r>
          </a:p>
          <a:p>
            <a:pPr algn="ctr" eaLnBrk="0" hangingPunct="0"/>
            <a:r>
              <a:rPr lang="ru-RU" b="1"/>
              <a:t>от стакана</a:t>
            </a:r>
          </a:p>
          <a:p>
            <a:pPr algn="ctr" eaLnBrk="0" hangingPunct="0"/>
            <a:r>
              <a:rPr lang="ru-RU" b="1"/>
              <a:t>ВОДКИ</a:t>
            </a:r>
          </a:p>
        </p:txBody>
      </p:sp>
      <p:sp>
        <p:nvSpPr>
          <p:cNvPr id="262147" name="AutoShape 3"/>
          <p:cNvSpPr>
            <a:spLocks noChangeArrowheads="1"/>
          </p:cNvSpPr>
          <p:nvPr/>
        </p:nvSpPr>
        <p:spPr bwMode="auto">
          <a:xfrm>
            <a:off x="5029200" y="381000"/>
            <a:ext cx="4284663" cy="3886200"/>
          </a:xfrm>
          <a:prstGeom prst="irregularSeal1">
            <a:avLst/>
          </a:prstGeom>
          <a:solidFill>
            <a:schemeClr val="accent1"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>
                <a:latin typeface="Times New Roman" pitchFamily="18" charset="0"/>
              </a:rPr>
              <a:t>Смертельная доза </a:t>
            </a:r>
          </a:p>
          <a:p>
            <a:pPr algn="ctr" eaLnBrk="0" hangingPunct="0"/>
            <a:r>
              <a:rPr lang="ru-RU" b="1">
                <a:latin typeface="Times New Roman" pitchFamily="18" charset="0"/>
              </a:rPr>
              <a:t>для взрослого </a:t>
            </a:r>
          </a:p>
          <a:p>
            <a:pPr algn="ctr" eaLnBrk="0" hangingPunct="0"/>
            <a:r>
              <a:rPr lang="ru-RU" b="1">
                <a:latin typeface="Times New Roman" pitchFamily="18" charset="0"/>
              </a:rPr>
              <a:t>6-8 г спирта </a:t>
            </a:r>
          </a:p>
          <a:p>
            <a:pPr algn="ctr" eaLnBrk="0" hangingPunct="0"/>
            <a:r>
              <a:rPr lang="ru-RU" b="1">
                <a:latin typeface="Times New Roman" pitchFamily="18" charset="0"/>
              </a:rPr>
              <a:t>на 1 кг массы</a:t>
            </a:r>
          </a:p>
        </p:txBody>
      </p:sp>
      <p:sp>
        <p:nvSpPr>
          <p:cNvPr id="262148" name="Text Box 4"/>
          <p:cNvSpPr txBox="1">
            <a:spLocks noChangeArrowheads="1"/>
          </p:cNvSpPr>
          <p:nvPr/>
        </p:nvSpPr>
        <p:spPr bwMode="auto">
          <a:xfrm>
            <a:off x="1219200" y="3810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800" b="1">
                <a:solidFill>
                  <a:srgbClr val="990000"/>
                </a:solidFill>
                <a:latin typeface="Times New Roman" pitchFamily="18" charset="0"/>
              </a:rPr>
              <a:t>АЛКОГОЛЬ – СМЕРТЕЛЬНЫЙ ВРАГ</a:t>
            </a:r>
          </a:p>
        </p:txBody>
      </p:sp>
      <p:pic>
        <p:nvPicPr>
          <p:cNvPr id="262149" name="Object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524000"/>
            <a:ext cx="139382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2150" name="Object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5825" y="4005263"/>
            <a:ext cx="125095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6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 animBg="1"/>
      <p:bldP spid="262147" grpId="0" animBg="1"/>
      <p:bldP spid="2621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77200" cy="6858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1902A6"/>
                </a:solidFill>
                <a:latin typeface="Times New Roman" pitchFamily="18" charset="0"/>
              </a:rPr>
              <a:t>Влияние алкоголя на печень. 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457200" y="1452563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Повреждение печени</a:t>
            </a: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5867400" y="1524000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Цирроз печени</a:t>
            </a:r>
          </a:p>
        </p:txBody>
      </p:sp>
      <p:pic>
        <p:nvPicPr>
          <p:cNvPr id="231434" name="Picture 10" descr="386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438400"/>
            <a:ext cx="25987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1435" name="Picture 11" descr="706187_110067249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438400"/>
            <a:ext cx="3276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3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  <p:bldP spid="231428" grpId="0"/>
      <p:bldP spid="2314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1902A6"/>
                </a:solidFill>
                <a:latin typeface="Times New Roman" pitchFamily="18" charset="0"/>
              </a:rPr>
              <a:t>Изменения в головном мозге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371600"/>
            <a:ext cx="38100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>
                <a:latin typeface="Times New Roman" pitchFamily="18" charset="0"/>
              </a:rPr>
              <a:t>100г вина убивает 500 нейронов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170298"/>
                </a:solidFill>
                <a:latin typeface="Times New Roman" pitchFamily="18" charset="0"/>
              </a:rPr>
              <a:t>100г пива убивает 3000 нейронов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latin typeface="Times New Roman" pitchFamily="18" charset="0"/>
              </a:rPr>
              <a:t>100г водки убивает 7500 нейронов</a:t>
            </a:r>
            <a:r>
              <a:rPr lang="ru-RU" sz="2800" smtClean="0"/>
              <a:t> </a:t>
            </a:r>
          </a:p>
        </p:txBody>
      </p:sp>
      <p:pic>
        <p:nvPicPr>
          <p:cNvPr id="20484" name="Picture 4" descr="ed3eed822a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47800"/>
            <a:ext cx="39624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52400" y="5045075"/>
            <a:ext cx="411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 i="1">
                <a:solidFill>
                  <a:schemeClr val="accent2"/>
                </a:solidFill>
                <a:latin typeface="Times New Roman" pitchFamily="18" charset="0"/>
              </a:rPr>
              <a:t>Мозг выпившего алкоголь человека – это кладбище нейронов </a:t>
            </a:r>
            <a:endParaRPr lang="ru-RU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20486" name="Picture 6" descr="1242901825_klmozg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105275"/>
            <a:ext cx="42672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6019800" cy="9144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1902A6"/>
                </a:solidFill>
                <a:latin typeface="Times New Roman" pitchFamily="18" charset="0"/>
              </a:rPr>
              <a:t>Пивной алкоголизм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1143000" y="6096000"/>
            <a:ext cx="7269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1902A6"/>
                </a:solidFill>
                <a:latin typeface="Times New Roman" pitchFamily="18" charset="0"/>
              </a:rPr>
              <a:t>Кто пиво пьет больше – у того брюхо толще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6248400" y="1447800"/>
            <a:ext cx="2786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«Ожирение сердца»</a:t>
            </a:r>
          </a:p>
        </p:txBody>
      </p:sp>
      <p:pic>
        <p:nvPicPr>
          <p:cNvPr id="233477" name="Picture 5" descr="AG0062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895600"/>
            <a:ext cx="22193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3478" name="Picture 6" descr="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7900" y="3048000"/>
            <a:ext cx="30861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3479" name="Picture 7" descr="1241535762_pivo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2514600"/>
            <a:ext cx="23653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3480" name="Picture 8" descr="6794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990600"/>
            <a:ext cx="3835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  <p:bldP spid="233475" grpId="0"/>
      <p:bldP spid="2334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570" name="Picture 2" descr="1247843659_big_384808_russians_alcohol_mortal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905000"/>
            <a:ext cx="541020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7571" name="Picture 3" descr="s346356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-457200"/>
            <a:ext cx="33623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7572" name="Picture 4" descr="1260181945_1800092_efc58a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2895600"/>
            <a:ext cx="32766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7573" name="Picture 5" descr="27123728_0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-28575"/>
            <a:ext cx="3276600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7574" name="Picture 6" descr="184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304800" y="0"/>
            <a:ext cx="3581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7575" name="Picture 7" descr="clef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27388" y="3886200"/>
            <a:ext cx="268446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7576" name="Picture 8" descr="1260181990_1800095_cf57f65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57150" y="2819400"/>
            <a:ext cx="33337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3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3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23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23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3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1902A6"/>
                </a:solidFill>
                <a:latin typeface="Times New Roman" pitchFamily="18" charset="0"/>
              </a:rPr>
              <a:t>Статистика смертности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724400"/>
            <a:ext cx="84582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	</a:t>
            </a:r>
            <a:r>
              <a:rPr lang="ru-RU" sz="2800" b="1" smtClean="0">
                <a:solidFill>
                  <a:srgbClr val="1902A6"/>
                </a:solidFill>
                <a:latin typeface="Times New Roman" pitchFamily="18" charset="0"/>
              </a:rPr>
              <a:t>Смертность среди мужчин увеличилась в 2,5 раза, среди женщин – в 3 раза.</a:t>
            </a:r>
            <a:r>
              <a:rPr lang="ru-RU" sz="2800" b="1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4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	В России мужчины живут на 18 лет меньше, чем в США и на 12 лет меньше, чем в Европе.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smtClean="0">
              <a:latin typeface="Times New Roman" pitchFamily="18" charset="0"/>
            </a:endParaRPr>
          </a:p>
        </p:txBody>
      </p:sp>
      <p:pic>
        <p:nvPicPr>
          <p:cNvPr id="260100" name="Picture 4" descr="40gradusoff"/>
          <p:cNvPicPr>
            <a:picLocks noChangeAspect="1" noChangeArrowheads="1"/>
          </p:cNvPicPr>
          <p:nvPr/>
        </p:nvPicPr>
        <p:blipFill>
          <a:blip r:embed="rId3" cstate="print"/>
          <a:srcRect l="3188" r="2802"/>
          <a:stretch>
            <a:fillRect/>
          </a:stretch>
        </p:blipFill>
        <p:spPr bwMode="auto">
          <a:xfrm>
            <a:off x="58738" y="1390650"/>
            <a:ext cx="4970462" cy="323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5029200" y="1295400"/>
            <a:ext cx="41148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600" b="1">
                <a:latin typeface="Times New Roman" pitchFamily="18" charset="0"/>
              </a:rPr>
              <a:t>Алкогольная смертность в Сибири составляет </a:t>
            </a:r>
          </a:p>
          <a:p>
            <a:r>
              <a:rPr lang="ru-RU" sz="2600" b="1">
                <a:latin typeface="Times New Roman" pitchFamily="18" charset="0"/>
              </a:rPr>
              <a:t>22 % от общего уровня.</a:t>
            </a:r>
          </a:p>
          <a:p>
            <a:endParaRPr lang="ru-RU" sz="1400" b="1">
              <a:latin typeface="Times New Roman" pitchFamily="18" charset="0"/>
            </a:endParaRPr>
          </a:p>
          <a:p>
            <a:r>
              <a:rPr lang="ru-RU" sz="2600" b="1">
                <a:solidFill>
                  <a:srgbClr val="1902A6"/>
                </a:solidFill>
                <a:latin typeface="Times New Roman" pitchFamily="18" charset="0"/>
              </a:rPr>
              <a:t>В Центральном федеральном округе -12%</a:t>
            </a:r>
          </a:p>
          <a:p>
            <a:endParaRPr lang="ru-RU" sz="1400" b="1">
              <a:latin typeface="Times New Roman" pitchFamily="18" charset="0"/>
            </a:endParaRPr>
          </a:p>
          <a:p>
            <a:r>
              <a:rPr lang="ru-RU" sz="2600" b="1">
                <a:latin typeface="Times New Roman" pitchFamily="18" charset="0"/>
              </a:rPr>
              <a:t>Всего алкоголиков </a:t>
            </a:r>
          </a:p>
          <a:p>
            <a:r>
              <a:rPr lang="ru-RU" sz="2600" b="1">
                <a:latin typeface="Times New Roman" pitchFamily="18" charset="0"/>
              </a:rPr>
              <a:t>7 миллионов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/>
      <p:bldP spid="260099" grpId="0" build="p"/>
      <p:bldP spid="26010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1575</TotalTime>
  <Words>170</Words>
  <Application>Microsoft Office PowerPoint</Application>
  <PresentationFormat>Экран (4:3)</PresentationFormat>
  <Paragraphs>49</Paragraphs>
  <Slides>8</Slides>
  <Notes>8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Презентация PowerPoint</vt:lpstr>
      <vt:lpstr>Наказание за употребление алкоголя</vt:lpstr>
      <vt:lpstr>Презентация PowerPoint</vt:lpstr>
      <vt:lpstr>Влияние алкоголя на печень. </vt:lpstr>
      <vt:lpstr>Изменения в головном мозге</vt:lpstr>
      <vt:lpstr>Пивной алкоголизм</vt:lpstr>
      <vt:lpstr>Презентация PowerPoint</vt:lpstr>
      <vt:lpstr>Статистика смертности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Андрей</dc:creator>
  <cp:lastModifiedBy>Андрей</cp:lastModifiedBy>
  <cp:revision>18</cp:revision>
  <cp:lastPrinted>1601-01-01T00:00:00Z</cp:lastPrinted>
  <dcterms:created xsi:type="dcterms:W3CDTF">1601-01-01T00:00:00Z</dcterms:created>
  <dcterms:modified xsi:type="dcterms:W3CDTF">2013-12-19T04:04:50Z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000800bc270000000000010243100207f6000400038000</vt:lpwstr>
  </property>
</Properties>
</file>