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8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9" r:id="rId17"/>
    <p:sldId id="280" r:id="rId18"/>
    <p:sldId id="270" r:id="rId19"/>
    <p:sldId id="271" r:id="rId20"/>
    <p:sldId id="272" r:id="rId21"/>
    <p:sldId id="273" r:id="rId22"/>
    <p:sldId id="281" r:id="rId23"/>
    <p:sldId id="275" r:id="rId24"/>
    <p:sldId id="276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89D5B-D667-4543-ABB3-E2287824F7C2}" type="datetimeFigureOut">
              <a:rPr lang="ru-RU" smtClean="0"/>
              <a:pPr/>
              <a:t>21.10.2011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8D1A5-4413-408B-A792-5A41333E2E6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89D5B-D667-4543-ABB3-E2287824F7C2}" type="datetimeFigureOut">
              <a:rPr lang="ru-RU" smtClean="0"/>
              <a:pPr/>
              <a:t>21.10.2011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8D1A5-4413-408B-A792-5A41333E2E6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89D5B-D667-4543-ABB3-E2287824F7C2}" type="datetimeFigureOut">
              <a:rPr lang="ru-RU" smtClean="0"/>
              <a:pPr/>
              <a:t>21.10.2011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8D1A5-4413-408B-A792-5A41333E2E6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89D5B-D667-4543-ABB3-E2287824F7C2}" type="datetimeFigureOut">
              <a:rPr lang="ru-RU" smtClean="0"/>
              <a:pPr/>
              <a:t>21.10.2011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8D1A5-4413-408B-A792-5A41333E2E6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89D5B-D667-4543-ABB3-E2287824F7C2}" type="datetimeFigureOut">
              <a:rPr lang="ru-RU" smtClean="0"/>
              <a:pPr/>
              <a:t>21.10.2011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8D1A5-4413-408B-A792-5A41333E2E6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89D5B-D667-4543-ABB3-E2287824F7C2}" type="datetimeFigureOut">
              <a:rPr lang="ru-RU" smtClean="0"/>
              <a:pPr/>
              <a:t>21.10.2011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8D1A5-4413-408B-A792-5A41333E2E6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89D5B-D667-4543-ABB3-E2287824F7C2}" type="datetimeFigureOut">
              <a:rPr lang="ru-RU" smtClean="0"/>
              <a:pPr/>
              <a:t>21.10.2011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8D1A5-4413-408B-A792-5A41333E2E6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89D5B-D667-4543-ABB3-E2287824F7C2}" type="datetimeFigureOut">
              <a:rPr lang="ru-RU" smtClean="0"/>
              <a:pPr/>
              <a:t>21.10.2011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8D1A5-4413-408B-A792-5A41333E2E6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89D5B-D667-4543-ABB3-E2287824F7C2}" type="datetimeFigureOut">
              <a:rPr lang="ru-RU" smtClean="0"/>
              <a:pPr/>
              <a:t>21.10.2011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8D1A5-4413-408B-A792-5A41333E2E6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89D5B-D667-4543-ABB3-E2287824F7C2}" type="datetimeFigureOut">
              <a:rPr lang="ru-RU" smtClean="0"/>
              <a:pPr/>
              <a:t>21.10.2011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8D1A5-4413-408B-A792-5A41333E2E6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89D5B-D667-4543-ABB3-E2287824F7C2}" type="datetimeFigureOut">
              <a:rPr lang="ru-RU" smtClean="0"/>
              <a:pPr/>
              <a:t>21.10.2011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8D1A5-4413-408B-A792-5A41333E2E6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189D5B-D667-4543-ABB3-E2287824F7C2}" type="datetimeFigureOut">
              <a:rPr lang="ru-RU" smtClean="0"/>
              <a:pPr/>
              <a:t>21.10.2011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08D1A5-4413-408B-A792-5A41333E2E6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642918"/>
            <a:ext cx="7772400" cy="1470025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8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ЕГЭ:</a:t>
            </a:r>
            <a:endParaRPr lang="ru-RU" sz="8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2214554"/>
            <a:ext cx="7572428" cy="4000528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трудности  и стратегии поддержки старшеклассников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4786314" y="5929306"/>
            <a:ext cx="4357686" cy="9286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Составил педагог-психолог Пшеничная Ирина Павловна  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928802"/>
            <a:ext cx="8572560" cy="4197361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Повышенный уровень тревоги учащихся на экзамене, что приводит к дезорганизации деятельности, снижению концентрации внимания и работоспособности. Тревога – это весьма энергоемкое занятие. Чем больше ребенок тревожится, тем меньше сил у него остается на учебную деятельность.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500042"/>
            <a:ext cx="8288424" cy="707886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buNone/>
            </a:pPr>
            <a:r>
              <a:rPr lang="ru-RU" sz="4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Следствие личностных трудностей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4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Чем может помочь психолог?</a:t>
            </a:r>
            <a:endParaRPr lang="ru-RU" sz="40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Предоставить информацию о том, что такое ЕГЭ, уделив внимание его позитивным сторонам.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Выяснение тех убеждений, которые существуют у детей по поводу ЕГЭ («мозговой штурм» или дискуссия).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4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Процессуальные трудности</a:t>
            </a:r>
            <a:endParaRPr lang="ru-RU" sz="40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197361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Связаны с самой процедурой единого государственного экзамена. Эта процедура имеет инновационный, непривычный для детей характер, что может быть причиной значительных трудностей на экзамене.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357166"/>
            <a:ext cx="8472518" cy="1143000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 чем заключаются эти трудности?</a:t>
            </a:r>
            <a:endParaRPr lang="ru-RU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85992"/>
            <a:ext cx="8229600" cy="3840171"/>
          </a:xfrm>
        </p:spPr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Трудности, связанные со спецификой фиксирования ответов.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Трудности, связанные с ролью взрослого.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Трудности, связанные с критерием оценки.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Трудности, связанные с незнанием своих прав и обязанностей.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4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Чем может помочь психолог?</a:t>
            </a:r>
            <a:endParaRPr lang="ru-RU" sz="40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85992"/>
            <a:ext cx="8401080" cy="3840171"/>
          </a:xfrm>
        </p:spPr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Проигрывание процедуры ЕГЭ.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Выработки индивидуальной стратегии деятельности для каждого старшеклассника.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85728"/>
            <a:ext cx="8858312" cy="1857388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6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Приемы, мобилизующие интеллектуальные возможности школьников при подготовке и сдачи ЕГЭ</a:t>
            </a:r>
            <a:endParaRPr lang="ru-RU" sz="36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57158" y="3000372"/>
          <a:ext cx="8229600" cy="2071702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4114800"/>
                <a:gridCol w="4114800"/>
              </a:tblGrid>
              <a:tr h="797731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Проблема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Прием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1273971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Обезвоживание организма, следствие снижения скорости нервных процессов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Вода – пить до и во время экзаменов.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1142984"/>
          <a:ext cx="8229600" cy="274320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Проблема 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Прием 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dirty="0" smtClean="0"/>
                        <a:t>Нарушение гармоничной работы левого и правого полушария</a:t>
                      </a:r>
                    </a:p>
                    <a:p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dirty="0" smtClean="0"/>
                        <a:t>Физическое упражнение «Перекрестный шаг», имитация ходьбы</a:t>
                      </a:r>
                      <a:r>
                        <a:rPr lang="ru-RU" sz="2800" baseline="0" dirty="0" smtClean="0"/>
                        <a:t> на месте или смотреть на изображение до 1мин.</a:t>
                      </a:r>
                      <a:endParaRPr lang="ru-RU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857620" y="3687901"/>
            <a:ext cx="221457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0" dirty="0" smtClean="0"/>
              <a:t>Х</a:t>
            </a:r>
            <a:endParaRPr lang="ru-RU" sz="20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428604"/>
          <a:ext cx="8229600" cy="128016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4643470"/>
                <a:gridCol w="358613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Проблема 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Прием 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Кислородное голодание, усиливающее</a:t>
                      </a:r>
                      <a:r>
                        <a:rPr lang="ru-RU" sz="2400" baseline="0" dirty="0" smtClean="0"/>
                        <a:t> влияние стресса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Энергетическое зевание, 3 – 5 зевков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Рисунок 6" descr="DSC02158.JPG"/>
          <p:cNvPicPr>
            <a:picLocks noChangeAspect="1"/>
          </p:cNvPicPr>
          <p:nvPr/>
        </p:nvPicPr>
        <p:blipFill>
          <a:blip r:embed="rId2" cstate="print">
            <a:lum bright="10000"/>
          </a:blip>
          <a:srcRect l="23140" t="19835" r="26034" b="7438"/>
          <a:stretch>
            <a:fillRect/>
          </a:stretch>
        </p:blipFill>
        <p:spPr>
          <a:xfrm>
            <a:off x="2428860" y="1890469"/>
            <a:ext cx="4429156" cy="47532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Приемы совладания с экзаменационной тревожностью</a:t>
            </a:r>
            <a:endParaRPr lang="ru-RU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428868"/>
            <a:ext cx="8229600" cy="3697295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Приспособление к окружающей среде.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Переименование.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Разговор с самим собой.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Систематическая десенситизация.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571480"/>
            <a:ext cx="8715436" cy="1643066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6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Программа занятий по подготовке учащихся 11 класса к ЕГЭ с элементами психологического  тренинга</a:t>
            </a:r>
            <a:endParaRPr lang="ru-RU" sz="36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3214686"/>
            <a:ext cx="8229600" cy="3357586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Цель занятий: отработка с учащимися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    навыков психологической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    подготовки к экзаменам,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    повышения их уверенности в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    себе, в своих силах при сдаче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    экзаменов.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>
            <a:prstTxWarp prst="textPlain">
              <a:avLst/>
            </a:prstTxWarp>
            <a:normAutofit/>
          </a:bodyPr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Экзамен – в переводе с латинского означает «испытание». 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Экзамен – тягостное переживание, несчастье. (С.И.Ожегов «Толковый словарь») 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Экзамен – источник стресса, как любое переживание, несчастье.</a:t>
            </a:r>
          </a:p>
          <a:p>
            <a:pPr algn="just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Стоит ли противиться этому или все-таки бросить вызов, то есть идти по пути снятия экзаменационных стрессов?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Задачи:</a:t>
            </a:r>
            <a:endParaRPr lang="ru-RU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197361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Обучение выпускников способам релаксации и снятия эмоционального и физического напряжения, повышение сопротивляемости стрессу, обучение способам волевой мобилизации и поддержания рабочего самочувствия в ходе подготовки к экзаменам, обучение приемам активного запоминания.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Используемые методы:</a:t>
            </a:r>
            <a:endParaRPr lang="ru-RU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2571744"/>
            <a:ext cx="6500858" cy="3554419"/>
          </a:xfrm>
        </p:spPr>
        <p:txBody>
          <a:bodyPr/>
          <a:lstStyle/>
          <a:p>
            <a:pPr marL="0" indent="0" algn="just">
              <a:spcBef>
                <a:spcPts val="0"/>
              </a:spcBef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Дискуссии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algn="just">
              <a:spcBef>
                <a:spcPts val="0"/>
              </a:spcBef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Мини-лекции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Тренинговые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упражнения.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1143000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4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Тематическое планирование</a:t>
            </a:r>
            <a:endParaRPr lang="ru-RU" sz="40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2571744"/>
          <a:ext cx="8229600" cy="320040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571504"/>
                <a:gridCol w="5500726"/>
                <a:gridCol w="215737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№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Тема занятия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Продолжительность занятий астр. час.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Память и приемы запоминания. Методы запоминания текстов.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1,5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Приемы волевой мобилизации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1,5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Приемы релаксации и снятия напряжения.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1,5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Итого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4,5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4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85728"/>
            <a:ext cx="8429684" cy="6143668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indent="714375" algn="ctr">
              <a:spcBef>
                <a:spcPts val="0"/>
              </a:spcBef>
              <a:buNone/>
            </a:pPr>
            <a:r>
              <a:rPr lang="ru-RU" sz="4800" b="1" dirty="0" smtClean="0">
                <a:ln w="3175">
                  <a:solidFill>
                    <a:schemeClr val="tx1"/>
                  </a:solidFill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Полностью экзаменационный стресс снять невозможно, ибо любая новая ситуация неизбежно вызывает волнение, с которым надо учиться бороться, но уменьшить его можно.</a:t>
            </a:r>
            <a:endParaRPr lang="ru-RU" sz="4800" b="1" dirty="0">
              <a:ln w="3175">
                <a:solidFill>
                  <a:schemeClr val="tx1"/>
                </a:solidFill>
              </a:ln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Три группы трудностей ЕГЭ</a:t>
            </a:r>
            <a:endParaRPr lang="ru-RU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lnSpc>
                <a:spcPct val="200000"/>
              </a:lnSpc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Когнитивные трудности.</a:t>
            </a:r>
          </a:p>
          <a:p>
            <a:pPr marL="514350" indent="-514350">
              <a:lnSpc>
                <a:spcPct val="200000"/>
              </a:lnSpc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Личностные трудности.</a:t>
            </a:r>
          </a:p>
          <a:p>
            <a:pPr marL="514350" indent="-514350">
              <a:lnSpc>
                <a:spcPct val="200000"/>
              </a:lnSpc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Процессуальные трудности.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Когнитивные трудности</a:t>
            </a:r>
            <a:endParaRPr lang="ru-RU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714621"/>
            <a:ext cx="8229600" cy="1285884"/>
          </a:xfrm>
        </p:spPr>
        <p:txBody>
          <a:bodyPr/>
          <a:lstStyle/>
          <a:p>
            <a:pPr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Трудности, связанные с особенностями переработки информации в ходе ЕГЭ.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500042"/>
            <a:ext cx="8229600" cy="714380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 чем заключаются трудности?</a:t>
            </a:r>
            <a:endParaRPr lang="ru-RU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786058"/>
            <a:ext cx="8358246" cy="3311517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Работа с тестовыми заданиями, выделять существенные стороны в каждом вопросе; оперировать фактами и положениями, вырванными из общего контекста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4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Чем может помочь психолог?</a:t>
            </a:r>
            <a:endParaRPr lang="ru-RU" sz="40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500174"/>
            <a:ext cx="885831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Необходимо понять, какие психологические функции обеспечивают успешность выполнения ЕГЭ.</a:t>
            </a:r>
          </a:p>
          <a:p>
            <a:pPr marL="0" indent="0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Это преимущественно хорошая переключаемость и оперативная память. Тесты требуют умения оперировать большим объемом данных и быстро переключаться с одной темы на другую.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643998" cy="1511288"/>
          </a:xfrm>
          <a:ln>
            <a:noFill/>
          </a:ln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2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Для преодоления когнитивных трудностей используются задания двух типов</a:t>
            </a:r>
            <a:endParaRPr lang="ru-RU" sz="32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357430"/>
            <a:ext cx="8229600" cy="4097335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Психогимнастические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упражнения, развивающие переключаемость в целом (таблицы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Шульте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 др.)</a:t>
            </a:r>
          </a:p>
          <a:p>
            <a:pPr algn="just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Игры и задания, основанные на материале школьных предметов.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429256" y="3357563"/>
          <a:ext cx="2928960" cy="1973269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585792"/>
                <a:gridCol w="585792"/>
                <a:gridCol w="601812"/>
                <a:gridCol w="569772"/>
                <a:gridCol w="585792"/>
              </a:tblGrid>
              <a:tr h="3960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Calibri"/>
                          <a:ea typeface="Calibri"/>
                          <a:cs typeface="Times New Roman"/>
                        </a:rPr>
                        <a:t>21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Calibri"/>
                          <a:ea typeface="Calibri"/>
                          <a:cs typeface="Times New Roman"/>
                        </a:rPr>
                        <a:t>13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Calibri"/>
                          <a:ea typeface="Calibri"/>
                          <a:cs typeface="Times New Roman"/>
                        </a:rPr>
                        <a:t>17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43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Calibri"/>
                          <a:ea typeface="Calibri"/>
                          <a:cs typeface="Times New Roman"/>
                        </a:rPr>
                        <a:t>20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Calibri"/>
                          <a:ea typeface="Calibri"/>
                          <a:cs typeface="Times New Roman"/>
                        </a:rPr>
                        <a:t>23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Calibri"/>
                          <a:ea typeface="Calibri"/>
                          <a:cs typeface="Times New Roman"/>
                        </a:rPr>
                        <a:t>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43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Calibri"/>
                          <a:ea typeface="Calibri"/>
                          <a:cs typeface="Times New Roman"/>
                        </a:rPr>
                        <a:t>18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Calibri"/>
                          <a:ea typeface="Calibri"/>
                          <a:cs typeface="Times New Roman"/>
                        </a:rPr>
                        <a:t>25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43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Calibri"/>
                          <a:ea typeface="Calibri"/>
                          <a:cs typeface="Times New Roman"/>
                        </a:rPr>
                        <a:t>14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Calibri"/>
                          <a:ea typeface="Calibri"/>
                          <a:cs typeface="Times New Roman"/>
                        </a:rPr>
                        <a:t>19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43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Calibri"/>
                          <a:ea typeface="Calibri"/>
                          <a:cs typeface="Times New Roman"/>
                        </a:rPr>
                        <a:t>22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Calibri"/>
                          <a:ea typeface="Calibri"/>
                          <a:cs typeface="Times New Roman"/>
                        </a:rPr>
                        <a:t>24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500198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4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Личностные трудности</a:t>
            </a:r>
            <a:endParaRPr lang="ru-RU" sz="40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71604" y="2000240"/>
            <a:ext cx="6357982" cy="36972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обусловлены особенностями восприятия учеником ситуации экзамена, его субъективными реакциями и состояниями.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501122" cy="1143000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 чем заключаются эти трудности?</a:t>
            </a:r>
            <a:endParaRPr lang="ru-RU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Отсутствие полной и четкой информации о процедуре единого государственного экзамена. Дефицит информации повышает тревогу. Это способствует тому, что у ученика появляется иррациональное убеждение по поводу ЕГЭ.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Выпускники лишены эмоциональной поддержки.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680</Words>
  <Application>Microsoft Office PowerPoint</Application>
  <PresentationFormat>Экран (4:3)</PresentationFormat>
  <Paragraphs>121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Тема Office</vt:lpstr>
      <vt:lpstr>ЕГЭ:</vt:lpstr>
      <vt:lpstr>Слайд 2</vt:lpstr>
      <vt:lpstr>Три группы трудностей ЕГЭ</vt:lpstr>
      <vt:lpstr>Когнитивные трудности</vt:lpstr>
      <vt:lpstr>В чем заключаются трудности?</vt:lpstr>
      <vt:lpstr>Чем может помочь психолог?</vt:lpstr>
      <vt:lpstr>Для преодоления когнитивных трудностей используются задания двух типов</vt:lpstr>
      <vt:lpstr>Личностные трудности</vt:lpstr>
      <vt:lpstr>В чем заключаются эти трудности?</vt:lpstr>
      <vt:lpstr>Слайд 10</vt:lpstr>
      <vt:lpstr>Чем может помочь психолог?</vt:lpstr>
      <vt:lpstr>Процессуальные трудности</vt:lpstr>
      <vt:lpstr>В чем заключаются эти трудности?</vt:lpstr>
      <vt:lpstr>Чем может помочь психолог?</vt:lpstr>
      <vt:lpstr>Приемы, мобилизующие интеллектуальные возможности школьников при подготовке и сдачи ЕГЭ</vt:lpstr>
      <vt:lpstr>Слайд 16</vt:lpstr>
      <vt:lpstr>Слайд 17</vt:lpstr>
      <vt:lpstr>Приемы совладания с экзаменационной тревожностью</vt:lpstr>
      <vt:lpstr>Программа занятий по подготовке учащихся 11 класса к ЕГЭ с элементами психологического  тренинга</vt:lpstr>
      <vt:lpstr>Задачи:</vt:lpstr>
      <vt:lpstr>Используемые методы:</vt:lpstr>
      <vt:lpstr>Слайд 22</vt:lpstr>
      <vt:lpstr>Тематическое планирование</vt:lpstr>
      <vt:lpstr>Слайд 24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Начальная школа</dc:creator>
  <cp:lastModifiedBy>Пшеничная И.П.</cp:lastModifiedBy>
  <cp:revision>36</cp:revision>
  <dcterms:created xsi:type="dcterms:W3CDTF">2008-12-23T08:11:40Z</dcterms:created>
  <dcterms:modified xsi:type="dcterms:W3CDTF">2011-10-21T07:45:17Z</dcterms:modified>
</cp:coreProperties>
</file>