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64" r:id="rId3"/>
    <p:sldId id="260" r:id="rId4"/>
    <p:sldId id="259" r:id="rId5"/>
    <p:sldId id="257" r:id="rId6"/>
    <p:sldId id="261" r:id="rId7"/>
    <p:sldId id="262" r:id="rId8"/>
    <p:sldId id="263" r:id="rId9"/>
    <p:sldId id="265" r:id="rId10"/>
    <p:sldId id="266" r:id="rId11"/>
    <p:sldId id="267" r:id="rId12"/>
    <p:sldId id="281" r:id="rId13"/>
    <p:sldId id="268" r:id="rId14"/>
    <p:sldId id="274" r:id="rId15"/>
    <p:sldId id="270" r:id="rId16"/>
    <p:sldId id="269" r:id="rId17"/>
    <p:sldId id="271" r:id="rId18"/>
    <p:sldId id="272" r:id="rId19"/>
    <p:sldId id="282" r:id="rId20"/>
    <p:sldId id="273" r:id="rId21"/>
    <p:sldId id="283" r:id="rId22"/>
    <p:sldId id="275" r:id="rId23"/>
    <p:sldId id="280" r:id="rId24"/>
    <p:sldId id="276" r:id="rId25"/>
    <p:sldId id="277" r:id="rId26"/>
    <p:sldId id="278" r:id="rId27"/>
    <p:sldId id="279" r:id="rId2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4714" autoAdjust="0"/>
  </p:normalViewPr>
  <p:slideViewPr>
    <p:cSldViewPr>
      <p:cViewPr varScale="1">
        <p:scale>
          <a:sx n="88" d="100"/>
          <a:sy n="88" d="100"/>
        </p:scale>
        <p:origin x="-1458" y="-96"/>
      </p:cViewPr>
      <p:guideLst>
        <p:guide orient="horz" pos="2160"/>
        <p:guide pos="2880"/>
      </p:guideLst>
    </p:cSldViewPr>
  </p:slideViewPr>
  <p:outlineViewPr>
    <p:cViewPr>
      <p:scale>
        <a:sx n="33" d="100"/>
        <a:sy n="33" d="100"/>
      </p:scale>
      <p:origin x="0" y="14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30722" name="Group 2"/>
          <p:cNvGrpSpPr>
            <a:grpSpLocks/>
          </p:cNvGrpSpPr>
          <p:nvPr/>
        </p:nvGrpSpPr>
        <p:grpSpPr bwMode="auto">
          <a:xfrm>
            <a:off x="319088" y="1752600"/>
            <a:ext cx="8824912" cy="5129213"/>
            <a:chOff x="201" y="1104"/>
            <a:chExt cx="5559" cy="3231"/>
          </a:xfrm>
        </p:grpSpPr>
        <p:sp>
          <p:nvSpPr>
            <p:cNvPr id="30723"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endParaRPr lang="ru-RU"/>
            </a:p>
          </p:txBody>
        </p:sp>
        <p:sp>
          <p:nvSpPr>
            <p:cNvPr id="30724"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ru-RU"/>
            </a:p>
          </p:txBody>
        </p:sp>
        <p:sp>
          <p:nvSpPr>
            <p:cNvPr id="30725"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ru-RU"/>
            </a:p>
          </p:txBody>
        </p:sp>
        <p:sp>
          <p:nvSpPr>
            <p:cNvPr id="30726"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ru-RU"/>
            </a:p>
          </p:txBody>
        </p:sp>
        <p:sp>
          <p:nvSpPr>
            <p:cNvPr id="30727"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ru-RU"/>
            </a:p>
          </p:txBody>
        </p:sp>
        <p:sp>
          <p:nvSpPr>
            <p:cNvPr id="30728"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ru-RU"/>
            </a:p>
          </p:txBody>
        </p:sp>
      </p:grpSp>
      <p:sp>
        <p:nvSpPr>
          <p:cNvPr id="30729"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ru-RU"/>
              <a:t>Образец заголовка</a:t>
            </a:r>
          </a:p>
        </p:txBody>
      </p:sp>
      <p:sp>
        <p:nvSpPr>
          <p:cNvPr id="30730"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ru-RU"/>
              <a:t>Образец подзаголовка</a:t>
            </a:r>
          </a:p>
        </p:txBody>
      </p:sp>
      <p:sp>
        <p:nvSpPr>
          <p:cNvPr id="30731" name="Rectangle 11"/>
          <p:cNvSpPr>
            <a:spLocks noGrp="1" noChangeArrowheads="1"/>
          </p:cNvSpPr>
          <p:nvPr>
            <p:ph type="dt" sz="quarter" idx="2"/>
          </p:nvPr>
        </p:nvSpPr>
        <p:spPr>
          <a:xfrm>
            <a:off x="990600" y="6245225"/>
            <a:ext cx="1901825" cy="476250"/>
          </a:xfrm>
        </p:spPr>
        <p:txBody>
          <a:bodyPr/>
          <a:lstStyle>
            <a:lvl1pPr>
              <a:defRPr/>
            </a:lvl1pPr>
          </a:lstStyle>
          <a:p>
            <a:endParaRPr lang="ru-RU"/>
          </a:p>
        </p:txBody>
      </p:sp>
      <p:sp>
        <p:nvSpPr>
          <p:cNvPr id="30732" name="Rectangle 12"/>
          <p:cNvSpPr>
            <a:spLocks noGrp="1" noChangeArrowheads="1"/>
          </p:cNvSpPr>
          <p:nvPr>
            <p:ph type="ftr" sz="quarter" idx="3"/>
          </p:nvPr>
        </p:nvSpPr>
        <p:spPr>
          <a:xfrm>
            <a:off x="3468688" y="6245225"/>
            <a:ext cx="2895600" cy="476250"/>
          </a:xfrm>
        </p:spPr>
        <p:txBody>
          <a:bodyPr/>
          <a:lstStyle>
            <a:lvl1pPr>
              <a:defRPr/>
            </a:lvl1pPr>
          </a:lstStyle>
          <a:p>
            <a:endParaRPr lang="ru-RU"/>
          </a:p>
        </p:txBody>
      </p:sp>
      <p:sp>
        <p:nvSpPr>
          <p:cNvPr id="30733" name="Rectangle 13"/>
          <p:cNvSpPr>
            <a:spLocks noGrp="1" noChangeArrowheads="1"/>
          </p:cNvSpPr>
          <p:nvPr>
            <p:ph type="sldNum" sz="quarter" idx="4"/>
          </p:nvPr>
        </p:nvSpPr>
        <p:spPr/>
        <p:txBody>
          <a:bodyPr/>
          <a:lstStyle>
            <a:lvl1pPr>
              <a:defRPr/>
            </a:lvl1pPr>
          </a:lstStyle>
          <a:p>
            <a:fld id="{D49C6442-30A5-464D-8C10-1FEB630695E2}"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860350C-F785-465D-A7A7-A26F1FE101C8}"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48463" y="244475"/>
            <a:ext cx="2097087"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44475"/>
            <a:ext cx="6138863"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4732E5D-1C2A-4E33-9B34-12FD1A50CAEB}"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8A14227-181A-48C7-B1E8-AC034568A2BE}"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09F838E-D2E8-45E7-852C-785412D4DC04}"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A55D579B-BB52-41AD-BE30-8DB5B3B2F6DB}"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BF0BF5A2-1B69-4836-97C5-F2428F08DC8C}"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1DA731F0-704D-4887-9FA1-00115FA7CF55}"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70F3A5D6-023B-4745-B3FF-C415451B444F}"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7EB841D-F619-4544-8350-A41637D66855}"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6A72E1D-56C2-4AF7-A7BA-57005E55A82D}"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29698" name="Group 2"/>
          <p:cNvGrpSpPr>
            <a:grpSpLocks/>
          </p:cNvGrpSpPr>
          <p:nvPr/>
        </p:nvGrpSpPr>
        <p:grpSpPr bwMode="auto">
          <a:xfrm>
            <a:off x="319088" y="1828800"/>
            <a:ext cx="8824912" cy="5029200"/>
            <a:chOff x="201" y="1152"/>
            <a:chExt cx="5559" cy="3168"/>
          </a:xfrm>
        </p:grpSpPr>
        <p:sp>
          <p:nvSpPr>
            <p:cNvPr id="29699"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endParaRPr lang="ru-RU"/>
            </a:p>
          </p:txBody>
        </p:sp>
        <p:sp>
          <p:nvSpPr>
            <p:cNvPr id="29700"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endParaRPr lang="ru-RU"/>
            </a:p>
          </p:txBody>
        </p:sp>
        <p:sp>
          <p:nvSpPr>
            <p:cNvPr id="29701"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endParaRPr lang="ru-RU"/>
            </a:p>
          </p:txBody>
        </p:sp>
        <p:sp>
          <p:nvSpPr>
            <p:cNvPr id="29702"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ru-RU"/>
            </a:p>
          </p:txBody>
        </p:sp>
        <p:sp>
          <p:nvSpPr>
            <p:cNvPr id="29703"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ru-RU"/>
            </a:p>
          </p:txBody>
        </p:sp>
        <p:sp>
          <p:nvSpPr>
            <p:cNvPr id="29704"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endParaRPr lang="ru-RU"/>
            </a:p>
          </p:txBody>
        </p:sp>
        <p:sp>
          <p:nvSpPr>
            <p:cNvPr id="29705"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endParaRPr lang="ru-RU"/>
            </a:p>
          </p:txBody>
        </p:sp>
        <p:sp>
          <p:nvSpPr>
            <p:cNvPr id="29706"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endParaRPr lang="ru-RU"/>
            </a:p>
          </p:txBody>
        </p:sp>
      </p:grpSp>
      <p:sp>
        <p:nvSpPr>
          <p:cNvPr id="29707"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endParaRPr lang="ru-RU"/>
          </a:p>
        </p:txBody>
      </p:sp>
      <p:sp>
        <p:nvSpPr>
          <p:cNvPr id="29708"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endParaRPr lang="ru-RU"/>
          </a:p>
        </p:txBody>
      </p:sp>
      <p:sp>
        <p:nvSpPr>
          <p:cNvPr id="29709"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0608A9B0-55D0-41AB-A8CD-30743CCB30BF}" type="slidenum">
              <a:rPr lang="ru-RU"/>
              <a:pPr/>
              <a:t>‹#›</a:t>
            </a:fld>
            <a:endParaRPr lang="ru-RU"/>
          </a:p>
        </p:txBody>
      </p:sp>
      <p:sp>
        <p:nvSpPr>
          <p:cNvPr id="29710"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9711"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ru-RU" sz="4800" dirty="0"/>
              <a:t>Семинар – практикум для преподавателей:</a:t>
            </a:r>
            <a:br>
              <a:rPr lang="ru-RU" sz="4800" dirty="0"/>
            </a:br>
            <a:endParaRPr lang="ru-RU" sz="4800" dirty="0"/>
          </a:p>
        </p:txBody>
      </p:sp>
      <p:sp>
        <p:nvSpPr>
          <p:cNvPr id="2051" name="Rectangle 3"/>
          <p:cNvSpPr>
            <a:spLocks noGrp="1" noChangeArrowheads="1"/>
          </p:cNvSpPr>
          <p:nvPr>
            <p:ph type="subTitle" idx="1"/>
          </p:nvPr>
        </p:nvSpPr>
        <p:spPr/>
        <p:txBody>
          <a:bodyPr/>
          <a:lstStyle/>
          <a:p>
            <a:r>
              <a:rPr lang="ru-RU" sz="4400"/>
              <a:t>Способы психологической защиты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r>
              <a:rPr lang="ru-RU" sz="3200" i="1"/>
              <a:t>Правильная оценка ситуации — </a:t>
            </a:r>
            <a:br>
              <a:rPr lang="ru-RU" sz="3200" i="1"/>
            </a:br>
            <a:r>
              <a:rPr lang="ru-RU" sz="3200" i="1"/>
              <a:t>первый шаг к решению проблемы.</a:t>
            </a:r>
          </a:p>
        </p:txBody>
      </p:sp>
      <p:sp>
        <p:nvSpPr>
          <p:cNvPr id="39939" name="Rectangle 3"/>
          <p:cNvSpPr>
            <a:spLocks noGrp="1" noRot="1" noChangeArrowheads="1"/>
          </p:cNvSpPr>
          <p:nvPr>
            <p:ph type="body" idx="1"/>
          </p:nvPr>
        </p:nvSpPr>
        <p:spPr/>
        <p:txBody>
          <a:bodyPr/>
          <a:lstStyle/>
          <a:p>
            <a:r>
              <a:rPr lang="ru-RU" sz="5400" b="1"/>
              <a:t>Если вам неприятен контакт с человеком – сокращайте с ним время контакта!!!</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r>
              <a:rPr lang="ru-RU" sz="3200" i="1"/>
              <a:t>Внешние признаки, позволяющие определять эмоции другого:</a:t>
            </a:r>
          </a:p>
        </p:txBody>
      </p:sp>
      <p:sp>
        <p:nvSpPr>
          <p:cNvPr id="40963" name="Rectangle 3"/>
          <p:cNvSpPr>
            <a:spLocks noGrp="1" noRot="1" noChangeArrowheads="1"/>
          </p:cNvSpPr>
          <p:nvPr>
            <p:ph type="body" idx="1"/>
          </p:nvPr>
        </p:nvSpPr>
        <p:spPr>
          <a:xfrm>
            <a:off x="2987675" y="1905000"/>
            <a:ext cx="5857875" cy="4403725"/>
          </a:xfrm>
        </p:spPr>
        <p:txBody>
          <a:bodyPr/>
          <a:lstStyle/>
          <a:p>
            <a:pPr algn="ctr">
              <a:lnSpc>
                <a:spcPct val="80000"/>
              </a:lnSpc>
              <a:buFont typeface="Wingdings" pitchFamily="2" charset="2"/>
              <a:buNone/>
            </a:pPr>
            <a:r>
              <a:rPr lang="ru-RU" sz="1600" b="1"/>
              <a:t>СТРАХ</a:t>
            </a:r>
            <a:r>
              <a:rPr lang="ru-RU" sz="1600"/>
              <a:t> </a:t>
            </a:r>
          </a:p>
          <a:p>
            <a:pPr>
              <a:lnSpc>
                <a:spcPct val="80000"/>
              </a:lnSpc>
            </a:pPr>
            <a:endParaRPr lang="ru-RU" sz="900"/>
          </a:p>
          <a:p>
            <a:pPr>
              <a:lnSpc>
                <a:spcPct val="80000"/>
              </a:lnSpc>
            </a:pPr>
            <a:r>
              <a:rPr lang="ru-RU" sz="1600"/>
              <a:t>При страхе, как правило, происходит резкое сокращение мышц, появляется скованность в движениях, да и сами движения становятся несколько раскоординированы, наблюдается дрожание рук, особенно кончиков пальцев, ног. Брови почти прямые, несколько приподняты, их внутренние уголки сдвинуты друг к другу, лоб покрывают горизонтальные морщины. Глаза раскрыты широко, нередко это сопровождается и расширением зрачков, нижнее веко напряжено, а верхнее слегка приподнято. Рот открыт, глаза напряжены и немного растянуты. Взгляд не фиксируется на одном объекте а воспринимается как бегающий. Происходит активное потоотделение, несмотря на то, что в помещении или на улице может быть довольно прохладно. Пот можно увидеть на лбу, над верхней и под нижней губой. Потеет шея, ладони, подмышки. Человек, испытывая дискомфорт от того,  что потеет, начинает его вытирать. На лице появляется бледность. </a:t>
            </a:r>
            <a:br>
              <a:rPr lang="ru-RU" sz="1600"/>
            </a:br>
            <a:endParaRPr lang="ru-RU" sz="1600"/>
          </a:p>
        </p:txBody>
      </p:sp>
      <p:pic>
        <p:nvPicPr>
          <p:cNvPr id="40964" name="Picture 4" descr="Копия basic_emotions_600"/>
          <p:cNvPicPr>
            <a:picLocks noChangeAspect="1" noChangeArrowheads="1"/>
          </p:cNvPicPr>
          <p:nvPr/>
        </p:nvPicPr>
        <p:blipFill>
          <a:blip r:embed="rId2" cstate="print"/>
          <a:srcRect l="66389" b="50000"/>
          <a:stretch>
            <a:fillRect/>
          </a:stretch>
        </p:blipFill>
        <p:spPr bwMode="auto">
          <a:xfrm>
            <a:off x="827088" y="1844675"/>
            <a:ext cx="1920875" cy="235743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lstStyle/>
          <a:p>
            <a:r>
              <a:rPr lang="ru-RU"/>
              <a:t>Противодействие страху:</a:t>
            </a:r>
          </a:p>
        </p:txBody>
      </p:sp>
      <p:sp>
        <p:nvSpPr>
          <p:cNvPr id="58371" name="Rectangle 3"/>
          <p:cNvSpPr>
            <a:spLocks noGrp="1" noRot="1" noChangeArrowheads="1"/>
          </p:cNvSpPr>
          <p:nvPr>
            <p:ph type="body" idx="1"/>
          </p:nvPr>
        </p:nvSpPr>
        <p:spPr/>
        <p:txBody>
          <a:bodyPr/>
          <a:lstStyle/>
          <a:p>
            <a:r>
              <a:rPr lang="ru-RU" sz="4800"/>
              <a:t>Демонстрируйте собственное спокойствие, собственную силу. </a:t>
            </a:r>
          </a:p>
          <a:p>
            <a:endParaRPr lang="ru-RU" sz="4800"/>
          </a:p>
          <a:p>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468313" y="244475"/>
            <a:ext cx="8374062" cy="808038"/>
          </a:xfrm>
        </p:spPr>
        <p:txBody>
          <a:bodyPr/>
          <a:lstStyle/>
          <a:p>
            <a:pPr algn="ctr"/>
            <a:r>
              <a:rPr lang="ru-RU"/>
              <a:t>ГНЕВ </a:t>
            </a:r>
          </a:p>
        </p:txBody>
      </p:sp>
      <p:sp>
        <p:nvSpPr>
          <p:cNvPr id="41987" name="Rectangle 3"/>
          <p:cNvSpPr>
            <a:spLocks noGrp="1" noRot="1" noChangeArrowheads="1"/>
          </p:cNvSpPr>
          <p:nvPr>
            <p:ph type="body" idx="1"/>
          </p:nvPr>
        </p:nvSpPr>
        <p:spPr>
          <a:xfrm>
            <a:off x="2484438" y="1052513"/>
            <a:ext cx="6361112" cy="5805487"/>
          </a:xfrm>
        </p:spPr>
        <p:txBody>
          <a:bodyPr/>
          <a:lstStyle/>
          <a:p>
            <a:pPr>
              <a:lnSpc>
                <a:spcPct val="80000"/>
              </a:lnSpc>
            </a:pPr>
            <a:r>
              <a:rPr lang="ru-RU" sz="1800"/>
              <a:t>Поза принимает угрожающий характер, человек выглядит так, будто готовится к броску. Мышцы напряжены, но нет дрожания, характерного для страха. Выражение лица нахмуренное, глаза могут продолжительное время фиксироваться на источнике гнева, взгляд угрожающий. Ноздри расширяются, крылья ноздрей как бы вздрагивают, губы оттягиваются назад, иногда так сильно, что обнажают стиснутые зубы (оскал). Лицо бледнеет, но чаще краснеет. Иногда можно заметить, как по лицу пробегают судороги. Резко повышается громкость голоса, иногда разгневанный человек переходит на крик. Кулаки сжаты, на переносице появляются резкие вертикальные складки, глаза как бы превращаются в щели. При сильном гневе человек выглядит так, будто вот-вот взорвется. </a:t>
            </a:r>
          </a:p>
          <a:p>
            <a:pPr>
              <a:lnSpc>
                <a:spcPct val="80000"/>
              </a:lnSpc>
            </a:pPr>
            <a:r>
              <a:rPr lang="ru-RU" sz="1800"/>
              <a:t>Речь с нотками угрозы, сквозь зубы, может перемежаться матом. </a:t>
            </a:r>
          </a:p>
          <a:p>
            <a:pPr>
              <a:lnSpc>
                <a:spcPct val="80000"/>
              </a:lnSpc>
            </a:pPr>
            <a:r>
              <a:rPr lang="ru-RU" sz="1800"/>
              <a:t>Человек ощущает прилив сил, становится гораздо более энергичным и импульсивным в своем поведении. Особенностью гнева является то, что в таком состоянии человек испытывает потребность в физическом действии, и, чем сильнее гнев, тем выше эта потребность. Самоконтроль снижен или отсутствует. </a:t>
            </a:r>
          </a:p>
          <a:p>
            <a:pPr>
              <a:lnSpc>
                <a:spcPct val="80000"/>
              </a:lnSpc>
            </a:pPr>
            <a:endParaRPr lang="ru-RU" sz="1800"/>
          </a:p>
          <a:p>
            <a:pPr>
              <a:lnSpc>
                <a:spcPct val="80000"/>
              </a:lnSpc>
            </a:pPr>
            <a:endParaRPr lang="ru-RU" sz="1800"/>
          </a:p>
          <a:p>
            <a:pPr>
              <a:lnSpc>
                <a:spcPct val="80000"/>
              </a:lnSpc>
            </a:pPr>
            <a:endParaRPr lang="ru-RU" sz="1800"/>
          </a:p>
        </p:txBody>
      </p:sp>
      <p:pic>
        <p:nvPicPr>
          <p:cNvPr id="41988" name="Picture 4" descr="Копия basic_emotions_600"/>
          <p:cNvPicPr>
            <a:picLocks noChangeAspect="1" noChangeArrowheads="1"/>
          </p:cNvPicPr>
          <p:nvPr/>
        </p:nvPicPr>
        <p:blipFill>
          <a:blip r:embed="rId2" cstate="print"/>
          <a:srcRect r="65967" b="51596"/>
          <a:stretch>
            <a:fillRect/>
          </a:stretch>
        </p:blipFill>
        <p:spPr bwMode="auto">
          <a:xfrm>
            <a:off x="900113" y="1844675"/>
            <a:ext cx="1741487" cy="216058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p:txBody>
          <a:bodyPr/>
          <a:lstStyle/>
          <a:p>
            <a:r>
              <a:rPr lang="ru-RU"/>
              <a:t>Противопоставление гневу:</a:t>
            </a:r>
          </a:p>
        </p:txBody>
      </p:sp>
      <p:sp>
        <p:nvSpPr>
          <p:cNvPr id="51203" name="Rectangle 3"/>
          <p:cNvSpPr>
            <a:spLocks noGrp="1" noRot="1" noChangeArrowheads="1"/>
          </p:cNvSpPr>
          <p:nvPr>
            <p:ph type="body" idx="1"/>
          </p:nvPr>
        </p:nvSpPr>
        <p:spPr/>
        <p:txBody>
          <a:bodyPr/>
          <a:lstStyle/>
          <a:p>
            <a:pPr>
              <a:lnSpc>
                <a:spcPct val="80000"/>
              </a:lnSpc>
            </a:pPr>
            <a:r>
              <a:rPr lang="ru-RU" sz="1800"/>
              <a:t>Особенно важно сохранять спокойствие и продемонстрировать его вашему визави.</a:t>
            </a:r>
          </a:p>
          <a:p>
            <a:pPr>
              <a:lnSpc>
                <a:spcPct val="80000"/>
              </a:lnSpc>
            </a:pPr>
            <a:r>
              <a:rPr lang="ru-RU" sz="1800"/>
              <a:t> Надо попытаться выяснить, что именно разгневало его. Уже само обсуждение причины может оказать на разгневанного человека успокаивающее действие: вы даете ему возможность, пусть даже в оскорбительных для вас выражениях, «выпустить пар». </a:t>
            </a:r>
          </a:p>
          <a:p>
            <a:pPr>
              <a:lnSpc>
                <a:spcPct val="80000"/>
              </a:lnSpc>
            </a:pPr>
            <a:r>
              <a:rPr lang="ru-RU" sz="1800"/>
              <a:t> В порыве гнева он может заорать, что убьет вас. Ответить можно примерно так: «Да вы это запросто можете сделать, но что я сделал вам плохого?» Подобные вопросы, задаваемые в спокойном тоне, могут до некоторой степени снизить степень агрессивности нападающего, а возможно, с этого и начнется конструктивный диалог с ним. </a:t>
            </a:r>
          </a:p>
          <a:p>
            <a:pPr>
              <a:lnSpc>
                <a:spcPct val="80000"/>
              </a:lnSpc>
            </a:pPr>
            <a:r>
              <a:rPr lang="ru-RU" sz="1800"/>
              <a:t>Ваше внутренне напряжение всегда непроизвольно вызывает ответное напряжение у того, с кем вы говорите. Попробуйте, вначале настроится на «волну собеседника», а потом, если вы будете говорить все тише и тише, ваш собеседник также постепенно «сбавит обороты».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r>
              <a:rPr lang="ru-RU" sz="4800" i="1"/>
              <a:t>ПРЕЗРЕНИЕ</a:t>
            </a:r>
          </a:p>
        </p:txBody>
      </p:sp>
      <p:sp>
        <p:nvSpPr>
          <p:cNvPr id="47107" name="Rectangle 3"/>
          <p:cNvSpPr>
            <a:spLocks noGrp="1" noRot="1" noChangeArrowheads="1"/>
          </p:cNvSpPr>
          <p:nvPr>
            <p:ph type="body" idx="1"/>
          </p:nvPr>
        </p:nvSpPr>
        <p:spPr>
          <a:xfrm>
            <a:off x="2987675" y="1905000"/>
            <a:ext cx="5857875" cy="4191000"/>
          </a:xfrm>
        </p:spPr>
        <p:txBody>
          <a:bodyPr/>
          <a:lstStyle/>
          <a:p>
            <a:pPr>
              <a:lnSpc>
                <a:spcPct val="80000"/>
              </a:lnSpc>
            </a:pPr>
            <a:r>
              <a:rPr lang="ru-RU" sz="1800"/>
              <a:t>Голова поднята вверх, и, даже если он ниже вас ростом, создается впечатление, что он смотрит на вас сверху вниз. Можно наблюдать позу «отстраненности», он как бы отдаляется от источника, вызывающего презрение. В позе, мимике, речи наблюдается превосходство. Особая опасность этого состояния заключается в том, что это — «холодная» эмоция и презирающий вас человек может совершить любое действие против вас спокойно и хладнокровно. Как правило, действия таких людей расчетливы, но если что-то из задуманного не получается, то может появиться еще и эмоция гнева. Соединение этих двух эмоций воедино несет еще большую опасность. </a:t>
            </a:r>
            <a:br>
              <a:rPr lang="ru-RU" sz="1800"/>
            </a:br>
            <a:r>
              <a:rPr lang="ru-RU" sz="1800"/>
              <a:t/>
            </a:r>
            <a:br>
              <a:rPr lang="ru-RU" sz="1800"/>
            </a:br>
            <a:r>
              <a:rPr lang="ru-RU" sz="1800"/>
              <a:t/>
            </a:r>
            <a:br>
              <a:rPr lang="ru-RU" sz="1800"/>
            </a:br>
            <a:endParaRPr lang="ru-RU" sz="1800"/>
          </a:p>
        </p:txBody>
      </p:sp>
      <p:pic>
        <p:nvPicPr>
          <p:cNvPr id="47109" name="Picture 5" descr="604974227536"/>
          <p:cNvPicPr>
            <a:picLocks noChangeAspect="1" noChangeArrowheads="1"/>
          </p:cNvPicPr>
          <p:nvPr/>
        </p:nvPicPr>
        <p:blipFill>
          <a:blip r:embed="rId2" cstate="print"/>
          <a:srcRect b="31676"/>
          <a:stretch>
            <a:fillRect/>
          </a:stretch>
        </p:blipFill>
        <p:spPr bwMode="auto">
          <a:xfrm>
            <a:off x="395288" y="1916113"/>
            <a:ext cx="2400300" cy="2519362"/>
          </a:xfrm>
          <a:prstGeom prst="rect">
            <a:avLst/>
          </a:prstGeom>
          <a:noFill/>
        </p:spPr>
      </p:pic>
      <p:pic>
        <p:nvPicPr>
          <p:cNvPr id="47110" name="Picture 6" descr="red_pig"/>
          <p:cNvPicPr>
            <a:picLocks noChangeAspect="1" noChangeArrowheads="1"/>
          </p:cNvPicPr>
          <p:nvPr/>
        </p:nvPicPr>
        <p:blipFill>
          <a:blip r:embed="rId3" cstate="print"/>
          <a:srcRect/>
          <a:stretch>
            <a:fillRect/>
          </a:stretch>
        </p:blipFill>
        <p:spPr bwMode="auto">
          <a:xfrm>
            <a:off x="6732588" y="115888"/>
            <a:ext cx="2030412" cy="1747837"/>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r>
              <a:rPr lang="ru-RU"/>
              <a:t>ОТВРАЩЕНИЕ</a:t>
            </a:r>
          </a:p>
        </p:txBody>
      </p:sp>
      <p:sp>
        <p:nvSpPr>
          <p:cNvPr id="46083" name="Rectangle 3"/>
          <p:cNvSpPr>
            <a:spLocks noGrp="1" noRot="1" noChangeArrowheads="1"/>
          </p:cNvSpPr>
          <p:nvPr>
            <p:ph type="body" idx="1"/>
          </p:nvPr>
        </p:nvSpPr>
        <p:spPr>
          <a:xfrm>
            <a:off x="2627313" y="1905000"/>
            <a:ext cx="6218237" cy="4191000"/>
          </a:xfrm>
        </p:spPr>
        <p:txBody>
          <a:bodyPr/>
          <a:lstStyle/>
          <a:p>
            <a:pPr>
              <a:lnSpc>
                <a:spcPct val="80000"/>
              </a:lnSpc>
            </a:pPr>
            <a:r>
              <a:rPr lang="ru-RU" sz="1800"/>
              <a:t>Человек, испытывающий отвращение, выглядит так, будто ему в рот попало что-то отвратительное на вкус или он почувствовал крайне неприятный для него запах. Нос наморщивается, верхняя губа задирается наверх. Иногда создается впечатление, что у него косят глаза. Так же как и при презрении, возникает поза «отстраненности», но без выражения превосходства. При крайнем выражении отвращения человек выглядит так, как будто он подавился или сплевывает. </a:t>
            </a:r>
          </a:p>
          <a:p>
            <a:pPr>
              <a:lnSpc>
                <a:spcPct val="80000"/>
              </a:lnSpc>
            </a:pPr>
            <a:r>
              <a:rPr lang="ru-RU" sz="1800"/>
              <a:t/>
            </a:r>
            <a:br>
              <a:rPr lang="ru-RU" sz="1800"/>
            </a:br>
            <a:r>
              <a:rPr lang="ru-RU" sz="1800"/>
              <a:t>В сочетании с гневом отвращение может вызвать весьма агрессивное поведение, поскольку гнев мотивирует нападение, а отвращение — потребность избавиться от чего-то неприятного. </a:t>
            </a:r>
            <a:br>
              <a:rPr lang="ru-RU" sz="1800"/>
            </a:br>
            <a:r>
              <a:rPr lang="ru-RU" sz="1800"/>
              <a:t/>
            </a:r>
            <a:br>
              <a:rPr lang="ru-RU" sz="1800"/>
            </a:br>
            <a:endParaRPr lang="ru-RU" sz="1800"/>
          </a:p>
        </p:txBody>
      </p:sp>
      <p:pic>
        <p:nvPicPr>
          <p:cNvPr id="46084" name="Picture 4" descr="Копия basic_emotions_600"/>
          <p:cNvPicPr>
            <a:picLocks noChangeAspect="1" noChangeArrowheads="1"/>
          </p:cNvPicPr>
          <p:nvPr/>
        </p:nvPicPr>
        <p:blipFill>
          <a:blip r:embed="rId2" cstate="print"/>
          <a:srcRect l="33611" r="33612" b="50000"/>
          <a:stretch>
            <a:fillRect/>
          </a:stretch>
        </p:blipFill>
        <p:spPr bwMode="auto">
          <a:xfrm>
            <a:off x="611188" y="1916113"/>
            <a:ext cx="1873250" cy="2357437"/>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r>
              <a:rPr lang="ru-RU" sz="4000"/>
              <a:t>Противопоставление презрению и отвращению:</a:t>
            </a:r>
          </a:p>
        </p:txBody>
      </p:sp>
      <p:sp>
        <p:nvSpPr>
          <p:cNvPr id="48131" name="Rectangle 3"/>
          <p:cNvSpPr>
            <a:spLocks noGrp="1" noRot="1" noChangeArrowheads="1"/>
          </p:cNvSpPr>
          <p:nvPr>
            <p:ph type="body" idx="1"/>
          </p:nvPr>
        </p:nvSpPr>
        <p:spPr/>
        <p:txBody>
          <a:bodyPr/>
          <a:lstStyle/>
          <a:p>
            <a:r>
              <a:rPr lang="ru-RU"/>
              <a:t>Первым делом с оппонента надо сбить спесь. Это —  демонстрация ему уверенности в себе, сохранение чувства собственного достоинства, а возможно и своего превосходства над ним. Здесь вам поможет рационализация ситуации, своеобразное изменение правил игры.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p:txBody>
          <a:bodyPr/>
          <a:lstStyle/>
          <a:p>
            <a:r>
              <a:rPr lang="ru-RU"/>
              <a:t>Скрытый садист</a:t>
            </a:r>
          </a:p>
        </p:txBody>
      </p:sp>
      <p:sp>
        <p:nvSpPr>
          <p:cNvPr id="49155" name="Rectangle 3"/>
          <p:cNvSpPr>
            <a:spLocks noGrp="1" noRot="1" noChangeArrowheads="1"/>
          </p:cNvSpPr>
          <p:nvPr>
            <p:ph type="body" idx="1"/>
          </p:nvPr>
        </p:nvSpPr>
        <p:spPr/>
        <p:txBody>
          <a:bodyPr/>
          <a:lstStyle/>
          <a:p>
            <a:pPr>
              <a:lnSpc>
                <a:spcPct val="80000"/>
              </a:lnSpc>
            </a:pPr>
            <a:r>
              <a:rPr lang="ru-RU" sz="2000"/>
              <a:t>Человек , причиняющий вам боль, может демонстрировать внешние признаки радости.</a:t>
            </a:r>
          </a:p>
          <a:p>
            <a:pPr>
              <a:lnSpc>
                <a:spcPct val="80000"/>
              </a:lnSpc>
            </a:pPr>
            <a:r>
              <a:rPr lang="ru-RU" sz="2000"/>
              <a:t>Грубые и злые, они очень рано, с детства обнаруживают себя, — сначала своей склонностью к мучительству животных и поразительным отсутствием привязанности к самым близким людям, а затем своим умышленно бесцеремонным нежеланием считаться с самыми минимальными удобствами окружающих. Некоторые из них способны из-за пустяка плюнуть человеку в лицо, начать за столом громко браниться площадной бранью, бить окна, посуду, мебель при самой незначительной ссоре, и все это — не столько вследствие чрезмерного гнева, сколько из желания досадить окружающим.</a:t>
            </a:r>
          </a:p>
          <a:p>
            <a:pPr>
              <a:lnSpc>
                <a:spcPct val="80000"/>
              </a:lnSpc>
            </a:pPr>
            <a:r>
              <a:rPr lang="ru-RU" sz="2000"/>
              <a:t> Но гораздо чаще встречаются т.н. скрытые садисты, желающие причинять боль и страдания людям как бы исподтишка, незаметно. </a:t>
            </a:r>
            <a:br>
              <a:rPr lang="ru-RU" sz="2000"/>
            </a:br>
            <a:r>
              <a:rPr lang="ru-RU" sz="2000"/>
              <a:t/>
            </a:r>
            <a:br>
              <a:rPr lang="ru-RU" sz="2000"/>
            </a:br>
            <a:endParaRPr lang="ru-RU"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p:txBody>
          <a:bodyPr/>
          <a:lstStyle/>
          <a:p>
            <a:r>
              <a:rPr lang="ru-RU"/>
              <a:t>Противопоставление садисту:</a:t>
            </a:r>
          </a:p>
        </p:txBody>
      </p:sp>
      <p:sp>
        <p:nvSpPr>
          <p:cNvPr id="59395" name="Rectangle 3"/>
          <p:cNvSpPr>
            <a:spLocks noGrp="1" noRot="1" noChangeArrowheads="1"/>
          </p:cNvSpPr>
          <p:nvPr>
            <p:ph type="body" idx="1"/>
          </p:nvPr>
        </p:nvSpPr>
        <p:spPr/>
        <p:txBody>
          <a:bodyPr/>
          <a:lstStyle/>
          <a:p>
            <a:pPr>
              <a:lnSpc>
                <a:spcPct val="80000"/>
              </a:lnSpc>
            </a:pPr>
            <a:r>
              <a:rPr lang="ru-RU" sz="5400"/>
              <a:t>Сокращение контакта.</a:t>
            </a:r>
          </a:p>
          <a:p>
            <a:pPr>
              <a:lnSpc>
                <a:spcPct val="80000"/>
              </a:lnSpc>
            </a:pPr>
            <a:r>
              <a:rPr lang="ru-RU" sz="5400"/>
              <a:t>Демонстрация твердого взгляда, внутренней уверенности.</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r>
              <a:rPr lang="ru-RU" sz="3200"/>
              <a:t>Классификация Лиц, от которых исходит угроза психологического или физического насилия:</a:t>
            </a:r>
            <a:r>
              <a:rPr lang="ru-RU" sz="4000"/>
              <a:t> </a:t>
            </a:r>
          </a:p>
        </p:txBody>
      </p:sp>
      <p:sp>
        <p:nvSpPr>
          <p:cNvPr id="37891" name="Rectangle 3"/>
          <p:cNvSpPr>
            <a:spLocks noGrp="1" noRot="1" noChangeArrowheads="1"/>
          </p:cNvSpPr>
          <p:nvPr>
            <p:ph type="body" idx="1"/>
          </p:nvPr>
        </p:nvSpPr>
        <p:spPr/>
        <p:txBody>
          <a:bodyPr/>
          <a:lstStyle/>
          <a:p>
            <a:r>
              <a:rPr lang="ru-RU" sz="2800"/>
              <a:t>1) психически нормальные люди без видимых отклонений в поведении; </a:t>
            </a:r>
            <a:br>
              <a:rPr lang="ru-RU" sz="2800"/>
            </a:br>
            <a:endParaRPr lang="ru-RU" sz="2800"/>
          </a:p>
          <a:p>
            <a:r>
              <a:rPr lang="ru-RU" sz="2800"/>
              <a:t>2) психически нормальные люди, но находящиеся в состоянии алкогольного или наркотического опьянения; </a:t>
            </a:r>
            <a:br>
              <a:rPr lang="ru-RU" sz="2800"/>
            </a:br>
            <a:endParaRPr lang="ru-RU" sz="2800"/>
          </a:p>
          <a:p>
            <a:r>
              <a:rPr lang="ru-RU" sz="2800"/>
              <a:t>3) люди с патологическими отклонениями в психике.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r>
              <a:rPr lang="ru-RU"/>
              <a:t>Практические рекомендации:</a:t>
            </a:r>
          </a:p>
        </p:txBody>
      </p:sp>
      <p:sp>
        <p:nvSpPr>
          <p:cNvPr id="50179" name="Rectangle 3"/>
          <p:cNvSpPr>
            <a:spLocks noGrp="1" noRot="1" noChangeArrowheads="1"/>
          </p:cNvSpPr>
          <p:nvPr>
            <p:ph type="body" idx="1"/>
          </p:nvPr>
        </p:nvSpPr>
        <p:spPr/>
        <p:txBody>
          <a:bodyPr/>
          <a:lstStyle/>
          <a:p>
            <a:pPr>
              <a:lnSpc>
                <a:spcPct val="90000"/>
              </a:lnSpc>
            </a:pPr>
            <a:r>
              <a:rPr lang="ru-RU" sz="2800"/>
              <a:t>Для того, чтобы научиться определять эмоциональное состояние на практике — понаблюдайте за людьми, с которыми вы контактируете на работе или в быту. Фиксируйте их внешние реакции и движения. После двух-трех недель подобных занятий вы разовьете свою наблюдательность до необходимого уровня и легко будете замечать у людей наличие тех или иных эмоций.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p:txBody>
          <a:bodyPr/>
          <a:lstStyle/>
          <a:p>
            <a:r>
              <a:rPr lang="ru-RU" sz="4000"/>
              <a:t>Упражнение – тест на развитие внимательности и наблюдательности.</a:t>
            </a:r>
          </a:p>
        </p:txBody>
      </p:sp>
      <p:sp>
        <p:nvSpPr>
          <p:cNvPr id="60419" name="Rectangle 3"/>
          <p:cNvSpPr>
            <a:spLocks noGrp="1" noRot="1" noChangeArrowheads="1"/>
          </p:cNvSpPr>
          <p:nvPr>
            <p:ph type="body" idx="1"/>
          </p:nvPr>
        </p:nvSpPr>
        <p:spPr/>
        <p:txBody>
          <a:bodyPr/>
          <a:lstStyle/>
          <a:p>
            <a:r>
              <a:rPr lang="ru-RU" sz="7200"/>
              <a:t>«Подчинение инструкциям»</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p:txBody>
          <a:bodyPr/>
          <a:lstStyle/>
          <a:p>
            <a:r>
              <a:rPr lang="ru-RU" sz="4000"/>
              <a:t>Основы психологической защиты. </a:t>
            </a:r>
          </a:p>
        </p:txBody>
      </p:sp>
      <p:sp>
        <p:nvSpPr>
          <p:cNvPr id="52227" name="Rectangle 3"/>
          <p:cNvSpPr>
            <a:spLocks noGrp="1" noRot="1" noChangeArrowheads="1"/>
          </p:cNvSpPr>
          <p:nvPr>
            <p:ph type="body" idx="1"/>
          </p:nvPr>
        </p:nvSpPr>
        <p:spPr/>
        <p:txBody>
          <a:bodyPr/>
          <a:lstStyle/>
          <a:p>
            <a:pPr>
              <a:lnSpc>
                <a:spcPct val="90000"/>
              </a:lnSpc>
            </a:pPr>
            <a:r>
              <a:rPr lang="ru-RU" u="sng"/>
              <a:t>Основное правило :</a:t>
            </a:r>
            <a:r>
              <a:rPr lang="ru-RU"/>
              <a:t> </a:t>
            </a:r>
          </a:p>
          <a:p>
            <a:pPr>
              <a:lnSpc>
                <a:spcPct val="90000"/>
              </a:lnSpc>
              <a:buFont typeface="Wingdings" pitchFamily="2" charset="2"/>
              <a:buNone/>
            </a:pPr>
            <a:r>
              <a:rPr lang="ru-RU"/>
              <a:t>        </a:t>
            </a:r>
            <a:r>
              <a:rPr lang="ru-RU" sz="4000"/>
              <a:t>Никогда не упускаем противника из виду, наблюдая за его внешними реакциями и движениями. Всегда осуществляем визуальный контакт.</a:t>
            </a:r>
            <a:r>
              <a:rPr lang="ru-RU"/>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lstStyle/>
          <a:p>
            <a:r>
              <a:rPr lang="ru-RU" sz="2400"/>
              <a:t> </a:t>
            </a:r>
            <a:r>
              <a:rPr lang="ru-RU" sz="3200"/>
              <a:t>Следите за своим физическим состоянием и видом.</a:t>
            </a:r>
            <a:r>
              <a:rPr lang="ru-RU"/>
              <a:t> </a:t>
            </a:r>
          </a:p>
        </p:txBody>
      </p:sp>
      <p:sp>
        <p:nvSpPr>
          <p:cNvPr id="57347" name="Rectangle 3"/>
          <p:cNvSpPr>
            <a:spLocks noGrp="1" noRot="1" noChangeArrowheads="1"/>
          </p:cNvSpPr>
          <p:nvPr>
            <p:ph type="body" idx="1"/>
          </p:nvPr>
        </p:nvSpPr>
        <p:spPr/>
        <p:txBody>
          <a:bodyPr/>
          <a:lstStyle/>
          <a:p>
            <a:r>
              <a:rPr lang="ru-RU" sz="2800"/>
              <a:t>Если у вас прямая спина, ровное дыхание и твердый взгляд в переносицу оппонента, мало кому придет в голову воспользоваться ситуацией и попытаться оскорбить вас.</a:t>
            </a:r>
          </a:p>
          <a:p>
            <a:r>
              <a:rPr lang="ru-RU" sz="2800"/>
              <a:t>И наоборот, проявление растерянности является указанием на вашу беззащитность и провоцирует нападение.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p:txBody>
          <a:bodyPr/>
          <a:lstStyle/>
          <a:p>
            <a:r>
              <a:rPr lang="ru-RU" sz="4000"/>
              <a:t>Практические упражнения:  Метод 1. «Круг»</a:t>
            </a:r>
          </a:p>
        </p:txBody>
      </p:sp>
      <p:sp>
        <p:nvSpPr>
          <p:cNvPr id="53251" name="Rectangle 3"/>
          <p:cNvSpPr>
            <a:spLocks noGrp="1" noRot="1" noChangeArrowheads="1"/>
          </p:cNvSpPr>
          <p:nvPr>
            <p:ph type="body" idx="1"/>
          </p:nvPr>
        </p:nvSpPr>
        <p:spPr/>
        <p:txBody>
          <a:bodyPr/>
          <a:lstStyle/>
          <a:p>
            <a:pPr>
              <a:lnSpc>
                <a:spcPct val="80000"/>
              </a:lnSpc>
            </a:pPr>
            <a:r>
              <a:rPr lang="ru-RU" sz="2000"/>
              <a:t>Возьмите лист бумаги и в центре его начертите тушью или черными чернилами круг размером с двухкопеечную монету (1,5 см). Повесьте этот лист на растоянии 2-2,5 метров от себя и в течение 15 минут непрерывно и не мигая смотрите на этот черный круг (круг надо заштриховать черным цветом). Представьте себе, что некая энергия исходит из точки между бровями (это место восточные мистики называли «третим глазом») и устремляется сквозь круг в стену. Делая это ежедневно, вы выработаете у себя «магический» взгляд. Аналогичное упражнение можно проделывать с горящим пламенем свечи или с медной пластинкой, повешенной на расстоянии 2-3 метра. Главное здесь — научиться подавить мигательный рефлекс.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p:txBody>
          <a:bodyPr/>
          <a:lstStyle/>
          <a:p>
            <a:r>
              <a:rPr lang="ru-RU" b="0"/>
              <a:t>Метод 2. «Зеркало»</a:t>
            </a:r>
          </a:p>
        </p:txBody>
      </p:sp>
      <p:sp>
        <p:nvSpPr>
          <p:cNvPr id="54275" name="Rectangle 3"/>
          <p:cNvSpPr>
            <a:spLocks noGrp="1" noRot="1" noChangeArrowheads="1"/>
          </p:cNvSpPr>
          <p:nvPr>
            <p:ph type="body" idx="1"/>
          </p:nvPr>
        </p:nvSpPr>
        <p:spPr/>
        <p:txBody>
          <a:bodyPr/>
          <a:lstStyle/>
          <a:p>
            <a:pPr>
              <a:lnSpc>
                <a:spcPct val="80000"/>
              </a:lnSpc>
            </a:pPr>
            <a:r>
              <a:rPr lang="ru-RU" sz="2800"/>
              <a:t>Чуть расслабив мышцы тела, посмотрите на свое отражение в зеркале. Взгляд направьте себе в глаза или переносицу. Представьте, что вы смотрите на своего злейшего врага. Не мигая, смотрите в точку 20-25 секунд. Постепенно доведите длительность упражнения до 15-20 минут. Старайтесь смотреть спокойно и уверенно, не напрягая мышцы лица. </a:t>
            </a:r>
            <a:br>
              <a:rPr lang="ru-RU" sz="2800"/>
            </a:br>
            <a:r>
              <a:rPr lang="ru-RU" sz="2800"/>
              <a:t/>
            </a:r>
            <a:br>
              <a:rPr lang="ru-RU" sz="2800"/>
            </a:br>
            <a:endParaRPr lang="ru-RU"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p:txBody>
          <a:bodyPr/>
          <a:lstStyle/>
          <a:p>
            <a:r>
              <a:rPr lang="ru-RU"/>
              <a:t>Метод 3. «Гляделки»</a:t>
            </a:r>
          </a:p>
        </p:txBody>
      </p:sp>
      <p:sp>
        <p:nvSpPr>
          <p:cNvPr id="55299" name="Rectangle 3"/>
          <p:cNvSpPr>
            <a:spLocks noGrp="1" noRot="1" noChangeArrowheads="1"/>
          </p:cNvSpPr>
          <p:nvPr>
            <p:ph type="body" idx="1"/>
          </p:nvPr>
        </p:nvSpPr>
        <p:spPr/>
        <p:txBody>
          <a:bodyPr/>
          <a:lstStyle/>
          <a:p>
            <a:r>
              <a:rPr lang="ru-RU"/>
              <a:t>Если у вас есть товарищ или партнер по занятиям, вы вместе можете отрабатывать технику взгляда. Смотрите друг другу в глаза. Это упражнение очень напоминает детскую игру «Кто кого пересмотрит». Кто первым мигнул или отвел взгляд — тот и проиграл.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r>
              <a:rPr lang="ru-RU"/>
              <a:t>Если  вы попали в конфликтную ситуацию:</a:t>
            </a:r>
          </a:p>
        </p:txBody>
      </p:sp>
      <p:sp>
        <p:nvSpPr>
          <p:cNvPr id="56323" name="Rectangle 3"/>
          <p:cNvSpPr>
            <a:spLocks noGrp="1" noRot="1" noChangeArrowheads="1"/>
          </p:cNvSpPr>
          <p:nvPr>
            <p:ph type="body" idx="1"/>
          </p:nvPr>
        </p:nvSpPr>
        <p:spPr/>
        <p:txBody>
          <a:bodyPr/>
          <a:lstStyle/>
          <a:p>
            <a:pPr>
              <a:lnSpc>
                <a:spcPct val="90000"/>
              </a:lnSpc>
            </a:pPr>
            <a:r>
              <a:rPr lang="ru-RU"/>
              <a:t>- самое лучшее, смотреть, не мигая, спокойно и пристально прямо в глаза атакующему вас противнику. После двух-трех минут подобного поединка более слабый противник обычно идет на попятную. Поэтому, играя в подобные игры, вы должны быть абсолютно уверенны в себе и спокойны.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r>
              <a:rPr lang="ru-RU" sz="4000"/>
              <a:t>Основы психологической защиты</a:t>
            </a:r>
          </a:p>
        </p:txBody>
      </p:sp>
      <p:sp>
        <p:nvSpPr>
          <p:cNvPr id="33795" name="Rectangle 3"/>
          <p:cNvSpPr>
            <a:spLocks noGrp="1" noRot="1" noChangeArrowheads="1"/>
          </p:cNvSpPr>
          <p:nvPr>
            <p:ph type="body" idx="1"/>
          </p:nvPr>
        </p:nvSpPr>
        <p:spPr/>
        <p:txBody>
          <a:bodyPr/>
          <a:lstStyle/>
          <a:p>
            <a:pPr lvl="1"/>
            <a:r>
              <a:rPr lang="ru-RU" sz="8000" u="sng"/>
              <a:t>-Нужно уметь защитить себя!</a:t>
            </a:r>
          </a:p>
          <a:p>
            <a:endParaRPr lang="ru-RU" sz="8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r>
              <a:rPr lang="ru-RU" sz="4000" u="sng"/>
              <a:t>Главная защита от разрушительного влияния:</a:t>
            </a:r>
          </a:p>
        </p:txBody>
      </p:sp>
      <p:sp>
        <p:nvSpPr>
          <p:cNvPr id="32771" name="Rectangle 3"/>
          <p:cNvSpPr>
            <a:spLocks noGrp="1" noRot="1" noChangeArrowheads="1"/>
          </p:cNvSpPr>
          <p:nvPr>
            <p:ph type="body" idx="1"/>
          </p:nvPr>
        </p:nvSpPr>
        <p:spPr/>
        <p:txBody>
          <a:bodyPr/>
          <a:lstStyle/>
          <a:p>
            <a:r>
              <a:rPr lang="ru-RU"/>
              <a:t>В умении спонтанно и искренне выражать собственные чувства, какие бы они не были.</a:t>
            </a:r>
          </a:p>
          <a:p>
            <a:r>
              <a:rPr lang="ru-RU"/>
              <a:t> Уверенно выражать свои чувства по поводу ситуации, свое мнение по поводу происходящего. </a:t>
            </a:r>
          </a:p>
          <a:p>
            <a:r>
              <a:rPr lang="ru-RU"/>
              <a:t>В умении проявить выдержку, самообладание.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r>
              <a:rPr lang="ru-RU" sz="3600"/>
              <a:t>Упражнения способствующие развитию выдержки и самообладания:</a:t>
            </a:r>
          </a:p>
        </p:txBody>
      </p:sp>
      <p:sp>
        <p:nvSpPr>
          <p:cNvPr id="3075" name="Rectangle 3"/>
          <p:cNvSpPr>
            <a:spLocks noGrp="1" noRot="1" noChangeArrowheads="1"/>
          </p:cNvSpPr>
          <p:nvPr>
            <p:ph type="body" idx="1"/>
          </p:nvPr>
        </p:nvSpPr>
        <p:spPr>
          <a:xfrm>
            <a:off x="1042988" y="2133600"/>
            <a:ext cx="7489825" cy="3973513"/>
          </a:xfrm>
        </p:spPr>
        <p:txBody>
          <a:bodyPr/>
          <a:lstStyle/>
          <a:p>
            <a:endParaRPr lang="ru-RU" sz="3600" b="1"/>
          </a:p>
          <a:p>
            <a:r>
              <a:rPr lang="ru-RU" sz="3600" b="1"/>
              <a:t>Метод 1.   «Отстранение»</a:t>
            </a:r>
          </a:p>
          <a:p>
            <a:endParaRPr lang="ru-RU" sz="3600" b="1"/>
          </a:p>
          <a:p>
            <a:r>
              <a:rPr lang="ru-RU" sz="3600" b="1"/>
              <a:t>Метод 2 «Разглядывание».</a:t>
            </a:r>
            <a:r>
              <a:rPr lang="ru-RU" sz="3600"/>
              <a:t> </a:t>
            </a:r>
          </a:p>
          <a:p>
            <a:endParaRPr lang="ru-RU" sz="3600" b="1"/>
          </a:p>
          <a:p>
            <a:r>
              <a:rPr lang="ru-RU" sz="3600" b="1"/>
              <a:t>Метод 3 «Визуализация».</a:t>
            </a:r>
            <a:r>
              <a:rPr lang="ru-RU" sz="360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r>
              <a:rPr lang="ru-RU" sz="3600" b="0"/>
              <a:t> </a:t>
            </a:r>
            <a:br>
              <a:rPr lang="ru-RU" sz="3600" b="0"/>
            </a:br>
            <a:r>
              <a:rPr lang="ru-RU" sz="3600" b="0"/>
              <a:t>Метод 1.   «Отстранение»</a:t>
            </a:r>
            <a:br>
              <a:rPr lang="ru-RU" sz="3600" b="0"/>
            </a:br>
            <a:endParaRPr lang="ru-RU" sz="3600" b="0"/>
          </a:p>
        </p:txBody>
      </p:sp>
      <p:sp>
        <p:nvSpPr>
          <p:cNvPr id="34819" name="Rectangle 3"/>
          <p:cNvSpPr>
            <a:spLocks noGrp="1" noRot="1" noChangeArrowheads="1"/>
          </p:cNvSpPr>
          <p:nvPr>
            <p:ph type="body" idx="1"/>
          </p:nvPr>
        </p:nvSpPr>
        <p:spPr/>
        <p:txBody>
          <a:bodyPr/>
          <a:lstStyle/>
          <a:p>
            <a:pPr>
              <a:lnSpc>
                <a:spcPct val="90000"/>
              </a:lnSpc>
            </a:pPr>
            <a:r>
              <a:rPr lang="ru-RU" sz="2800"/>
              <a:t>Мысленно отделите «другого» экраном из плотного стекла. </a:t>
            </a:r>
          </a:p>
          <a:p>
            <a:pPr>
              <a:lnSpc>
                <a:spcPct val="90000"/>
              </a:lnSpc>
            </a:pPr>
            <a:r>
              <a:rPr lang="ru-RU" sz="2800"/>
              <a:t>Визуализируйте этот экран до ощущения полной реальности. Вы видите и слышите собеседника, но его злоба и ненависть не проходит к вам.</a:t>
            </a:r>
          </a:p>
          <a:p>
            <a:pPr>
              <a:lnSpc>
                <a:spcPct val="90000"/>
              </a:lnSpc>
            </a:pPr>
            <a:r>
              <a:rPr lang="ru-RU" sz="2800"/>
              <a:t> Используйте словесную формулировку: «Ты просто не существуешь. Я не могу ни видеть, ни слышать тебя. Тебя вообще нет».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r>
              <a:rPr lang="ru-RU" sz="4000" b="0"/>
              <a:t>Метод 2 «Разглядывание».</a:t>
            </a:r>
            <a:r>
              <a:rPr lang="ru-RU" sz="4000"/>
              <a:t> </a:t>
            </a:r>
            <a:br>
              <a:rPr lang="ru-RU" sz="4000"/>
            </a:br>
            <a:endParaRPr lang="ru-RU" sz="4000"/>
          </a:p>
        </p:txBody>
      </p:sp>
      <p:sp>
        <p:nvSpPr>
          <p:cNvPr id="35843" name="Rectangle 3"/>
          <p:cNvSpPr>
            <a:spLocks noGrp="1" noRot="1" noChangeArrowheads="1"/>
          </p:cNvSpPr>
          <p:nvPr>
            <p:ph type="body" idx="1"/>
          </p:nvPr>
        </p:nvSpPr>
        <p:spPr/>
        <p:txBody>
          <a:bodyPr/>
          <a:lstStyle/>
          <a:p>
            <a:pPr>
              <a:lnSpc>
                <a:spcPct val="80000"/>
              </a:lnSpc>
            </a:pPr>
            <a:endParaRPr lang="ru-RU" sz="2000"/>
          </a:p>
          <a:p>
            <a:pPr>
              <a:lnSpc>
                <a:spcPct val="80000"/>
              </a:lnSpc>
            </a:pPr>
            <a:r>
              <a:rPr lang="ru-RU" sz="2000"/>
              <a:t>Оппонент, раздражающий вас, продолжает говорить что-то, а вы, чтобы отгородиться от действия его речи, постарайтесь увидеть его лицо — как можно отчетливее, во всех деталях, как если бы вы собирались затем по памяти нарисовать его портрет. Смотреть следует молча, очень внимательно, но не «пялиться», а именно рассматривать. Во время этой умышленной паузы постарайтесь увидеть как можно больше деталей обстановки рядом с разгоряченным собеседником. Кто бы ни был противником — случайный прохожий, начальник, коллега или подчиненный, ваше внезапное, неожиданное молчание непременно вызовет ослабление его напора. </a:t>
            </a:r>
            <a:br>
              <a:rPr lang="ru-RU" sz="2000"/>
            </a:br>
            <a:r>
              <a:rPr lang="ru-RU" sz="2000"/>
              <a:t/>
            </a:r>
            <a:br>
              <a:rPr lang="ru-RU" sz="2000"/>
            </a:br>
            <a:endParaRPr lang="ru-RU"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a:xfrm>
            <a:off x="457200" y="244475"/>
            <a:ext cx="8385175" cy="1744663"/>
          </a:xfrm>
        </p:spPr>
        <p:txBody>
          <a:bodyPr/>
          <a:lstStyle/>
          <a:p>
            <a:pPr algn="ctr"/>
            <a:r>
              <a:rPr lang="ru-RU"/>
              <a:t>Метод 3 </a:t>
            </a:r>
            <a:br>
              <a:rPr lang="ru-RU"/>
            </a:br>
            <a:r>
              <a:rPr lang="ru-RU" sz="4800"/>
              <a:t>«Визуализация»</a:t>
            </a:r>
          </a:p>
        </p:txBody>
      </p:sp>
      <p:sp>
        <p:nvSpPr>
          <p:cNvPr id="36867" name="Rectangle 3"/>
          <p:cNvSpPr>
            <a:spLocks noGrp="1" noRot="1" noChangeArrowheads="1"/>
          </p:cNvSpPr>
          <p:nvPr>
            <p:ph type="body" idx="1"/>
          </p:nvPr>
        </p:nvSpPr>
        <p:spPr/>
        <p:txBody>
          <a:bodyPr/>
          <a:lstStyle/>
          <a:p>
            <a:pPr>
              <a:lnSpc>
                <a:spcPct val="80000"/>
              </a:lnSpc>
            </a:pPr>
            <a:endParaRPr lang="ru-RU" sz="800"/>
          </a:p>
          <a:p>
            <a:pPr>
              <a:lnSpc>
                <a:spcPct val="80000"/>
              </a:lnSpc>
            </a:pPr>
            <a:r>
              <a:rPr lang="ru-RU" sz="2400"/>
              <a:t>     Беспокоящая вас ситуация проигрывается в воображении как бы на внутреннем экране и тем самым гасит гнев. За развитием ситуации вы наблюдаете как бы со стороны. Варианты:</a:t>
            </a:r>
          </a:p>
          <a:p>
            <a:pPr>
              <a:lnSpc>
                <a:spcPct val="80000"/>
              </a:lnSpc>
              <a:buFont typeface="Wingdings" pitchFamily="2" charset="2"/>
              <a:buNone/>
            </a:pPr>
            <a:endParaRPr lang="ru-RU" sz="2400"/>
          </a:p>
          <a:p>
            <a:pPr>
              <a:lnSpc>
                <a:spcPct val="80000"/>
              </a:lnSpc>
            </a:pPr>
            <a:r>
              <a:rPr lang="ru-RU" sz="2000"/>
              <a:t>1) уменьшите в росте человека, вызвавшего ваш гнев, пусть он будет карликом, гномом или букашкой; </a:t>
            </a:r>
            <a:br>
              <a:rPr lang="ru-RU" sz="2000"/>
            </a:br>
            <a:endParaRPr lang="ru-RU" sz="2000"/>
          </a:p>
          <a:p>
            <a:pPr>
              <a:lnSpc>
                <a:spcPct val="80000"/>
              </a:lnSpc>
            </a:pPr>
            <a:r>
              <a:rPr lang="ru-RU" sz="2000"/>
              <a:t>2) постарайтесь увидеть этого человека в смешном виде (например, в трусах и в каске); </a:t>
            </a:r>
            <a:br>
              <a:rPr lang="ru-RU" sz="2000"/>
            </a:br>
            <a:endParaRPr lang="ru-RU" sz="2000"/>
          </a:p>
          <a:p>
            <a:pPr>
              <a:lnSpc>
                <a:spcPct val="80000"/>
              </a:lnSpc>
            </a:pPr>
            <a:r>
              <a:rPr lang="ru-RU" sz="2000"/>
              <a:t>3) представьте гнев в виде пучка энергии, который уходит через вас в обидчика; </a:t>
            </a:r>
            <a:br>
              <a:rPr lang="ru-RU" sz="2000"/>
            </a:br>
            <a:endParaRPr lang="ru-RU" sz="2000"/>
          </a:p>
          <a:p>
            <a:pPr>
              <a:lnSpc>
                <a:spcPct val="80000"/>
              </a:lnSpc>
            </a:pPr>
            <a:r>
              <a:rPr lang="ru-RU" sz="2000"/>
              <a:t>4) придумайте сцену воображаемого реванша по отношению к вашему обидчику и насладитесь «мщением». </a:t>
            </a:r>
            <a:br>
              <a:rPr lang="ru-RU" sz="2000"/>
            </a:br>
            <a:endParaRPr lang="ru-RU"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r>
              <a:rPr lang="ru-RU" sz="3200" i="1"/>
              <a:t>Правильная оценка ситуации — </a:t>
            </a:r>
            <a:br>
              <a:rPr lang="ru-RU" sz="3200" i="1"/>
            </a:br>
            <a:r>
              <a:rPr lang="ru-RU" sz="3200" i="1"/>
              <a:t>первый шаг к решению проблемы. </a:t>
            </a:r>
            <a:br>
              <a:rPr lang="ru-RU" sz="3200" i="1"/>
            </a:br>
            <a:endParaRPr lang="ru-RU" sz="3200" i="1"/>
          </a:p>
        </p:txBody>
      </p:sp>
      <p:sp>
        <p:nvSpPr>
          <p:cNvPr id="38915" name="Rectangle 3"/>
          <p:cNvSpPr>
            <a:spLocks noGrp="1" noRot="1" noChangeArrowheads="1"/>
          </p:cNvSpPr>
          <p:nvPr>
            <p:ph type="body" idx="1"/>
          </p:nvPr>
        </p:nvSpPr>
        <p:spPr/>
        <p:txBody>
          <a:bodyPr/>
          <a:lstStyle/>
          <a:p>
            <a:r>
              <a:rPr lang="ru-RU" u="sng"/>
              <a:t>От эмоционального состояния противника выбирается тактика вашего поведения.</a:t>
            </a:r>
            <a:r>
              <a:rPr lang="ru-RU"/>
              <a:t> </a:t>
            </a:r>
          </a:p>
          <a:p>
            <a:r>
              <a:rPr lang="ru-RU" sz="2800" b="1" i="1"/>
              <a:t>Гневу</a:t>
            </a:r>
            <a:r>
              <a:rPr lang="ru-RU" sz="2800"/>
              <a:t> противопоставляйте спокойствие</a:t>
            </a:r>
          </a:p>
          <a:p>
            <a:r>
              <a:rPr lang="ru-RU" sz="2800" b="1" i="1"/>
              <a:t>Презрению</a:t>
            </a:r>
            <a:r>
              <a:rPr lang="ru-RU" sz="2800"/>
              <a:t> - сохранение чувства собственного достоинства.</a:t>
            </a:r>
          </a:p>
          <a:p>
            <a:r>
              <a:rPr lang="ru-RU" sz="2800" b="1" i="1"/>
              <a:t>Страху </a:t>
            </a:r>
            <a:r>
              <a:rPr lang="ru-RU" sz="2800"/>
              <a:t>– спокойствие, собственная сила. </a:t>
            </a:r>
          </a:p>
          <a:p>
            <a:endParaRPr lang="ru-RU" sz="2800"/>
          </a:p>
          <a:p>
            <a:pPr>
              <a:buFont typeface="Wingdings" pitchFamily="2" charset="2"/>
              <a:buNone/>
            </a:pPr>
            <a:endParaRPr lang="ru-RU" sz="2800"/>
          </a:p>
        </p:txBody>
      </p:sp>
    </p:spTree>
  </p:cSld>
  <p:clrMapOvr>
    <a:masterClrMapping/>
  </p:clrMapOvr>
</p:sld>
</file>

<file path=ppt/theme/theme1.xml><?xml version="1.0" encoding="utf-8"?>
<a:theme xmlns:a="http://schemas.openxmlformats.org/drawingml/2006/main" name="Трава">
  <a:themeElements>
    <a:clrScheme name="Трава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Трава">
      <a:majorFont>
        <a:latin typeface="Arial Black"/>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рава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Трава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Трава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Трава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Трава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Трава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Трава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Трава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Glass Layers</Template>
  <TotalTime>813</TotalTime>
  <Words>1706</Words>
  <Application>Microsoft Office PowerPoint</Application>
  <PresentationFormat>Экран (4:3)</PresentationFormat>
  <Paragraphs>89</Paragraphs>
  <Slides>27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27</vt:i4>
      </vt:variant>
    </vt:vector>
  </HeadingPairs>
  <TitlesOfParts>
    <vt:vector size="32" baseType="lpstr">
      <vt:lpstr>Arial</vt:lpstr>
      <vt:lpstr>Arial Black</vt:lpstr>
      <vt:lpstr>Times New Roman</vt:lpstr>
      <vt:lpstr>Wingdings</vt:lpstr>
      <vt:lpstr>Трава</vt:lpstr>
      <vt:lpstr>Семинар – практикум для преподавателей: </vt:lpstr>
      <vt:lpstr>Классификация Лиц, от которых исходит угроза психологического или физического насилия: </vt:lpstr>
      <vt:lpstr>Основы психологической защиты</vt:lpstr>
      <vt:lpstr>Главная защита от разрушительного влияния:</vt:lpstr>
      <vt:lpstr>Упражнения способствующие развитию выдержки и самообладания:</vt:lpstr>
      <vt:lpstr>  Метод 1.   «Отстранение» </vt:lpstr>
      <vt:lpstr>Метод 2 «Разглядывание».  </vt:lpstr>
      <vt:lpstr>Метод 3  «Визуализация»</vt:lpstr>
      <vt:lpstr>Правильная оценка ситуации —  первый шаг к решению проблемы.  </vt:lpstr>
      <vt:lpstr>Правильная оценка ситуации —  первый шаг к решению проблемы.</vt:lpstr>
      <vt:lpstr>Внешние признаки, позволяющие определять эмоции другого:</vt:lpstr>
      <vt:lpstr>Противодействие страху:</vt:lpstr>
      <vt:lpstr>ГНЕВ </vt:lpstr>
      <vt:lpstr>Противопоставление гневу:</vt:lpstr>
      <vt:lpstr>ПРЕЗРЕНИЕ</vt:lpstr>
      <vt:lpstr>ОТВРАЩЕНИЕ</vt:lpstr>
      <vt:lpstr>Противопоставление презрению и отвращению:</vt:lpstr>
      <vt:lpstr>Скрытый садист</vt:lpstr>
      <vt:lpstr>Противопоставление садисту:</vt:lpstr>
      <vt:lpstr>Практические рекомендации:</vt:lpstr>
      <vt:lpstr>Упражнение – тест на развитие внимательности и наблюдательности.</vt:lpstr>
      <vt:lpstr>Основы психологической защиты. </vt:lpstr>
      <vt:lpstr> Следите за своим физическим состоянием и видом. </vt:lpstr>
      <vt:lpstr>Практические упражнения:  Метод 1. «Круг»</vt:lpstr>
      <vt:lpstr>Метод 2. «Зеркало»</vt:lpstr>
      <vt:lpstr>Метод 3. «Гляделки»</vt:lpstr>
      <vt:lpstr>Если  вы попали в конфликтную ситуацию:</vt:lpstr>
    </vt:vector>
  </TitlesOfParts>
  <Company>МОУ "СОШ №6"</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Семинар – практикум для преподавателей:</dc:title>
  <dc:creator>ПЕДАГОГ-ПСИХОЛОГ</dc:creator>
  <cp:lastModifiedBy>VIKTOR</cp:lastModifiedBy>
  <cp:revision>8</cp:revision>
  <dcterms:created xsi:type="dcterms:W3CDTF">2007-12-06T09:17:22Z</dcterms:created>
  <dcterms:modified xsi:type="dcterms:W3CDTF">2011-09-17T20:24:50Z</dcterms:modified>
</cp:coreProperties>
</file>