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80" r:id="rId4"/>
    <p:sldId id="281" r:id="rId5"/>
    <p:sldId id="282" r:id="rId6"/>
    <p:sldId id="284" r:id="rId7"/>
    <p:sldId id="286" r:id="rId8"/>
    <p:sldId id="279" r:id="rId9"/>
    <p:sldId id="261" r:id="rId10"/>
    <p:sldId id="262" r:id="rId11"/>
    <p:sldId id="263" r:id="rId12"/>
    <p:sldId id="265" r:id="rId13"/>
    <p:sldId id="289" r:id="rId14"/>
    <p:sldId id="290" r:id="rId15"/>
    <p:sldId id="291" r:id="rId16"/>
    <p:sldId id="268" r:id="rId17"/>
    <p:sldId id="292" r:id="rId18"/>
    <p:sldId id="277" r:id="rId19"/>
    <p:sldId id="270" r:id="rId20"/>
    <p:sldId id="271" r:id="rId21"/>
    <p:sldId id="276" r:id="rId22"/>
    <p:sldId id="275" r:id="rId23"/>
    <p:sldId id="274" r:id="rId24"/>
    <p:sldId id="299" r:id="rId25"/>
    <p:sldId id="296" r:id="rId26"/>
    <p:sldId id="300" r:id="rId27"/>
    <p:sldId id="273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35" autoAdjust="0"/>
  </p:normalViewPr>
  <p:slideViewPr>
    <p:cSldViewPr>
      <p:cViewPr>
        <p:scale>
          <a:sx n="55" d="100"/>
          <a:sy n="55" d="100"/>
        </p:scale>
        <p:origin x="-112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D2FB-432C-4BF0-9FC6-CE29D230AB8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DCB39-1981-4070-9DF4-086CA05F0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CB39-1981-4070-9DF4-086CA05F0C5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CB39-1981-4070-9DF4-086CA05F0C5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CB39-1981-4070-9DF4-086CA05F0C5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CB39-1981-4070-9DF4-086CA05F0C5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CB39-1981-4070-9DF4-086CA05F0C5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CB39-1981-4070-9DF4-086CA05F0C5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CB39-1981-4070-9DF4-086CA05F0C5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CB39-1981-4070-9DF4-086CA05F0C5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C583C-B00F-429B-9794-BB617681FCA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F1D4-11F0-4250-A785-1E8DDB5136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C2ECF-F592-45AA-BFCE-1A9056D9851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355446-346D-4B02-9EA9-C3F39055DCB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C38F9D-7869-457A-9E12-664E1E39E74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2C6BF-8977-42F0-B6B6-F35D77AB779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AD2D1-95B6-4F24-85A2-8CFEBE285E5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5ED2E-C90B-4137-871D-300620119E6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129C3-6DB5-4ACD-822F-E9818FA7247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A8CE-CDD2-4B1B-83F2-D510B5B8C78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B5276-42DB-4BB5-B1C8-96FBFE99758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C1FDF-6232-462C-A0F4-564051E4E3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12224-B46E-4FCB-9365-25F5923CAB7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5E099C-1638-42BC-9FC7-6AFC124E3F6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574224" y="260648"/>
            <a:ext cx="7696200" cy="54726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425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Arial"/>
              </a:rPr>
              <a:t>ГБОУ СО НПО «Профессиональное училище № 21»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Arial"/>
              </a:rPr>
              <a:t>г. Аткарск</a:t>
            </a:r>
          </a:p>
          <a:p>
            <a:pPr algn="ctr"/>
            <a:endParaRPr lang="ru-RU" sz="36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Arial"/>
            </a:endParaRPr>
          </a:p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Arial"/>
              </a:rPr>
              <a:t>Языкознание в кулинарии</a:t>
            </a:r>
          </a:p>
          <a:p>
            <a:pPr algn="ctr"/>
            <a:r>
              <a:rPr lang="ru-RU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Arial"/>
              </a:rPr>
              <a:t> </a:t>
            </a:r>
            <a:r>
              <a:rPr lang="ru-RU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Arial"/>
              </a:rPr>
              <a:t>(Прогулка по кухне со словарём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)</a:t>
            </a:r>
          </a:p>
          <a:p>
            <a:pPr algn="ctr"/>
            <a:endParaRPr lang="ru-RU" sz="3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2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членов кружка «Лингвист»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Степанова Елена Евгеньевна </a:t>
            </a:r>
          </a:p>
          <a:p>
            <a:pPr algn="ctr"/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2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661025"/>
            <a:ext cx="8229600" cy="11969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/>
              <a:t>Чай</a:t>
            </a:r>
            <a:r>
              <a:rPr lang="ru-RU" sz="2800" dirty="0"/>
              <a:t> – от китайского </a:t>
            </a:r>
            <a:r>
              <a:rPr lang="ru-RU" sz="2800" b="1" dirty="0"/>
              <a:t>«</a:t>
            </a:r>
            <a:r>
              <a:rPr lang="ru-RU" sz="2800" b="1" dirty="0" err="1"/>
              <a:t>чи</a:t>
            </a:r>
            <a:r>
              <a:rPr lang="ru-RU" sz="2800" b="1" dirty="0"/>
              <a:t>» </a:t>
            </a:r>
            <a:r>
              <a:rPr lang="ru-RU" sz="2800" dirty="0"/>
              <a:t>- молодой листочек</a:t>
            </a:r>
          </a:p>
        </p:txBody>
      </p:sp>
      <p:pic>
        <p:nvPicPr>
          <p:cNvPr id="2253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836613"/>
            <a:ext cx="6983413" cy="4646612"/>
          </a:xfrm>
          <a:ln/>
        </p:spPr>
      </p:pic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3203575" y="0"/>
            <a:ext cx="3322638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Завтрак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838" y="836713"/>
            <a:ext cx="46021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36713"/>
            <a:ext cx="4608513" cy="3384376"/>
          </a:xfrm>
          <a:noFill/>
          <a:ln/>
        </p:spPr>
      </p:pic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3203575" y="0"/>
            <a:ext cx="3322638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Завтрак 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4365105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/>
              <a:t>Чай по-русски – чай с сахаром и </a:t>
            </a:r>
            <a:r>
              <a:rPr lang="ru-RU" sz="2800" dirty="0" smtClean="0"/>
              <a:t>лимоном                     </a:t>
            </a:r>
            <a:r>
              <a:rPr lang="ru-RU" sz="2800" b="1" dirty="0" smtClean="0"/>
              <a:t>Сахар</a:t>
            </a:r>
            <a:r>
              <a:rPr lang="ru-RU" sz="2800" dirty="0" smtClean="0"/>
              <a:t> – </a:t>
            </a:r>
            <a:r>
              <a:rPr lang="ru-RU" sz="2800" dirty="0" err="1" smtClean="0"/>
              <a:t>древнеиндийск</a:t>
            </a:r>
            <a:r>
              <a:rPr lang="ru-RU" sz="2800" dirty="0" smtClean="0"/>
              <a:t>. </a:t>
            </a:r>
            <a:r>
              <a:rPr lang="en-US" sz="2800" b="1" dirty="0" err="1" smtClean="0"/>
              <a:t>sarkara</a:t>
            </a:r>
            <a:r>
              <a:rPr lang="ru-RU" sz="2800" dirty="0" smtClean="0"/>
              <a:t> – </a:t>
            </a:r>
            <a:r>
              <a:rPr lang="ru-RU" sz="2800" b="1" dirty="0" smtClean="0"/>
              <a:t>«песок, сахар», </a:t>
            </a:r>
            <a:r>
              <a:rPr lang="ru-RU" sz="2800" dirty="0" smtClean="0"/>
              <a:t>а через персидское </a:t>
            </a:r>
            <a:r>
              <a:rPr lang="en-US" sz="2800" dirty="0" err="1" smtClean="0"/>
              <a:t>sukkar</a:t>
            </a:r>
            <a:r>
              <a:rPr lang="en-US" sz="2800" dirty="0" smtClean="0"/>
              <a:t> </a:t>
            </a:r>
            <a:r>
              <a:rPr lang="ru-RU" sz="2800" dirty="0" smtClean="0"/>
              <a:t>произошло слово </a:t>
            </a:r>
            <a:r>
              <a:rPr lang="ru-RU" sz="2800" b="1" dirty="0" smtClean="0"/>
              <a:t>«цукаты»</a:t>
            </a:r>
            <a:endParaRPr lang="ru-RU" sz="2800" b="1" dirty="0"/>
          </a:p>
          <a:p>
            <a:pPr>
              <a:spcBef>
                <a:spcPct val="50000"/>
              </a:spcBef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995738" y="1268413"/>
            <a:ext cx="5040312" cy="558958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/>
              <a:t>Мармелад</a:t>
            </a:r>
            <a:r>
              <a:rPr lang="ru-RU" sz="2400" dirty="0"/>
              <a:t> - /</a:t>
            </a:r>
            <a:r>
              <a:rPr lang="en-US" sz="2400" dirty="0"/>
              <a:t>XVIII </a:t>
            </a:r>
            <a:r>
              <a:rPr lang="ru-RU" sz="2400" dirty="0"/>
              <a:t>век</a:t>
            </a:r>
            <a:r>
              <a:rPr lang="ru-RU" sz="2400" dirty="0" smtClean="0"/>
              <a:t>/ </a:t>
            </a:r>
            <a:r>
              <a:rPr lang="en-US" sz="2400" b="1" dirty="0" err="1" smtClean="0"/>
              <a:t>marmelada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франц</a:t>
            </a:r>
            <a:r>
              <a:rPr lang="ru-RU" sz="2400" dirty="0" smtClean="0"/>
              <a:t>)</a:t>
            </a:r>
            <a:endParaRPr lang="ru-RU" sz="2400" b="1" dirty="0"/>
          </a:p>
          <a:p>
            <a:pPr>
              <a:buFontTx/>
              <a:buNone/>
            </a:pPr>
            <a:r>
              <a:rPr lang="ru-RU" sz="2400" b="1" dirty="0"/>
              <a:t>«айвовое варенье</a:t>
            </a:r>
            <a:r>
              <a:rPr lang="ru-RU" sz="2400" b="1" dirty="0" smtClean="0"/>
              <a:t>»</a:t>
            </a:r>
            <a:r>
              <a:rPr lang="ru-RU" sz="2400" dirty="0" smtClean="0"/>
              <a:t>, а римляне называли айву </a:t>
            </a:r>
            <a:r>
              <a:rPr lang="en-US" sz="2400" b="1" dirty="0" err="1" smtClean="0"/>
              <a:t>melimelum</a:t>
            </a:r>
            <a:r>
              <a:rPr lang="en-US" sz="2400" dirty="0" smtClean="0"/>
              <a:t> - </a:t>
            </a:r>
            <a:r>
              <a:rPr lang="ru-RU" sz="2400" b="1" dirty="0" smtClean="0"/>
              <a:t>«</a:t>
            </a:r>
            <a:r>
              <a:rPr lang="ru-RU" sz="2400" b="1" dirty="0"/>
              <a:t>медовое яблоко» </a:t>
            </a:r>
            <a:r>
              <a:rPr lang="ru-RU" sz="2400" dirty="0"/>
              <a:t>/лат/</a:t>
            </a: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400" dirty="0" smtClean="0"/>
              <a:t>Варенье</a:t>
            </a:r>
            <a:r>
              <a:rPr lang="ru-RU" sz="2400" dirty="0"/>
              <a:t>:</a:t>
            </a:r>
          </a:p>
          <a:p>
            <a:pPr>
              <a:buFontTx/>
              <a:buNone/>
            </a:pPr>
            <a:r>
              <a:rPr lang="ru-RU" sz="2400" dirty="0"/>
              <a:t>Ежевика – «</a:t>
            </a:r>
            <a:r>
              <a:rPr lang="ru-RU" sz="2400" dirty="0" err="1"/>
              <a:t>ежиная</a:t>
            </a:r>
            <a:r>
              <a:rPr lang="ru-RU" sz="2400" dirty="0"/>
              <a:t> ягода»</a:t>
            </a:r>
          </a:p>
          <a:p>
            <a:pPr>
              <a:buFontTx/>
              <a:buNone/>
            </a:pPr>
            <a:r>
              <a:rPr lang="ru-RU" sz="2400" dirty="0"/>
              <a:t>Крыжовник – «христов тёрн»/нем/</a:t>
            </a:r>
          </a:p>
          <a:p>
            <a:pPr>
              <a:buFontTx/>
              <a:buNone/>
            </a:pPr>
            <a:r>
              <a:rPr lang="ru-RU" sz="2400" dirty="0"/>
              <a:t>Клубника – «клубок», «клубень»</a:t>
            </a:r>
          </a:p>
          <a:p>
            <a:pPr>
              <a:buFontTx/>
              <a:buNone/>
            </a:pPr>
            <a:r>
              <a:rPr lang="ru-RU" sz="2400" dirty="0"/>
              <a:t>Смородина – «сильный запах»</a:t>
            </a:r>
          </a:p>
          <a:p>
            <a:pPr>
              <a:buFontTx/>
              <a:buNone/>
            </a:pPr>
            <a:endParaRPr lang="ru-RU" sz="2400" dirty="0"/>
          </a:p>
        </p:txBody>
      </p:sp>
      <p:pic>
        <p:nvPicPr>
          <p:cNvPr id="25611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909638"/>
            <a:ext cx="3705225" cy="2876550"/>
          </a:xfrm>
          <a:noFill/>
          <a:ln/>
        </p:spPr>
      </p:pic>
      <p:pic>
        <p:nvPicPr>
          <p:cNvPr id="25612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005263"/>
            <a:ext cx="3744912" cy="2679700"/>
          </a:xfrm>
          <a:noFill/>
          <a:ln/>
        </p:spPr>
      </p:pic>
      <p:sp>
        <p:nvSpPr>
          <p:cNvPr id="25614" name="WordArt 14"/>
          <p:cNvSpPr>
            <a:spLocks noChangeArrowheads="1" noChangeShapeType="1" noTextEdit="1"/>
          </p:cNvSpPr>
          <p:nvPr/>
        </p:nvSpPr>
        <p:spPr bwMode="auto">
          <a:xfrm>
            <a:off x="3203575" y="0"/>
            <a:ext cx="3322638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Завтрак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95536" y="332656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15"/>
              </a:avLst>
            </a:prstTxWarp>
          </a:bodyPr>
          <a:lstStyle/>
          <a:p>
            <a:r>
              <a:rPr lang="ru-RU" sz="3600" kern="10" dirty="0" smtClean="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Угощения к завтраку </a:t>
            </a:r>
            <a:endParaRPr lang="ru-RU" sz="3600" kern="10" dirty="0">
              <a:ln w="12700" cmpd="sng">
                <a:solidFill>
                  <a:srgbClr val="3333CC"/>
                </a:solidFill>
                <a:prstDash val="solid"/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048000" cy="25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59832" y="1628800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Слово </a:t>
            </a:r>
            <a:r>
              <a:rPr lang="ru-RU" sz="2800" b="1" dirty="0" smtClean="0"/>
              <a:t>«вафля» </a:t>
            </a:r>
            <a:r>
              <a:rPr lang="ru-RU" sz="2800" dirty="0" smtClean="0"/>
              <a:t>заимствовано из немецкого </a:t>
            </a:r>
            <a:r>
              <a:rPr lang="en-US" sz="2800" b="1" dirty="0" err="1" smtClean="0"/>
              <a:t>Waffel</a:t>
            </a:r>
            <a:r>
              <a:rPr lang="en-US" sz="2800" baseline="0" dirty="0" smtClean="0"/>
              <a:t> </a:t>
            </a:r>
            <a:r>
              <a:rPr lang="ru-RU" sz="2800" baseline="0" dirty="0" smtClean="0"/>
              <a:t>образовано от</a:t>
            </a:r>
            <a:r>
              <a:rPr lang="en-US" sz="2800" baseline="0" dirty="0" smtClean="0"/>
              <a:t> </a:t>
            </a:r>
            <a:r>
              <a:rPr lang="en-US" sz="2800" b="1" baseline="0" dirty="0" err="1" smtClean="0"/>
              <a:t>Wabe</a:t>
            </a:r>
            <a:r>
              <a:rPr lang="ru-RU" sz="2800" baseline="0" dirty="0" smtClean="0"/>
              <a:t> – </a:t>
            </a:r>
            <a:r>
              <a:rPr lang="ru-RU" sz="2800" b="1" baseline="0" dirty="0" smtClean="0"/>
              <a:t>«пчелиные соты»</a:t>
            </a:r>
            <a:r>
              <a:rPr lang="ru-RU" sz="2800" baseline="0" dirty="0" smtClean="0"/>
              <a:t>, по сходству рисунка</a:t>
            </a:r>
            <a:endParaRPr lang="ru-RU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01008"/>
            <a:ext cx="313184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3528" y="4437112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Итальянское </a:t>
            </a:r>
            <a:r>
              <a:rPr lang="en-US" sz="2800" b="1" dirty="0" err="1" smtClean="0"/>
              <a:t>torta</a:t>
            </a:r>
            <a:r>
              <a:rPr lang="ru-RU" sz="2800" dirty="0" smtClean="0"/>
              <a:t>,</a:t>
            </a:r>
            <a:r>
              <a:rPr lang="ru-RU" sz="2800" baseline="0" dirty="0" smtClean="0"/>
              <a:t> немецкое</a:t>
            </a:r>
            <a:r>
              <a:rPr lang="en-US" sz="2800" dirty="0" smtClean="0"/>
              <a:t> </a:t>
            </a:r>
            <a:r>
              <a:rPr lang="en-US" sz="2800" b="1" dirty="0" smtClean="0"/>
              <a:t>Torte</a:t>
            </a:r>
            <a:r>
              <a:rPr lang="ru-RU" sz="2800" b="1" dirty="0" smtClean="0"/>
              <a:t> – «круглый хлеб», </a:t>
            </a:r>
            <a:r>
              <a:rPr lang="ru-RU" sz="2800" dirty="0" smtClean="0"/>
              <a:t>хотя современные торты имеют</a:t>
            </a:r>
            <a:r>
              <a:rPr lang="ru-RU" sz="2800" baseline="0" dirty="0" smtClean="0"/>
              <a:t> любую форму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15"/>
              </a:avLst>
            </a:prstTxWarp>
          </a:bodyPr>
          <a:lstStyle/>
          <a:p>
            <a:r>
              <a:rPr lang="ru-RU" sz="3600" kern="10" dirty="0" smtClean="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Угощения к завтраку </a:t>
            </a:r>
            <a:endParaRPr lang="ru-RU" sz="3600" kern="10" dirty="0">
              <a:ln w="12700" cmpd="sng">
                <a:solidFill>
                  <a:srgbClr val="3333CC"/>
                </a:solidFill>
                <a:prstDash val="solid"/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9"/>
            <a:ext cx="34198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645024"/>
            <a:ext cx="31318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23928" y="1628800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Оладья</a:t>
            </a:r>
            <a:r>
              <a:rPr lang="ru-RU" sz="2800" dirty="0" smtClean="0"/>
              <a:t> – заимствовано из греческого </a:t>
            </a:r>
            <a:r>
              <a:rPr lang="ru-RU" sz="2800" b="1" dirty="0" smtClean="0"/>
              <a:t>«масленая», </a:t>
            </a:r>
            <a:r>
              <a:rPr lang="ru-RU" sz="2800" dirty="0" smtClean="0"/>
              <a:t>т.к. жарится в масле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789040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Бутерброд </a:t>
            </a:r>
            <a:r>
              <a:rPr lang="ru-RU" sz="2800" dirty="0" smtClean="0"/>
              <a:t>– хлеб с маслом, но немецкое </a:t>
            </a:r>
            <a:r>
              <a:rPr lang="en-US" sz="2800" b="1" dirty="0" err="1" smtClean="0"/>
              <a:t>Buterbrot</a:t>
            </a:r>
            <a:r>
              <a:rPr lang="ru-RU" sz="2800" dirty="0" smtClean="0"/>
              <a:t>,</a:t>
            </a:r>
            <a:r>
              <a:rPr lang="ru-RU" sz="2800" baseline="0" dirty="0" smtClean="0"/>
              <a:t> а у русского слова в конце </a:t>
            </a:r>
            <a:r>
              <a:rPr lang="ru-RU" sz="2800" b="1" baseline="0" dirty="0" smtClean="0"/>
              <a:t>«</a:t>
            </a:r>
            <a:r>
              <a:rPr lang="ru-RU" sz="2800" b="1" baseline="0" dirty="0" err="1" smtClean="0"/>
              <a:t>д</a:t>
            </a:r>
            <a:r>
              <a:rPr lang="ru-RU" sz="2800" b="1" baseline="0" dirty="0" smtClean="0"/>
              <a:t>»</a:t>
            </a:r>
            <a:r>
              <a:rPr lang="ru-RU" sz="2800" baseline="0" dirty="0" smtClean="0"/>
              <a:t> - постепенно такое написание стало правильным</a:t>
            </a:r>
            <a:r>
              <a:rPr lang="ru-RU" baseline="0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F:\картинки еда\rphoto13280218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3816424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Ветчина</a:t>
            </a:r>
            <a:r>
              <a:rPr lang="ru-RU" sz="2800" dirty="0" smtClean="0"/>
              <a:t> – слово славянское, означает «старое мясо» </a:t>
            </a:r>
            <a:r>
              <a:rPr lang="ru-RU" sz="2800" b="1" dirty="0" smtClean="0"/>
              <a:t>(«</a:t>
            </a:r>
            <a:r>
              <a:rPr lang="ru-RU" sz="2800" b="1" dirty="0" err="1" smtClean="0"/>
              <a:t>ветъшина</a:t>
            </a:r>
            <a:r>
              <a:rPr lang="ru-RU" sz="2800" b="1" dirty="0" smtClean="0"/>
              <a:t>» </a:t>
            </a:r>
            <a:r>
              <a:rPr lang="ru-RU" sz="2800" dirty="0" smtClean="0"/>
              <a:t>- от слова </a:t>
            </a:r>
            <a:r>
              <a:rPr lang="ru-RU" sz="2800" b="1" dirty="0" smtClean="0"/>
              <a:t>«ветхий», </a:t>
            </a:r>
            <a:r>
              <a:rPr lang="ru-RU" sz="2800" dirty="0" smtClean="0"/>
              <a:t>мясо обработанное для длительного хранения, а свежее мясо – «свежина»)</a:t>
            </a:r>
            <a:endParaRPr lang="ru-RU" sz="28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8640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3203575" y="0"/>
            <a:ext cx="3322638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Выпечка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125"/>
            <a:ext cx="349188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765175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835400"/>
            <a:ext cx="39243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5175"/>
            <a:ext cx="3716338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196752"/>
            <a:ext cx="36004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6" name="Picture 14" descr="F:\картинки еда\rphoto13263393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573016"/>
            <a:ext cx="360040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680520" cy="1143000"/>
          </a:xfrm>
        </p:spPr>
        <p:txBody>
          <a:bodyPr/>
          <a:lstStyle/>
          <a:p>
            <a:r>
              <a:rPr lang="ru-RU" kern="10" dirty="0" smtClean="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Обед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Обед</a:t>
            </a:r>
            <a:r>
              <a:rPr lang="ru-RU" dirty="0" smtClean="0"/>
              <a:t> – общеславянское образование от слова </a:t>
            </a:r>
            <a:r>
              <a:rPr lang="ru-RU" b="1" dirty="0" smtClean="0"/>
              <a:t>«еда» </a:t>
            </a:r>
            <a:r>
              <a:rPr lang="ru-RU" dirty="0" smtClean="0"/>
              <a:t>с помощью приставки </a:t>
            </a:r>
            <a:r>
              <a:rPr lang="ru-RU" b="1" dirty="0" smtClean="0"/>
              <a:t>«об-». </a:t>
            </a:r>
            <a:r>
              <a:rPr lang="ru-RU" dirty="0" smtClean="0"/>
              <a:t>Первоначально обозначало время до и после еды, т.е. перерыв во время работы.</a:t>
            </a:r>
          </a:p>
          <a:p>
            <a:r>
              <a:rPr lang="ru-RU" b="1" dirty="0" smtClean="0"/>
              <a:t>Закуска</a:t>
            </a:r>
            <a:r>
              <a:rPr lang="ru-RU" dirty="0" smtClean="0"/>
              <a:t> – пришло из Франции в </a:t>
            </a:r>
            <a:r>
              <a:rPr lang="en-US" dirty="0" smtClean="0"/>
              <a:t>XVII </a:t>
            </a:r>
            <a:r>
              <a:rPr lang="ru-RU" dirty="0" smtClean="0"/>
              <a:t>веке – </a:t>
            </a:r>
            <a:r>
              <a:rPr lang="en-US" b="1" dirty="0" smtClean="0"/>
              <a:t>hors d’ </a:t>
            </a:r>
            <a:r>
              <a:rPr lang="en-US" b="1" dirty="0" err="1" smtClean="0"/>
              <a:t>uvre</a:t>
            </a:r>
            <a:r>
              <a:rPr lang="en-US" b="1" dirty="0" smtClean="0"/>
              <a:t> </a:t>
            </a:r>
            <a:r>
              <a:rPr lang="ru-RU" dirty="0" smtClean="0"/>
              <a:t>(</a:t>
            </a:r>
            <a:r>
              <a:rPr lang="ru-RU" b="1" dirty="0" smtClean="0"/>
              <a:t>первоначальное изделие) </a:t>
            </a:r>
            <a:r>
              <a:rPr lang="ru-RU" dirty="0" smtClean="0"/>
              <a:t>или </a:t>
            </a:r>
            <a:r>
              <a:rPr lang="en-US" b="1" dirty="0" smtClean="0"/>
              <a:t>entre </a:t>
            </a:r>
            <a:r>
              <a:rPr lang="ru-RU" b="1" dirty="0" smtClean="0"/>
              <a:t>(начало)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724400"/>
            <a:ext cx="9144000" cy="14017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/>
              <a:t>Салат </a:t>
            </a:r>
            <a:r>
              <a:rPr lang="ru-RU" sz="2800" dirty="0"/>
              <a:t>- /</a:t>
            </a:r>
            <a:r>
              <a:rPr lang="en-US" sz="2800" dirty="0"/>
              <a:t>XVIII </a:t>
            </a:r>
            <a:r>
              <a:rPr lang="ru-RU" sz="2800" dirty="0"/>
              <a:t>век/ </a:t>
            </a:r>
            <a:r>
              <a:rPr lang="ru-RU" sz="2800" b="1" dirty="0"/>
              <a:t>«солёная (зелень)» </a:t>
            </a:r>
            <a:r>
              <a:rPr lang="en-US" sz="2800" b="1" dirty="0" err="1" smtClean="0"/>
              <a:t>salade</a:t>
            </a:r>
            <a:r>
              <a:rPr lang="en-US" sz="2800" dirty="0"/>
              <a:t>(</a:t>
            </a:r>
            <a:r>
              <a:rPr lang="ru-RU" sz="2800" dirty="0" err="1" smtClean="0"/>
              <a:t>франц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salata</a:t>
            </a:r>
            <a:r>
              <a:rPr lang="ru-RU" sz="2800" dirty="0" smtClean="0"/>
              <a:t> (</a:t>
            </a:r>
            <a:r>
              <a:rPr lang="ru-RU" sz="2800" dirty="0" err="1" smtClean="0"/>
              <a:t>итал</a:t>
            </a:r>
            <a:r>
              <a:rPr lang="ru-RU" sz="2800" dirty="0" smtClean="0"/>
              <a:t>)</a:t>
            </a:r>
            <a:r>
              <a:rPr lang="en-US" sz="2800" dirty="0" smtClean="0"/>
              <a:t>,</a:t>
            </a:r>
            <a:r>
              <a:rPr lang="ru-RU" sz="2800" dirty="0" smtClean="0"/>
              <a:t> производное от</a:t>
            </a:r>
            <a:r>
              <a:rPr lang="en-US" sz="2800" dirty="0" smtClean="0"/>
              <a:t> </a:t>
            </a:r>
            <a:r>
              <a:rPr lang="ru-RU" sz="2800" dirty="0" smtClean="0"/>
              <a:t>(лат) </a:t>
            </a:r>
            <a:r>
              <a:rPr lang="en-US" sz="2800" b="1" dirty="0" err="1" smtClean="0"/>
              <a:t>salare</a:t>
            </a:r>
            <a:r>
              <a:rPr lang="ru-RU" sz="2800" b="1" dirty="0" smtClean="0"/>
              <a:t>  «солить», «</a:t>
            </a:r>
            <a:r>
              <a:rPr lang="ru-RU" sz="2800" b="1" dirty="0"/>
              <a:t>соль» </a:t>
            </a:r>
            <a:r>
              <a:rPr lang="ru-RU" sz="2800" dirty="0" smtClean="0"/>
              <a:t>(</a:t>
            </a:r>
            <a:r>
              <a:rPr lang="ru-RU" sz="2800" dirty="0" err="1" smtClean="0"/>
              <a:t>русск</a:t>
            </a:r>
            <a:r>
              <a:rPr lang="ru-RU" sz="2800" dirty="0" smtClean="0"/>
              <a:t>)</a:t>
            </a:r>
            <a:endParaRPr lang="ru-RU" sz="2800" dirty="0"/>
          </a:p>
          <a:p>
            <a:pPr>
              <a:buFontTx/>
              <a:buNone/>
            </a:pPr>
            <a:endParaRPr lang="ru-RU" sz="2400" dirty="0"/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3492500" y="0"/>
            <a:ext cx="24479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Салат</a:t>
            </a:r>
          </a:p>
        </p:txBody>
      </p:sp>
      <p:pic>
        <p:nvPicPr>
          <p:cNvPr id="4608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764704"/>
            <a:ext cx="4824412" cy="3617913"/>
          </a:xfrm>
          <a:noFill/>
          <a:ln/>
        </p:spPr>
      </p:pic>
      <p:pic>
        <p:nvPicPr>
          <p:cNvPr id="7" name="Picture 6" descr="1%20(48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6358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2916238" y="0"/>
            <a:ext cx="36718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Первые блюда</a:t>
            </a:r>
          </a:p>
        </p:txBody>
      </p:sp>
      <p:pic>
        <p:nvPicPr>
          <p:cNvPr id="30733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679450"/>
            <a:ext cx="3433763" cy="3106738"/>
          </a:xfrm>
          <a:noFill/>
          <a:ln/>
        </p:spPr>
      </p:pic>
      <p:pic>
        <p:nvPicPr>
          <p:cNvPr id="30734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4076700"/>
            <a:ext cx="3351213" cy="2601913"/>
          </a:xfrm>
          <a:noFill/>
          <a:ln/>
        </p:spPr>
      </p:pic>
      <p:sp>
        <p:nvSpPr>
          <p:cNvPr id="30735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3995738" y="1628775"/>
            <a:ext cx="5148262" cy="44973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/>
              <a:t>Бульон</a:t>
            </a:r>
            <a:r>
              <a:rPr lang="ru-RU" sz="2800" dirty="0"/>
              <a:t> - /</a:t>
            </a:r>
            <a:r>
              <a:rPr lang="en-US" sz="2800" dirty="0"/>
              <a:t>XVIII </a:t>
            </a:r>
            <a:r>
              <a:rPr lang="ru-RU" sz="2800" dirty="0"/>
              <a:t>век/</a:t>
            </a:r>
          </a:p>
          <a:p>
            <a:pPr>
              <a:buFontTx/>
              <a:buNone/>
            </a:pPr>
            <a:r>
              <a:rPr lang="ru-RU" sz="2800" b="1" dirty="0"/>
              <a:t>«отвар», «кипятить» </a:t>
            </a:r>
            <a:r>
              <a:rPr lang="ru-RU" sz="2800" dirty="0" smtClean="0"/>
              <a:t>(</a:t>
            </a:r>
            <a:r>
              <a:rPr lang="ru-RU" sz="2800" dirty="0" err="1" smtClean="0"/>
              <a:t>франц</a:t>
            </a:r>
            <a:r>
              <a:rPr lang="ru-RU" sz="2800" dirty="0" smtClean="0"/>
              <a:t>)</a:t>
            </a: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   </a:t>
            </a:r>
          </a:p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800" b="1" dirty="0"/>
              <a:t>Уха – «похлёбка», «суп», «рыбный бульон»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908050"/>
            <a:ext cx="8229600" cy="57610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всего, что существует в природе… в русском языке есть великое множество хороших слов и названий.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 Г. Паустовский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908050"/>
            <a:ext cx="4495800" cy="521811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 smtClean="0"/>
              <a:t>Гарнир – </a:t>
            </a:r>
            <a:r>
              <a:rPr lang="en-US" sz="2400" b="1" dirty="0" err="1" smtClean="0"/>
              <a:t>garnir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франц</a:t>
            </a:r>
            <a:r>
              <a:rPr lang="ru-RU" sz="2400" dirty="0" smtClean="0"/>
              <a:t>) – </a:t>
            </a:r>
            <a:r>
              <a:rPr lang="ru-RU" sz="2400" b="1" dirty="0" smtClean="0"/>
              <a:t>«убирать, украшать» </a:t>
            </a:r>
            <a:r>
              <a:rPr lang="ru-RU" sz="2400" dirty="0" smtClean="0"/>
              <a:t>первоначально относилось к украшению блюда овощами</a:t>
            </a: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r>
              <a:rPr lang="ru-RU" sz="2400" b="1" dirty="0" smtClean="0"/>
              <a:t>Картофель</a:t>
            </a:r>
            <a:r>
              <a:rPr lang="ru-RU" sz="2400" dirty="0" smtClean="0"/>
              <a:t> </a:t>
            </a:r>
            <a:r>
              <a:rPr lang="ru-RU" sz="2400" dirty="0"/>
              <a:t>– /</a:t>
            </a:r>
            <a:r>
              <a:rPr lang="en-US" sz="2400" dirty="0"/>
              <a:t>XVIII </a:t>
            </a:r>
            <a:r>
              <a:rPr lang="ru-RU" sz="2400" dirty="0"/>
              <a:t>век</a:t>
            </a:r>
            <a:r>
              <a:rPr lang="ru-RU" sz="2400" dirty="0" smtClean="0"/>
              <a:t>/ -</a:t>
            </a:r>
            <a:endParaRPr lang="ru-RU" sz="2400" dirty="0"/>
          </a:p>
          <a:p>
            <a:pPr>
              <a:buFontTx/>
              <a:buNone/>
            </a:pPr>
            <a:r>
              <a:rPr lang="ru-RU" sz="2400" b="1" dirty="0"/>
              <a:t>«гриб трюфель» </a:t>
            </a:r>
            <a:r>
              <a:rPr lang="ru-RU" sz="2400" dirty="0" smtClean="0"/>
              <a:t>(</a:t>
            </a:r>
            <a:r>
              <a:rPr lang="ru-RU" sz="2400" dirty="0" err="1" smtClean="0"/>
              <a:t>итал</a:t>
            </a:r>
            <a:r>
              <a:rPr lang="ru-RU" sz="2400" dirty="0" smtClean="0"/>
              <a:t>)</a:t>
            </a:r>
            <a:endParaRPr lang="ru-RU" sz="2400" dirty="0"/>
          </a:p>
          <a:p>
            <a:pPr>
              <a:buFontTx/>
              <a:buNone/>
            </a:pPr>
            <a:r>
              <a:rPr lang="ru-RU" sz="2400" b="1" dirty="0"/>
              <a:t>«земляная шишка» </a:t>
            </a:r>
            <a:r>
              <a:rPr lang="ru-RU" sz="2400" dirty="0" smtClean="0"/>
              <a:t>(лат)</a:t>
            </a:r>
            <a:endParaRPr lang="ru-RU" sz="2400" dirty="0"/>
          </a:p>
          <a:p>
            <a:pPr>
              <a:buFontTx/>
              <a:buNone/>
            </a:pPr>
            <a:r>
              <a:rPr lang="ru-RU" sz="2400" b="1" dirty="0"/>
              <a:t>«земляные яблоки</a:t>
            </a:r>
            <a:r>
              <a:rPr lang="ru-RU" sz="2400" dirty="0"/>
              <a:t>» </a:t>
            </a:r>
            <a:r>
              <a:rPr lang="ru-RU" sz="2400" dirty="0" smtClean="0"/>
              <a:t>(</a:t>
            </a:r>
            <a:r>
              <a:rPr lang="ru-RU" sz="2400" dirty="0" err="1" smtClean="0"/>
              <a:t>франц</a:t>
            </a:r>
            <a:r>
              <a:rPr lang="ru-RU" sz="2400" dirty="0" smtClean="0"/>
              <a:t>)</a:t>
            </a: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3492500" y="0"/>
            <a:ext cx="24479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Гарнир</a:t>
            </a:r>
          </a:p>
        </p:txBody>
      </p:sp>
      <p:pic>
        <p:nvPicPr>
          <p:cNvPr id="31756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889000"/>
            <a:ext cx="4105275" cy="3079750"/>
          </a:xfrm>
          <a:noFill/>
          <a:ln/>
        </p:spPr>
      </p:pic>
      <p:pic>
        <p:nvPicPr>
          <p:cNvPr id="9" name="Picture 11" descr="1%20(137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3024336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2916238" y="0"/>
            <a:ext cx="33845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Мясные блюда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3383280" cy="269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979712" y="4221088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Бифштекс - </a:t>
            </a:r>
            <a:r>
              <a:rPr lang="en-US" sz="2800" b="1" dirty="0"/>
              <a:t>beefsteaks</a:t>
            </a:r>
            <a:r>
              <a:rPr lang="ru-RU" sz="2800" b="1" dirty="0"/>
              <a:t> </a:t>
            </a:r>
            <a:r>
              <a:rPr lang="ru-RU" sz="2800" dirty="0"/>
              <a:t>(</a:t>
            </a:r>
            <a:r>
              <a:rPr lang="ru-RU" sz="2800" dirty="0" err="1"/>
              <a:t>анг</a:t>
            </a:r>
            <a:r>
              <a:rPr lang="ru-RU" sz="2800" dirty="0"/>
              <a:t>)- образовано из слов </a:t>
            </a:r>
            <a:r>
              <a:rPr lang="en-US" sz="2800" b="1" dirty="0"/>
              <a:t>beef</a:t>
            </a:r>
            <a:r>
              <a:rPr lang="ru-RU" sz="2800" b="1" dirty="0"/>
              <a:t> – «говядина» и </a:t>
            </a:r>
            <a:r>
              <a:rPr lang="en-US" sz="2800" b="1" dirty="0"/>
              <a:t>steaks</a:t>
            </a:r>
            <a:r>
              <a:rPr lang="ru-RU" sz="2800" b="1" dirty="0"/>
              <a:t> – «кусок»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2916238" y="0"/>
            <a:ext cx="33845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Мясные блюда</a:t>
            </a:r>
          </a:p>
        </p:txBody>
      </p:sp>
      <p:pic>
        <p:nvPicPr>
          <p:cNvPr id="40969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908050"/>
            <a:ext cx="3240087" cy="2428875"/>
          </a:xfrm>
          <a:noFill/>
          <a:ln/>
        </p:spPr>
      </p:pic>
      <p:sp>
        <p:nvSpPr>
          <p:cNvPr id="40970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836613"/>
            <a:ext cx="4038600" cy="568801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800" b="1" dirty="0"/>
              <a:t>Шашлык</a:t>
            </a:r>
            <a:r>
              <a:rPr lang="ru-RU" sz="2800" dirty="0"/>
              <a:t> – от тюркского </a:t>
            </a:r>
            <a:r>
              <a:rPr lang="ru-RU" sz="2800" b="1" dirty="0"/>
              <a:t>«мясо, приготовленное на вертеле»</a:t>
            </a:r>
            <a:r>
              <a:rPr lang="ru-RU" sz="2800" dirty="0"/>
              <a:t> /</a:t>
            </a:r>
            <a:r>
              <a:rPr lang="en-US" sz="2800" dirty="0"/>
              <a:t>XVII</a:t>
            </a:r>
            <a:r>
              <a:rPr lang="ru-RU" sz="2800" dirty="0"/>
              <a:t> век/</a:t>
            </a:r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800" b="1" dirty="0"/>
              <a:t>    Гуляш </a:t>
            </a:r>
            <a:r>
              <a:rPr lang="ru-RU" sz="2800" dirty="0"/>
              <a:t>– от венгерского </a:t>
            </a:r>
            <a:r>
              <a:rPr lang="ru-RU" sz="2800" b="1" dirty="0"/>
              <a:t>«мясо, которое едят пастухи, пасущие крупный рогатый скот» </a:t>
            </a:r>
            <a:r>
              <a:rPr lang="ru-RU" sz="2800" dirty="0"/>
              <a:t>/ </a:t>
            </a:r>
            <a:r>
              <a:rPr lang="en-US" sz="2800" dirty="0"/>
              <a:t>XIX</a:t>
            </a:r>
            <a:r>
              <a:rPr lang="ru-RU" sz="2800" dirty="0"/>
              <a:t> век/</a:t>
            </a:r>
          </a:p>
        </p:txBody>
      </p:sp>
      <p:pic>
        <p:nvPicPr>
          <p:cNvPr id="40971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500438"/>
            <a:ext cx="2886075" cy="28860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3348038" y="0"/>
            <a:ext cx="24479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Десерт</a:t>
            </a:r>
          </a:p>
        </p:txBody>
      </p:sp>
      <p:pic>
        <p:nvPicPr>
          <p:cNvPr id="3584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2924175"/>
            <a:ext cx="3313112" cy="2736850"/>
          </a:xfrm>
          <a:noFill/>
          <a:ln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330700"/>
            <a:ext cx="30591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313213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68313" y="692150"/>
            <a:ext cx="8496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(</a:t>
            </a:r>
            <a:r>
              <a:rPr lang="ru-RU" sz="3200" dirty="0" smtClean="0"/>
              <a:t>конец </a:t>
            </a:r>
            <a:r>
              <a:rPr lang="en-US" sz="3200" dirty="0" smtClean="0"/>
              <a:t>XVIII</a:t>
            </a:r>
            <a:r>
              <a:rPr lang="ru-RU" sz="3200" dirty="0" smtClean="0"/>
              <a:t> века</a:t>
            </a:r>
            <a:r>
              <a:rPr lang="en-US" sz="3200" dirty="0" smtClean="0"/>
              <a:t>)</a:t>
            </a:r>
            <a:endParaRPr lang="ru-RU" sz="3200" dirty="0"/>
          </a:p>
          <a:p>
            <a:pPr algn="ctr"/>
            <a:r>
              <a:rPr lang="ru-RU" sz="2800" dirty="0"/>
              <a:t>От французского </a:t>
            </a:r>
            <a:r>
              <a:rPr lang="en-US" sz="2800" b="1" dirty="0" err="1" smtClean="0"/>
              <a:t>desservir</a:t>
            </a:r>
            <a:r>
              <a:rPr lang="en-US" sz="2800" b="1" dirty="0" smtClean="0"/>
              <a:t> </a:t>
            </a:r>
            <a:r>
              <a:rPr lang="ru-RU" sz="2800" b="1" dirty="0" smtClean="0"/>
              <a:t>«убирать </a:t>
            </a:r>
            <a:r>
              <a:rPr lang="ru-RU" sz="2800" b="1" dirty="0"/>
              <a:t>со стола»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86800" cy="11080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 smtClean="0"/>
              <a:t>(</a:t>
            </a:r>
            <a:r>
              <a:rPr lang="ru-RU" dirty="0" smtClean="0"/>
              <a:t>30-е </a:t>
            </a:r>
            <a:r>
              <a:rPr lang="ru-RU" dirty="0" err="1"/>
              <a:t>гг</a:t>
            </a:r>
            <a:r>
              <a:rPr lang="ru-RU" dirty="0"/>
              <a:t> ХХ </a:t>
            </a:r>
            <a:r>
              <a:rPr lang="ru-RU" dirty="0" smtClean="0"/>
              <a:t>века</a:t>
            </a:r>
            <a:r>
              <a:rPr lang="en-US" dirty="0" smtClean="0"/>
              <a:t>)</a:t>
            </a:r>
            <a:endParaRPr lang="ru-RU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/>
              <a:t>От основ </a:t>
            </a:r>
            <a:r>
              <a:rPr lang="ru-RU" dirty="0" smtClean="0"/>
              <a:t>англ. слов </a:t>
            </a:r>
            <a:r>
              <a:rPr lang="ru-RU" dirty="0"/>
              <a:t>«хвост» и «поднимать»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132138" y="0"/>
            <a:ext cx="31686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Коктейль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12950"/>
            <a:ext cx="773112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229600" cy="6762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 smtClean="0"/>
              <a:t>Трапеза, приуроченная к середине дня (южная), постепенно слово стало означать «вечерний стол»  </a:t>
            </a:r>
            <a:endParaRPr lang="ru-RU" sz="2800" dirty="0"/>
          </a:p>
        </p:txBody>
      </p:sp>
      <p:sp>
        <p:nvSpPr>
          <p:cNvPr id="32778" name="WordArt 10"/>
          <p:cNvSpPr>
            <a:spLocks noChangeArrowheads="1" noChangeShapeType="1" noTextEdit="1"/>
          </p:cNvSpPr>
          <p:nvPr/>
        </p:nvSpPr>
        <p:spPr bwMode="auto">
          <a:xfrm>
            <a:off x="3347864" y="0"/>
            <a:ext cx="3456384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Ужин 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9395" name="Picture 3" descr="F:\картинки еда\rphoto1288412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3024336" cy="2664296"/>
          </a:xfrm>
          <a:prstGeom prst="rect">
            <a:avLst/>
          </a:prstGeom>
          <a:noFill/>
        </p:spPr>
      </p:pic>
      <p:pic>
        <p:nvPicPr>
          <p:cNvPr id="59396" name="Picture 4" descr="F:\картинки еда\rphoto1322457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384376" cy="2736304"/>
          </a:xfrm>
          <a:prstGeom prst="rect">
            <a:avLst/>
          </a:prstGeom>
          <a:noFill/>
        </p:spPr>
      </p:pic>
      <p:pic>
        <p:nvPicPr>
          <p:cNvPr id="59394" name="Picture 2" descr="F:\картинки еда\0004-004-Pov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31840" y="3717032"/>
            <a:ext cx="302433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Примеров кулинарных терминов так много, что из них можно составить целую книгу.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8" name="Picture 2" descr="F:\картинки еда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352839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258888" y="1125538"/>
            <a:ext cx="6294437" cy="235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664295"/>
          </a:xfrm>
          <a:noFill/>
        </p:spPr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Происхождение кулинарных терминов в «Сборнике рецептур; блюд и кулинарных изделий для предприятий общественного питания»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Исконно русские слова в названиях блюд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Исконно-русской лексики встречается очень мало среди названий блюд, т.к. в Древней Руси не было большого изобилия продуктов и блюд. Основными блюдами были: щи, похлебки, репа.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4275" name="Picture 3" descr="F:\картинки еда\rphoto1300868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573016"/>
            <a:ext cx="2304255" cy="1944216"/>
          </a:xfrm>
          <a:prstGeom prst="rect">
            <a:avLst/>
          </a:prstGeom>
          <a:noFill/>
        </p:spPr>
      </p:pic>
      <p:pic>
        <p:nvPicPr>
          <p:cNvPr id="54276" name="Picture 4" descr="F:\картинки еда\rphoto1302596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588224" y="3645024"/>
            <a:ext cx="2088232" cy="1872208"/>
          </a:xfrm>
          <a:prstGeom prst="rect">
            <a:avLst/>
          </a:prstGeom>
          <a:noFill/>
        </p:spPr>
      </p:pic>
      <p:pic>
        <p:nvPicPr>
          <p:cNvPr id="9" name="Picture 5" descr="1%20(25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05064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80320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5298" name="Picture 2" descr="F:\картинки еда\0004-003-Pova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2376264" cy="2542803"/>
          </a:xfrm>
          <a:prstGeom prst="rect">
            <a:avLst/>
          </a:prstGeom>
          <a:noFill/>
        </p:spPr>
      </p:pic>
      <p:pic>
        <p:nvPicPr>
          <p:cNvPr id="55299" name="Picture 3" descr="F:\картинки еда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88640"/>
            <a:ext cx="2592288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0800000" flipV="1">
            <a:off x="2286000" y="2586881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Слово </a:t>
            </a:r>
            <a:r>
              <a:rPr lang="ru-RU" sz="2800" b="1" dirty="0" smtClean="0"/>
              <a:t>«пирог» </a:t>
            </a:r>
            <a:r>
              <a:rPr lang="ru-RU" sz="2800" dirty="0" smtClean="0"/>
              <a:t>образовано с помощью др. русск. суффикса «-</a:t>
            </a:r>
            <a:r>
              <a:rPr lang="ru-RU" sz="2800" dirty="0" err="1" smtClean="0"/>
              <a:t>ог</a:t>
            </a:r>
            <a:r>
              <a:rPr lang="ru-RU" sz="2800" dirty="0" smtClean="0"/>
              <a:t>-» от слова </a:t>
            </a:r>
            <a:r>
              <a:rPr lang="ru-RU" sz="2800" b="1" dirty="0" smtClean="0"/>
              <a:t>«пир», </a:t>
            </a:r>
            <a:r>
              <a:rPr lang="ru-RU" sz="2800" dirty="0" smtClean="0"/>
              <a:t>он традиционно был украшением стола и ставился на самом видном месте.</a:t>
            </a:r>
          </a:p>
          <a:p>
            <a:r>
              <a:rPr lang="ru-RU" sz="2800" dirty="0" smtClean="0"/>
              <a:t>Слово </a:t>
            </a:r>
            <a:r>
              <a:rPr lang="ru-RU" sz="2800" b="1" dirty="0" smtClean="0"/>
              <a:t>«сыр» </a:t>
            </a:r>
            <a:r>
              <a:rPr lang="ru-RU" sz="2800" dirty="0" smtClean="0"/>
              <a:t>раньше имело значение </a:t>
            </a:r>
            <a:r>
              <a:rPr lang="ru-RU" sz="2800" b="1" dirty="0" smtClean="0"/>
              <a:t>«творог», </a:t>
            </a:r>
            <a:r>
              <a:rPr lang="ru-RU" sz="2800" dirty="0" smtClean="0"/>
              <a:t>поэтому оладьи из творога называют сырниками.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Заимствованные слова в названиях блюд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Суп</a:t>
            </a:r>
            <a:r>
              <a:rPr lang="ru-RU" sz="2800" dirty="0" smtClean="0"/>
              <a:t> – заимствовано из франц. языка в </a:t>
            </a:r>
            <a:r>
              <a:rPr lang="en-US" sz="2800" dirty="0" smtClean="0"/>
              <a:t>XVIII </a:t>
            </a:r>
            <a:r>
              <a:rPr lang="ru-RU" sz="2800" dirty="0" smtClean="0"/>
              <a:t>веке </a:t>
            </a:r>
            <a:r>
              <a:rPr lang="ru-RU" sz="2800" b="1" dirty="0" smtClean="0"/>
              <a:t>(</a:t>
            </a:r>
            <a:r>
              <a:rPr lang="en-US" sz="2800" b="1" dirty="0" err="1" smtClean="0"/>
              <a:t>soupe</a:t>
            </a:r>
            <a:r>
              <a:rPr lang="ru-RU" sz="2800" b="1" dirty="0" smtClean="0"/>
              <a:t>)</a:t>
            </a:r>
            <a:r>
              <a:rPr lang="en-US" sz="2800" b="1" dirty="0" smtClean="0"/>
              <a:t> – </a:t>
            </a:r>
            <a:r>
              <a:rPr lang="ru-RU" sz="2800" b="1" dirty="0" smtClean="0"/>
              <a:t>«кусок хлеба, обмакнутый в подливку».</a:t>
            </a:r>
          </a:p>
          <a:p>
            <a:r>
              <a:rPr lang="ru-RU" sz="2800" b="1" dirty="0" smtClean="0"/>
              <a:t>Сосиска</a:t>
            </a:r>
            <a:r>
              <a:rPr lang="ru-RU" sz="2800" dirty="0" smtClean="0"/>
              <a:t> –заимствование из франц. языка в конце </a:t>
            </a:r>
            <a:r>
              <a:rPr lang="en-US" sz="2800" dirty="0" smtClean="0"/>
              <a:t>XVIII </a:t>
            </a:r>
            <a:r>
              <a:rPr lang="ru-RU" sz="2800" dirty="0" smtClean="0"/>
              <a:t>века </a:t>
            </a:r>
            <a:r>
              <a:rPr lang="ru-RU" sz="2800" b="1" dirty="0" smtClean="0"/>
              <a:t>(</a:t>
            </a:r>
            <a:r>
              <a:rPr lang="en-US" sz="2800" b="1" dirty="0" err="1" smtClean="0"/>
              <a:t>saucisse</a:t>
            </a:r>
            <a:r>
              <a:rPr lang="ru-RU" sz="2800" b="1" dirty="0" smtClean="0"/>
              <a:t>)</a:t>
            </a:r>
            <a:r>
              <a:rPr lang="en-US" sz="2800" b="1" dirty="0" smtClean="0"/>
              <a:t> </a:t>
            </a:r>
            <a:r>
              <a:rPr lang="en-US" sz="2800" dirty="0" smtClean="0"/>
              <a:t>–</a:t>
            </a:r>
            <a:r>
              <a:rPr lang="ru-RU" sz="2800" dirty="0" smtClean="0"/>
              <a:t> </a:t>
            </a:r>
            <a:r>
              <a:rPr lang="ru-RU" sz="2800" b="1" dirty="0" smtClean="0"/>
              <a:t>«колбаса».</a:t>
            </a:r>
            <a:endParaRPr lang="ru-RU" sz="2800" b="1" dirty="0"/>
          </a:p>
        </p:txBody>
      </p:sp>
      <p:pic>
        <p:nvPicPr>
          <p:cNvPr id="56322" name="Picture 2" descr="F:\картинки еда\rphoto133171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21088"/>
            <a:ext cx="2448272" cy="2016224"/>
          </a:xfrm>
          <a:prstGeom prst="rect">
            <a:avLst/>
          </a:prstGeom>
          <a:noFill/>
        </p:spPr>
      </p:pic>
      <p:pic>
        <p:nvPicPr>
          <p:cNvPr id="5" name="Picture 2" descr="1%20(17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230425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6988" y="4221088"/>
            <a:ext cx="29213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404664"/>
            <a:ext cx="8229600" cy="158417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Прогулка по кухне со словарём</a:t>
            </a:r>
            <a:endParaRPr lang="ru-RU" dirty="0"/>
          </a:p>
        </p:txBody>
      </p:sp>
      <p:pic>
        <p:nvPicPr>
          <p:cNvPr id="57346" name="Picture 2" descr="F:\картинки еда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176464" cy="3600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2060848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Повар не может обойтись на кухне без фартука. Слово </a:t>
            </a:r>
            <a:r>
              <a:rPr lang="ru-RU" sz="2800" b="1" dirty="0" smtClean="0"/>
              <a:t>«фартук» </a:t>
            </a:r>
            <a:r>
              <a:rPr lang="ru-RU" sz="2800" dirty="0" smtClean="0"/>
              <a:t>- взято из немецкого языка </a:t>
            </a:r>
            <a:r>
              <a:rPr lang="ru-RU" sz="2800" b="1" dirty="0" smtClean="0"/>
              <a:t>(«передний платок</a:t>
            </a:r>
            <a:r>
              <a:rPr lang="ru-RU" sz="2800" dirty="0" smtClean="0"/>
              <a:t>»), вытеснило слово «передник», но сосуществует с ним.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8087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229600" cy="5544616"/>
          </a:xfr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«Завтрак» </a:t>
            </a:r>
            <a:r>
              <a:rPr lang="ru-RU" sz="2800" dirty="0"/>
              <a:t>- слово связано со словом «завтра». Раньше людям требовалось очень много времени для приготовления пищи, поэтому еда готовилась на завтра, </a:t>
            </a:r>
            <a:r>
              <a:rPr lang="ru-RU" sz="2800" b="1" dirty="0"/>
              <a:t>«за утро», </a:t>
            </a:r>
            <a:r>
              <a:rPr lang="ru-RU" sz="2800" dirty="0"/>
              <a:t>то есть </a:t>
            </a:r>
            <a:r>
              <a:rPr lang="ru-RU" sz="2800" b="1" dirty="0"/>
              <a:t>«на следующее утро</a:t>
            </a:r>
            <a:r>
              <a:rPr lang="ru-RU" sz="2800" dirty="0"/>
              <a:t>» и называлась поэтому завтраком. Завтрак был готов с вечера. Сейчас завтрак можно приготовить непосредственно перед утренним приемом пищи, но язык иногда бывает консервативен: он не захотел расставаться с этим словом.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3203575" y="0"/>
            <a:ext cx="3322638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Завтрак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841</Words>
  <Application>Microsoft Office PowerPoint</Application>
  <PresentationFormat>Экран (4:3)</PresentationFormat>
  <Paragraphs>93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Слайд 1</vt:lpstr>
      <vt:lpstr>Слайд 2</vt:lpstr>
      <vt:lpstr>I. Происхождение кулинарных терминов в «Сборнике рецептур; блюд и кулинарных изделий для предприятий общественного питания»</vt:lpstr>
      <vt:lpstr>Исконно-русской лексики встречается очень мало среди названий блюд, т.к. в Древней Руси не было большого изобилия продуктов и блюд. Основными блюдами были: щи, похлебки, репа. </vt:lpstr>
      <vt:lpstr> </vt:lpstr>
      <vt:lpstr>1.2 Заимствованные слова в названиях блюд</vt:lpstr>
      <vt:lpstr>II. Прогулка по кухне со словарём</vt:lpstr>
      <vt:lpstr>Слайд 8</vt:lpstr>
      <vt:lpstr>Слайд 9</vt:lpstr>
      <vt:lpstr>Слайд 10</vt:lpstr>
      <vt:lpstr>Слайд 11</vt:lpstr>
      <vt:lpstr>Слайд 12</vt:lpstr>
      <vt:lpstr>Угощения к завтраку </vt:lpstr>
      <vt:lpstr>Угощения к завтраку </vt:lpstr>
      <vt:lpstr>Слайд 15</vt:lpstr>
      <vt:lpstr>Слайд 16</vt:lpstr>
      <vt:lpstr>Обед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Примеров кулинарных терминов так много, что из них можно составить целую книгу.</vt:lpstr>
      <vt:lpstr>Слайд 27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Антон</cp:lastModifiedBy>
  <cp:revision>82</cp:revision>
  <dcterms:created xsi:type="dcterms:W3CDTF">2009-03-26T20:51:52Z</dcterms:created>
  <dcterms:modified xsi:type="dcterms:W3CDTF">2013-12-06T10:31:33Z</dcterms:modified>
</cp:coreProperties>
</file>