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74" y="140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8226AE-D362-4645-99D8-AA4026DB1E7A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EBA75C9-924B-4582-B6B5-0A1D9F293F8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+mn-lt"/>
              </a:rPr>
              <a:t>Рационалистическая концепция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+mn-lt"/>
              </a:rPr>
              <a:t>     </a:t>
            </a:r>
            <a:r>
              <a:rPr lang="ru-RU" sz="2200" dirty="0" smtClean="0">
                <a:latin typeface="+mn-lt"/>
              </a:rPr>
              <a:t>происхождение денег как результат соглашения между людьми, которые поняли, что для улучшения условий обмена нужны специальные инструменты;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+mn-lt"/>
            </a:endParaRPr>
          </a:p>
          <a:p>
            <a:pPr eaLnBrk="1" hangingPunct="1"/>
            <a:r>
              <a:rPr lang="ru-RU" dirty="0" smtClean="0">
                <a:latin typeface="+mn-lt"/>
              </a:rPr>
              <a:t>Эволюционно-историческая концепция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+mn-lt"/>
              </a:rPr>
              <a:t>     </a:t>
            </a:r>
            <a:r>
              <a:rPr lang="ru-RU" sz="2200" dirty="0" smtClean="0">
                <a:latin typeface="+mn-lt"/>
              </a:rPr>
              <a:t>происхождение денег как длительный исторический процесс развития экономического сотрудничества, как результат развития процесса обмена.</a:t>
            </a:r>
          </a:p>
        </p:txBody>
      </p:sp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+mn-lt"/>
              </a:rPr>
              <a:t>           </a:t>
            </a:r>
            <a:r>
              <a:rPr lang="ru-RU" sz="5000" dirty="0" smtClean="0">
                <a:latin typeface="+mn-lt"/>
              </a:rPr>
              <a:t>Происхождение денег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latin typeface="+mn-lt"/>
              </a:rPr>
              <a:t>       </a:t>
            </a:r>
            <a:r>
              <a:rPr lang="ru-RU" sz="3600" dirty="0" smtClean="0">
                <a:solidFill>
                  <a:srgbClr val="1D531D"/>
                </a:solidFill>
                <a:latin typeface="+mn-lt"/>
              </a:rPr>
              <a:t>Деньги как средство платежа</a:t>
            </a:r>
          </a:p>
        </p:txBody>
      </p:sp>
      <p:sp>
        <p:nvSpPr>
          <p:cNvPr id="19459" name="Rectangle 13"/>
          <p:cNvSpPr>
            <a:spLocks noGrp="1" noChangeArrowheads="1"/>
          </p:cNvSpPr>
          <p:nvPr>
            <p:ph sz="half" idx="2"/>
          </p:nvPr>
        </p:nvSpPr>
        <p:spPr>
          <a:xfrm>
            <a:off x="0" y="1340768"/>
            <a:ext cx="8964488" cy="46085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Деньги выступают как средство уплаты долга при несовпадении покупок и продаж во времени и пространстве</a:t>
            </a:r>
          </a:p>
          <a:p>
            <a:pPr algn="ctr" eaLnBrk="1" hangingPunct="1"/>
            <a:endParaRPr lang="ru-RU" sz="2400" b="1" dirty="0" smtClean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algn="ctr" eaLnBrk="1" hangingPunct="1"/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Товары могут быть проданы в кредит. Кредитные сделки породили векселя и банкноты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latin typeface="+mn-lt"/>
              </a:rPr>
              <a:t>       Функции мировых денег</a:t>
            </a:r>
          </a:p>
        </p:txBody>
      </p:sp>
      <p:sp>
        <p:nvSpPr>
          <p:cNvPr id="20483" name="Rectangle 15"/>
          <p:cNvSpPr>
            <a:spLocks noGrp="1" noChangeArrowheads="1"/>
          </p:cNvSpPr>
          <p:nvPr>
            <p:ph sz="half" idx="2"/>
          </p:nvPr>
        </p:nvSpPr>
        <p:spPr>
          <a:xfrm>
            <a:off x="2051720" y="1556792"/>
            <a:ext cx="4679950" cy="4114800"/>
          </a:xfrm>
        </p:spPr>
        <p:txBody>
          <a:bodyPr>
            <a:normAutofit fontScale="92500" lnSpcReduction="20000"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360820"/>
                </a:solidFill>
                <a:latin typeface="+mn-lt"/>
              </a:rPr>
              <a:t>Деньги используются для      международных расчетов</a:t>
            </a:r>
          </a:p>
          <a:p>
            <a:pPr algn="ctr" eaLnBrk="1" hangingPunct="1"/>
            <a:endParaRPr lang="ru-RU" sz="3600" b="1" dirty="0" smtClean="0">
              <a:solidFill>
                <a:srgbClr val="360820"/>
              </a:solidFill>
              <a:latin typeface="+mn-lt"/>
            </a:endParaRPr>
          </a:p>
          <a:p>
            <a:pPr algn="ctr" eaLnBrk="1" hangingPunct="1"/>
            <a:r>
              <a:rPr lang="ru-RU" sz="3600" b="1" dirty="0" smtClean="0">
                <a:solidFill>
                  <a:srgbClr val="360820"/>
                </a:solidFill>
                <a:latin typeface="+mn-lt"/>
              </a:rPr>
              <a:t>В роли мировых денег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360820"/>
                </a:solidFill>
                <a:latin typeface="+mn-lt"/>
              </a:rPr>
              <a:t>        выступает  золото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0" y="2205038"/>
            <a:ext cx="91440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b="1" dirty="0" smtClean="0">
                <a:solidFill>
                  <a:srgbClr val="FFFF66"/>
                </a:solidFill>
                <a:latin typeface="+mn-lt"/>
              </a:rPr>
              <a:t>металлическая        номиналистическая     количественная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latin typeface="+mn-lt"/>
              </a:rPr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Господствующее учение-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 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деньги создаются         увеличение количества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dirty="0" err="1" smtClean="0">
                <a:solidFill>
                  <a:srgbClr val="FFFF99"/>
                </a:solidFill>
                <a:latin typeface="+mn-lt"/>
              </a:rPr>
              <a:t>меркантилизм.Богатство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государством, ценность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    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денег в обращении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отождествлялось с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        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денег определяется не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  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способствует не росту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деньгами. А деньги – с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металлическим содержанием,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богатства страны,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драгоценными металлами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а тем, что на них написано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,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а лишь росту цен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и прежде всего золотом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        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их номиналом</a:t>
            </a:r>
            <a:r>
              <a:rPr lang="ru-RU" sz="1400" b="1" dirty="0" smtClean="0">
                <a:solidFill>
                  <a:srgbClr val="FFFF99"/>
                </a:solidFill>
                <a:latin typeface="+mn-lt"/>
              </a:rPr>
              <a:t>                             </a:t>
            </a:r>
            <a:r>
              <a:rPr lang="ru-RU" sz="1600" b="1" dirty="0" smtClean="0">
                <a:solidFill>
                  <a:srgbClr val="FFFF99"/>
                </a:solidFill>
                <a:latin typeface="+mn-lt"/>
              </a:rPr>
              <a:t>на товары</a:t>
            </a:r>
          </a:p>
          <a:p>
            <a:pPr eaLnBrk="1" hangingPunct="1">
              <a:buFont typeface="Wingdings" pitchFamily="2" charset="2"/>
              <a:buNone/>
            </a:pPr>
            <a:endParaRPr lang="ru-RU" sz="1600" b="1" dirty="0" smtClean="0">
              <a:solidFill>
                <a:srgbClr val="FFFF99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sz="1600" b="1" dirty="0" smtClean="0">
              <a:solidFill>
                <a:srgbClr val="FFFF99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solidFill>
                <a:srgbClr val="FFFF99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latin typeface="+mn-lt"/>
            </a:endParaRP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</p:spPr>
        <p:txBody>
          <a:bodyPr/>
          <a:lstStyle/>
          <a:p>
            <a:pPr eaLnBrk="1" hangingPunct="1"/>
            <a:r>
              <a:rPr lang="ru-RU" sz="4800" b="1" i="1" dirty="0" smtClean="0">
                <a:latin typeface="+mn-lt"/>
              </a:rPr>
              <a:t>              Денежные теории</a:t>
            </a:r>
          </a:p>
        </p:txBody>
      </p:sp>
      <p:sp>
        <p:nvSpPr>
          <p:cNvPr id="21508" name="Line 14"/>
          <p:cNvSpPr>
            <a:spLocks noChangeShapeType="1"/>
          </p:cNvSpPr>
          <p:nvPr/>
        </p:nvSpPr>
        <p:spPr bwMode="auto">
          <a:xfrm>
            <a:off x="4572000" y="1125538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15"/>
          <p:cNvSpPr>
            <a:spLocks noChangeShapeType="1"/>
          </p:cNvSpPr>
          <p:nvPr/>
        </p:nvSpPr>
        <p:spPr bwMode="auto">
          <a:xfrm flipH="1">
            <a:off x="1476375" y="1125538"/>
            <a:ext cx="30956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16"/>
          <p:cNvSpPr>
            <a:spLocks noChangeShapeType="1"/>
          </p:cNvSpPr>
          <p:nvPr/>
        </p:nvSpPr>
        <p:spPr bwMode="auto">
          <a:xfrm>
            <a:off x="4572000" y="1125538"/>
            <a:ext cx="30241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17"/>
          <p:cNvSpPr>
            <a:spLocks noChangeShapeType="1"/>
          </p:cNvSpPr>
          <p:nvPr/>
        </p:nvSpPr>
        <p:spPr bwMode="auto">
          <a:xfrm>
            <a:off x="1476375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18"/>
          <p:cNvSpPr>
            <a:spLocks noChangeShapeType="1"/>
          </p:cNvSpPr>
          <p:nvPr/>
        </p:nvSpPr>
        <p:spPr bwMode="auto">
          <a:xfrm>
            <a:off x="4572000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19"/>
          <p:cNvSpPr>
            <a:spLocks noChangeShapeType="1"/>
          </p:cNvSpPr>
          <p:nvPr/>
        </p:nvSpPr>
        <p:spPr bwMode="auto">
          <a:xfrm>
            <a:off x="7596188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8229600" cy="453072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Национальная денежная единица, в которой выражаются цены товаров и услуг</a:t>
            </a:r>
          </a:p>
          <a:p>
            <a:pPr eaLnBrk="1" hangingPunct="1"/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Система кредитных и бумажных денег, </a:t>
            </a:r>
            <a:r>
              <a:rPr lang="ru-RU" sz="2400" b="1" dirty="0" err="1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различых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 монет, которые являются законными платежными средствами в наличном обороте</a:t>
            </a:r>
          </a:p>
          <a:p>
            <a:pPr eaLnBrk="1" hangingPunct="1"/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Система эмиссии денег, то есть законодательно закрепленный порядок выпуска денег в обращение</a:t>
            </a:r>
          </a:p>
          <a:p>
            <a:pPr eaLnBrk="1" hangingPunct="1"/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Государственные органы, ведающие вопросами регулирования денежного обращения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39825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360820"/>
                </a:solidFill>
                <a:latin typeface="+mn-lt"/>
              </a:rPr>
              <a:t>Компоненты денежной системы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327275"/>
            <a:ext cx="8229600" cy="4530725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+mn-lt"/>
              </a:rPr>
              <a:t>Системы обращения металлических денег, когда в обращении находятся полноценные золотые или серебряные монеты, которые выполняют все функции денег, а кредитные деньги могут свободно обмениваться на денежный металл (в монетах или слитках)</a:t>
            </a:r>
          </a:p>
          <a:p>
            <a:pPr eaLnBrk="1" hangingPunct="1"/>
            <a:r>
              <a:rPr lang="ru-RU" sz="2400" dirty="0" smtClean="0">
                <a:latin typeface="+mn-lt"/>
              </a:rPr>
              <a:t>Системы обращения кредитных или бумажных денег, которые не могут быть обменяны на золото, а само золото вытеснено из обращения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latin typeface="+mn-lt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Типы систем денежного обращения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8229600" cy="4852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latin typeface="+mn-lt"/>
              </a:rPr>
              <a:t>Стабильность. Стоимость денег должна быть более или  менее  одинаковой  и   сегодня и завтра.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latin typeface="+mn-lt"/>
              </a:rPr>
              <a:t> Портативность. Современные деньги должны быть достаточно  малы  и  легки,   чтобы люди могли носить их с собой.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latin typeface="+mn-lt"/>
              </a:rPr>
              <a:t>Износостойкость.  Выбранный  материал  должен  быть  достаточно  прочным,   иметь  значительную   «продолжительность   жизни».   Поэтому  во   многих   странах используется  в  качестве  денег  бумага  только  очень  высокого   класса.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latin typeface="+mn-lt"/>
              </a:rPr>
              <a:t>Однородность.  Деньги одного и того же достоинства  должны  иметь  равную   стоимость.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latin typeface="+mn-lt"/>
              </a:rPr>
              <a:t> Делимость.   Одно  из  важных  преимуществ  денег  над  бартером  -  это   способность делиться на части. 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>
                <a:latin typeface="+mn-lt"/>
              </a:rPr>
              <a:t>Узнаваемость.  Деньги  должны  быть  легко  узнаваемы,   их     	                             должно  быть   трудно подделать.  Качество  бумаги  и  водяные                                                                                         знаки  делают                                                                                 подделку  очень сложной.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latin typeface="+mn-lt"/>
              </a:rPr>
              <a:t>  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Материал  для  денег должен обладать   	    следующими качествами:</a:t>
            </a:r>
            <a:r>
              <a:rPr lang="ru-RU" sz="4000" dirty="0" smtClean="0"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dirty="0" smtClean="0">
                <a:solidFill>
                  <a:srgbClr val="FFFF99"/>
                </a:solidFill>
                <a:latin typeface="+mn-lt"/>
              </a:rPr>
              <a:t>При выпуске денег в обращение:</a:t>
            </a:r>
            <a:r>
              <a:rPr lang="ru-RU" dirty="0" smtClean="0">
                <a:latin typeface="+mn-lt"/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7544" y="1772816"/>
            <a:ext cx="8229600" cy="424847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Изменится структура  денежной массы</a:t>
            </a:r>
          </a:p>
          <a:p>
            <a:pPr algn="ctr" eaLnBrk="1" hangingPunct="1"/>
            <a:endParaRPr lang="ru-RU" sz="2800" dirty="0" smtClean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algn="ctr" eaLnBrk="1" hangingPunct="1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Изменится состав и  форма денег</a:t>
            </a:r>
          </a:p>
          <a:p>
            <a:pPr algn="ctr" eaLnBrk="1" hangingPunct="1"/>
            <a:endParaRPr lang="ru-RU" sz="2800" dirty="0" smtClean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algn="ctr" eaLnBrk="1" hangingPunct="1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Но их объем остается  неизменным.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5"/>
          <p:cNvSpPr>
            <a:spLocks noGrp="1" noChangeArrowheads="1"/>
          </p:cNvSpPr>
          <p:nvPr>
            <p:ph idx="1"/>
          </p:nvPr>
        </p:nvSpPr>
        <p:spPr>
          <a:xfrm>
            <a:off x="468313" y="1556793"/>
            <a:ext cx="8229600" cy="5301208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1.  В  экономике  развитых  стран  деньги  являются  по  существу  долговыми  обязательствами  государства,  коммерческих   банков   и   сберегательных  учреждений.</a:t>
            </a:r>
          </a:p>
          <a:p>
            <a:pPr algn="ctr" eaLnBrk="1" hangingPunct="1"/>
            <a:r>
              <a:rPr lang="ru-RU" sz="18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2.   Эти долговые обязательства успешно выполняют функции денег до тех  пор,  пока их стоимость или покупательная способность относительно стабильна.</a:t>
            </a:r>
          </a:p>
          <a:p>
            <a:pPr algn="ctr" eaLnBrk="1" hangingPunct="1"/>
            <a:r>
              <a:rPr lang="ru-RU" sz="18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3.    Стоимость  денег  уже  не  основывается  на  определенном   количестве  драгоценных  металлов,  как  было   раньше,   она   определяется   скорее  количеством товаров и услуг, которые можно приобрести на рынке за деньги.</a:t>
            </a:r>
          </a:p>
          <a:p>
            <a:pPr algn="ctr" eaLnBrk="1" hangingPunct="1"/>
            <a:r>
              <a:rPr lang="ru-RU" sz="18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4.   Ответственность государства за стабилизацию стоимости денежной  единицы  предполагает проведение соответствующей политики  </a:t>
            </a:r>
          </a:p>
          <a:p>
            <a:pPr algn="ctr" eaLnBrk="1" hangingPunct="1"/>
            <a:r>
              <a:rPr lang="ru-RU" sz="18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5. эффективный контроль за предложением денег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   </a:t>
            </a: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Суммируя все сказанное выше, можно  	  сделать следующие выводы</a:t>
            </a: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:</a:t>
            </a:r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060575"/>
            <a:ext cx="8229600" cy="4530725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Появление денег с выполнением их функций случайными товарами</a:t>
            </a:r>
          </a:p>
          <a:p>
            <a:pPr eaLnBrk="1" hangingPunct="1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Закрепление за золотом роли всеобщего эквивалента</a:t>
            </a:r>
          </a:p>
          <a:p>
            <a:pPr eaLnBrk="1" hangingPunct="1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Этап перехода к бумажным или кредитным деньгам</a:t>
            </a:r>
          </a:p>
          <a:p>
            <a:pPr eaLnBrk="1" hangingPunct="1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Постепенное вытеснение наличных денег из оборота, вследствие чего появились электронные виды платежей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+mn-lt"/>
              </a:rPr>
              <a:t>      </a:t>
            </a:r>
            <a:r>
              <a:rPr lang="ru-RU" dirty="0" smtClean="0">
                <a:solidFill>
                  <a:srgbClr val="FFCC66"/>
                </a:solidFill>
                <a:latin typeface="+mn-lt"/>
              </a:rPr>
              <a:t>Этапы развития денег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latin typeface="+mn-lt"/>
              </a:rPr>
              <a:t>Сущность денег проявляется через: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79388" y="1789113"/>
            <a:ext cx="8497068" cy="5068887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Всеобщую непосредственную </a:t>
            </a:r>
            <a:r>
              <a:rPr lang="ru-RU" sz="3200" dirty="0" err="1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обмениваемость</a:t>
            </a:r>
            <a:endParaRPr lang="ru-RU" sz="3200" dirty="0" smtClean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algn="ctr" eaLnBrk="1" hangingPunct="1"/>
            <a:endParaRPr lang="ru-RU" sz="3200" dirty="0" smtClean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algn="ctr" eaLnBrk="1" hangingPunct="1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Самостоятельную меновую стоимость</a:t>
            </a:r>
          </a:p>
          <a:p>
            <a:pPr algn="ctr" eaLnBrk="1" hangingPunct="1"/>
            <a:endParaRPr lang="ru-RU" sz="3200" dirty="0" smtClean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algn="ctr" eaLnBrk="1" hangingPunct="1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Внешнюю вещную меру труда</a:t>
            </a:r>
          </a:p>
          <a:p>
            <a:pPr eaLnBrk="1" hangingPunct="1"/>
            <a:endParaRPr lang="ru-RU" sz="3200" dirty="0" smtClean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420938"/>
            <a:ext cx="8893175" cy="5373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+mn-lt"/>
              </a:rPr>
              <a:t>  </a:t>
            </a:r>
            <a:r>
              <a:rPr lang="ru-RU" b="1" dirty="0" smtClean="0">
                <a:solidFill>
                  <a:srgbClr val="FFFF99"/>
                </a:solidFill>
                <a:latin typeface="+mn-lt"/>
              </a:rPr>
              <a:t>товарные        символические    кредитные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FFFF66"/>
                </a:solidFill>
                <a:latin typeface="+mn-lt"/>
              </a:rPr>
              <a:t>Золото и серебро в        медные и никелевые       чеки и кредитные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FFFF66"/>
                </a:solidFill>
                <a:latin typeface="+mn-lt"/>
              </a:rPr>
              <a:t>слитках и монетах,         монеты и бумажные                карточки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FFFF66"/>
                </a:solidFill>
                <a:latin typeface="+mn-lt"/>
              </a:rPr>
              <a:t>а также любой                           деньги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FFFF66"/>
                </a:solidFill>
                <a:latin typeface="+mn-lt"/>
              </a:rPr>
              <a:t>товар при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FFFF66"/>
                </a:solidFill>
                <a:latin typeface="+mn-lt"/>
              </a:rPr>
              <a:t>бартерных сделках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solidFill>
                <a:srgbClr val="FFFF66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FF66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+mn-lt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7010400" cy="12954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folHlink"/>
                </a:solidFill>
                <a:latin typeface="+mn-lt"/>
              </a:rPr>
              <a:t>               </a:t>
            </a:r>
            <a:r>
              <a:rPr lang="ru-RU" sz="6100" dirty="0" smtClean="0">
                <a:solidFill>
                  <a:schemeClr val="folHlink"/>
                </a:solidFill>
                <a:latin typeface="+mn-lt"/>
              </a:rPr>
              <a:t>Виды денег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427538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47813" y="1700213"/>
            <a:ext cx="288131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427538" y="1700213"/>
            <a:ext cx="29511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331913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500563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740650" y="292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latin typeface="+mn-lt"/>
              </a:rPr>
              <a:t>    Свойства денег как товара </a:t>
            </a:r>
          </a:p>
        </p:txBody>
      </p:sp>
      <p:sp>
        <p:nvSpPr>
          <p:cNvPr id="14339" name="Rectangle 12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3000" dirty="0" smtClean="0">
              <a:latin typeface="+mn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latin typeface="+mn-lt"/>
              </a:rPr>
              <a:t>	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259632" y="1700808"/>
            <a:ext cx="6552654" cy="475238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1. Потребительская стоимость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2. Меновая стоимость</a:t>
            </a:r>
          </a:p>
          <a:p>
            <a:pPr eaLnBrk="1" hangingPunct="1">
              <a:buFont typeface="Wingdings" pitchFamily="2" charset="2"/>
              <a:buNone/>
            </a:pPr>
            <a:endParaRPr lang="ru-RU" sz="240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1236663" y="1989138"/>
            <a:ext cx="7907337" cy="386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+mn-lt"/>
            </a:endParaRPr>
          </a:p>
          <a:p>
            <a:pPr eaLnBrk="1" hangingPunct="1"/>
            <a:r>
              <a:rPr lang="ru-RU" sz="3300" dirty="0" smtClean="0">
                <a:latin typeface="+mn-lt"/>
              </a:rPr>
              <a:t>Деньги как  мера стоимости</a:t>
            </a:r>
          </a:p>
          <a:p>
            <a:pPr eaLnBrk="1" hangingPunct="1"/>
            <a:r>
              <a:rPr lang="ru-RU" sz="3300" dirty="0" smtClean="0">
                <a:latin typeface="+mn-lt"/>
              </a:rPr>
              <a:t>Деньги как средство обмена</a:t>
            </a:r>
          </a:p>
          <a:p>
            <a:pPr eaLnBrk="1" hangingPunct="1"/>
            <a:r>
              <a:rPr lang="ru-RU" sz="3300" dirty="0" smtClean="0">
                <a:latin typeface="+mn-lt"/>
              </a:rPr>
              <a:t>Деньги как средство накопления</a:t>
            </a:r>
          </a:p>
          <a:p>
            <a:pPr eaLnBrk="1" hangingPunct="1"/>
            <a:r>
              <a:rPr lang="ru-RU" sz="3300" dirty="0" smtClean="0">
                <a:latin typeface="+mn-lt"/>
              </a:rPr>
              <a:t>Деньги как средство платежа</a:t>
            </a:r>
          </a:p>
          <a:p>
            <a:pPr eaLnBrk="1" hangingPunct="1"/>
            <a:r>
              <a:rPr lang="ru-RU" sz="3300" dirty="0" smtClean="0">
                <a:latin typeface="+mn-lt"/>
              </a:rPr>
              <a:t>Функция мировых денег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600" dirty="0" smtClean="0">
                <a:latin typeface="+mn-lt"/>
              </a:rPr>
              <a:t>            </a:t>
            </a:r>
            <a:r>
              <a:rPr lang="ru-RU" sz="5600" dirty="0" smtClean="0">
                <a:solidFill>
                  <a:schemeClr val="hlink"/>
                </a:solidFill>
                <a:latin typeface="+mn-lt"/>
              </a:rPr>
              <a:t>Функции денег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388350" cy="5005387"/>
          </a:xfrm>
        </p:spPr>
        <p:txBody>
          <a:bodyPr/>
          <a:lstStyle/>
          <a:p>
            <a:pPr algn="ctr" eaLnBrk="1" hangingPunct="1"/>
            <a:r>
              <a:rPr lang="ru-RU" dirty="0" smtClean="0">
                <a:latin typeface="+mn-lt"/>
              </a:rPr>
              <a:t>При помощи денег субъекты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latin typeface="+mn-lt"/>
              </a:rPr>
              <a:t>    измеряют и соизмеряют стоимость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latin typeface="+mn-lt"/>
              </a:rPr>
              <a:t>    всех товаров</a:t>
            </a:r>
          </a:p>
          <a:p>
            <a:pPr algn="ctr" eaLnBrk="1" hangingPunct="1"/>
            <a:endParaRPr lang="ru-RU" dirty="0" smtClean="0">
              <a:latin typeface="+mn-lt"/>
            </a:endParaRPr>
          </a:p>
          <a:p>
            <a:pPr algn="ctr" eaLnBrk="1" hangingPunct="1"/>
            <a:r>
              <a:rPr lang="ru-RU" dirty="0" smtClean="0">
                <a:latin typeface="+mn-lt"/>
              </a:rPr>
              <a:t>Функцию деньги выполняют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latin typeface="+mn-lt"/>
              </a:rPr>
              <a:t>    при помощи масштаба цен</a:t>
            </a:r>
          </a:p>
          <a:p>
            <a:pPr algn="ctr" eaLnBrk="1" hangingPunct="1"/>
            <a:endParaRPr lang="ru-RU" dirty="0" smtClean="0">
              <a:latin typeface="+mn-lt"/>
            </a:endParaRPr>
          </a:p>
          <a:p>
            <a:pPr algn="ctr" eaLnBrk="1" hangingPunct="1"/>
            <a:r>
              <a:rPr lang="ru-RU" dirty="0" smtClean="0">
                <a:latin typeface="+mn-lt"/>
              </a:rPr>
              <a:t>Как и золото, бумажные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latin typeface="+mn-lt"/>
              </a:rPr>
              <a:t>    деньги однородны</a:t>
            </a:r>
          </a:p>
        </p:txBody>
      </p:sp>
      <p:sp>
        <p:nvSpPr>
          <p:cNvPr id="1638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392343"/>
                </a:solidFill>
                <a:latin typeface="+mn-lt"/>
              </a:rPr>
              <a:t>  Деньги как мера стоимости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686F0B"/>
                </a:solidFill>
                <a:latin typeface="+mn-lt"/>
              </a:rPr>
              <a:t>        </a:t>
            </a:r>
            <a:r>
              <a:rPr lang="ru-RU" sz="4600" dirty="0" smtClean="0">
                <a:solidFill>
                  <a:srgbClr val="5F660A"/>
                </a:solidFill>
                <a:latin typeface="+mn-lt"/>
              </a:rPr>
              <a:t>Деньги как средство обмена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95288" y="2138363"/>
            <a:ext cx="7921128" cy="4719637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+mn-lt"/>
              </a:rPr>
              <a:t>Деньги выступают в качестве посредника в бесконечном процессе </a:t>
            </a:r>
            <a:r>
              <a:rPr lang="ru-RU" sz="2400" b="1" dirty="0" err="1" smtClean="0">
                <a:latin typeface="+mn-lt"/>
              </a:rPr>
              <a:t>товарно</a:t>
            </a:r>
            <a:r>
              <a:rPr lang="ru-RU" sz="2400" b="1" dirty="0" smtClean="0">
                <a:latin typeface="+mn-lt"/>
              </a:rPr>
              <a:t> – денежного обращения</a:t>
            </a:r>
          </a:p>
          <a:p>
            <a:pPr algn="ctr" eaLnBrk="1" hangingPunct="1"/>
            <a:endParaRPr lang="ru-RU" sz="2400" b="1" dirty="0" smtClean="0">
              <a:latin typeface="+mn-lt"/>
            </a:endParaRPr>
          </a:p>
          <a:p>
            <a:pPr algn="ctr" eaLnBrk="1" hangingPunct="1"/>
            <a:r>
              <a:rPr lang="ru-RU" sz="2400" b="1" dirty="0" smtClean="0">
                <a:latin typeface="+mn-lt"/>
              </a:rPr>
              <a:t>Для выполнения этой функции нужны реальные деньги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/>
            <a:r>
              <a:rPr lang="ru-RU" sz="4200" dirty="0" smtClean="0">
                <a:solidFill>
                  <a:srgbClr val="FF5050"/>
                </a:solidFill>
                <a:latin typeface="+mn-lt"/>
              </a:rPr>
              <a:t>  </a:t>
            </a:r>
            <a:r>
              <a:rPr lang="ru-RU" sz="3600" dirty="0" smtClean="0">
                <a:solidFill>
                  <a:srgbClr val="FF5050"/>
                </a:solidFill>
                <a:latin typeface="+mn-lt"/>
              </a:rPr>
              <a:t>Деньги как средство накопления</a:t>
            </a:r>
          </a:p>
        </p:txBody>
      </p:sp>
      <p:sp>
        <p:nvSpPr>
          <p:cNvPr id="18435" name="Rectangle 38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7643192" cy="457200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Деньги покидают сферу обращения и оседают в домашних сейфах и на счетах в банках</a:t>
            </a:r>
          </a:p>
          <a:p>
            <a:pPr algn="ctr" eaLnBrk="1" hangingPunct="1"/>
            <a:endParaRPr lang="ru-RU" sz="2400" b="1" dirty="0" smtClean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pPr algn="ctr" eaLnBrk="1" hangingPunct="1"/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latin typeface="+mn-lt"/>
              </a:rPr>
              <a:t>В качестве средства накопления выступает золото и неполноценные деньги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710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           Происхождение денег</vt:lpstr>
      <vt:lpstr>      Этапы развития денег</vt:lpstr>
      <vt:lpstr>Сущность денег проявляется через:</vt:lpstr>
      <vt:lpstr>               Виды денег</vt:lpstr>
      <vt:lpstr>    Свойства денег как товара </vt:lpstr>
      <vt:lpstr>            Функции денег</vt:lpstr>
      <vt:lpstr>  Деньги как мера стоимости</vt:lpstr>
      <vt:lpstr>        Деньги как средство обмена</vt:lpstr>
      <vt:lpstr>  Деньги как средство накопления</vt:lpstr>
      <vt:lpstr>       Деньги как средство платежа</vt:lpstr>
      <vt:lpstr>       Функции мировых денег</vt:lpstr>
      <vt:lpstr>              Денежные теории</vt:lpstr>
      <vt:lpstr>Компоненты денежной системы</vt:lpstr>
      <vt:lpstr> Типы систем денежного обращения</vt:lpstr>
      <vt:lpstr>  Материал  для  денег должен обладать        следующими качествами: </vt:lpstr>
      <vt:lpstr>При выпуске денег в обращение: </vt:lpstr>
      <vt:lpstr>   Суммируя все сказанное выше, можно     сделать следующие выводы: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Рина</dc:creator>
  <cp:lastModifiedBy>RINA</cp:lastModifiedBy>
  <cp:revision>4</cp:revision>
  <dcterms:created xsi:type="dcterms:W3CDTF">2014-04-07T18:13:33Z</dcterms:created>
  <dcterms:modified xsi:type="dcterms:W3CDTF">2015-03-13T16:10:36Z</dcterms:modified>
</cp:coreProperties>
</file>