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029F7A-293C-4CE6-A8DC-4CE90927F844}"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7029F7A-293C-4CE6-A8DC-4CE90927F844}" type="datetimeFigureOut">
              <a:rPr lang="ru-RU" smtClean="0"/>
              <a:t>12.03.2015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7029F7A-293C-4CE6-A8DC-4CE90927F844}" type="datetimeFigureOut">
              <a:rPr lang="ru-RU" smtClean="0"/>
              <a:t>12.03.2015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029F7A-293C-4CE6-A8DC-4CE90927F844}" type="datetimeFigureOut">
              <a:rPr lang="ru-RU" smtClean="0"/>
              <a:t>12.03.2015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029F7A-293C-4CE6-A8DC-4CE90927F844}"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029F7A-293C-4CE6-A8DC-4CE90927F844}" type="datetimeFigureOut">
              <a:rPr lang="ru-RU" smtClean="0"/>
              <a:t>12.03.2015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B312D3-49A2-420C-AA8F-1C6B8DCFBE9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29F7A-293C-4CE6-A8DC-4CE90927F844}" type="datetimeFigureOut">
              <a:rPr lang="ru-RU" smtClean="0"/>
              <a:t>12.03.2015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312D3-49A2-420C-AA8F-1C6B8DCFBE9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2"/>
          <p:cNvSpPr>
            <a:spLocks noGrp="1"/>
          </p:cNvSpPr>
          <p:nvPr>
            <p:ph type="title"/>
          </p:nvPr>
        </p:nvSpPr>
        <p:spPr>
          <a:xfrm>
            <a:off x="571500" y="274638"/>
            <a:ext cx="8115300" cy="3797300"/>
          </a:xfrm>
        </p:spPr>
        <p:txBody>
          <a:bodyPr/>
          <a:lstStyle/>
          <a:p>
            <a:r>
              <a:rPr lang="ru-RU" dirty="0" smtClean="0"/>
              <a:t>Рекомендации к подготовке и проведению личностно – ориентированного урока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28625" y="274638"/>
            <a:ext cx="8258175" cy="6297612"/>
          </a:xfrm>
        </p:spPr>
        <p:txBody>
          <a:bodyPr/>
          <a:lstStyle/>
          <a:p>
            <a:endParaRPr lang="ru-RU" smtClean="0"/>
          </a:p>
        </p:txBody>
      </p:sp>
      <p:sp>
        <p:nvSpPr>
          <p:cNvPr id="22531" name="Прямоугольник 2"/>
          <p:cNvSpPr>
            <a:spLocks noChangeArrowheads="1"/>
          </p:cNvSpPr>
          <p:nvPr/>
        </p:nvSpPr>
        <p:spPr bwMode="auto">
          <a:xfrm>
            <a:off x="428625" y="285750"/>
            <a:ext cx="8215313" cy="2892425"/>
          </a:xfrm>
          <a:prstGeom prst="rect">
            <a:avLst/>
          </a:prstGeom>
          <a:noFill/>
          <a:ln w="9525">
            <a:noFill/>
            <a:miter lim="800000"/>
            <a:headEnd/>
            <a:tailEnd/>
          </a:ln>
        </p:spPr>
        <p:txBody>
          <a:bodyPr>
            <a:spAutoFit/>
          </a:bodyPr>
          <a:lstStyle/>
          <a:p>
            <a:r>
              <a:rPr lang="ru-RU" sz="2000" b="1"/>
              <a:t>                        СПИСОК  ИСПОЛЬЗОВАННЫХ  ИСТОЧНИКОВ:</a:t>
            </a:r>
            <a:r>
              <a:rPr lang="ru-RU" b="1"/>
              <a:t/>
            </a:r>
            <a:br>
              <a:rPr lang="ru-RU" b="1"/>
            </a:br>
            <a:r>
              <a:rPr lang="ru-RU" b="1"/>
              <a:t/>
            </a:r>
            <a:br>
              <a:rPr lang="ru-RU" b="1"/>
            </a:br>
            <a:r>
              <a:rPr lang="ru-RU" b="1"/>
              <a:t>	</a:t>
            </a:r>
            <a:r>
              <a:rPr lang="ru-RU"/>
              <a:t>1. Пидкасистого</a:t>
            </a:r>
            <a:r>
              <a:rPr lang="ru-RU">
                <a:latin typeface="Arial" charset="0"/>
              </a:rPr>
              <a:t> П.И.</a:t>
            </a:r>
            <a:r>
              <a:rPr lang="ru-RU"/>
              <a:t> Педагогика</a:t>
            </a:r>
            <a:r>
              <a:rPr lang="ru-RU">
                <a:latin typeface="Arial" charset="0"/>
              </a:rPr>
              <a:t>. Учебное пособие для студентов педагогических вузов и педагогических колледжей /  Под ред. П.И. Пидкасистого. – М. : Педагогическое общество России, 2003. – 608 с.</a:t>
            </a:r>
          </a:p>
          <a:p>
            <a:endParaRPr lang="ru-RU">
              <a:latin typeface="Arial" charset="0"/>
            </a:endParaRPr>
          </a:p>
          <a:p>
            <a:r>
              <a:rPr lang="ru-RU">
                <a:latin typeface="Arial" charset="0"/>
              </a:rPr>
              <a:t>	2. Никишина О.И.  Справочно – информационные сведения об опыте Тема « Создание на уроке личностно –ориентированной ситуации как средство формирования умений и навыков младших классов»</a:t>
            </a:r>
          </a:p>
          <a:p>
            <a:r>
              <a:rPr lang="ru-RU"/>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28625" y="274638"/>
            <a:ext cx="8258175" cy="6011862"/>
          </a:xfrm>
        </p:spPr>
        <p:txBody>
          <a:bodyPr/>
          <a:lstStyle/>
          <a:p>
            <a:pPr algn="just"/>
            <a:r>
              <a:rPr lang="ru-RU" sz="1400" smtClean="0"/>
              <a:t>	В последние годы личностно ориентированный подход стремительно завоевывает образовательное пространство в  России. Он крайне необходим для преобразования преобладающего в учебных заведениях социоцентрического по направленности и авторитарного по характеру процесса  обучения и воспитания школьников. Система образования в нашей стране вступила в период обновления, требующего системообразующих представлений о путях ее модернизации.</a:t>
            </a:r>
            <a:br>
              <a:rPr lang="ru-RU" sz="1400" smtClean="0"/>
            </a:br>
            <a:r>
              <a:rPr lang="ru-RU" sz="1400" smtClean="0"/>
              <a:t>В этих условиях простого «внедрения» лучшего опыта учителей недостаточно. Необходимо фундаментальное всестороннее обоснование иноваций – дело сложное, с одной стороны, не терпещее «кавалерийских наскоков» на территорию науки, а с другой – не сводящееся к реставрации прошлого с его обветшавшими догмами и с трудом преодоленными ошибками. Типичное заблуждение в этой области – представление о том, что в связи с разработкой новой практической ориентации, обновлением содержания и методов меняется и сама парадигма педагогической науки, т.е. ее объект, структура, способы получения знаний, логика исследования и т.д. С другой стороны невозможно делать вид, что ничего существенного не произошло и речь должна идти о плавном развитии привычных направлений: обобщения и внедрения передового опыта, построения содержания образования как педагогически переработанных основ наук.</a:t>
            </a:r>
            <a:br>
              <a:rPr lang="ru-RU" sz="1400" smtClean="0"/>
            </a:br>
            <a:r>
              <a:rPr lang="ru-RU" sz="1400" smtClean="0"/>
              <a:t>	В основе личностно ориентированного обучения лежит признание индивидуальности, самобытности каждого человека, его развитие не как «коллективного субъекта», но, прежде всего, как индивида, наделенного своим неповторимым субъективным опытом. Что же такое личностный подход?</a:t>
            </a:r>
            <a:br>
              <a:rPr lang="ru-RU" sz="1400" smtClean="0"/>
            </a:br>
            <a:r>
              <a:rPr lang="ru-RU" sz="1400" smtClean="0"/>
              <a:t>Личностный подход - индивидуальный подход педагога к каждому воспитаннику, помогающий ему в осознании себя личностью, в выявлении возможностей, стимулирующих самостановление, самоутверждение, самореализацию. </a:t>
            </a:r>
            <a:br>
              <a:rPr lang="ru-RU" sz="1400" smtClean="0"/>
            </a:br>
            <a:r>
              <a:rPr lang="ru-RU" sz="1400" smtClean="0"/>
              <a:t/>
            </a:r>
            <a:br>
              <a:rPr lang="ru-RU" sz="1400" smtClean="0"/>
            </a:br>
            <a:r>
              <a:rPr lang="ru-RU" sz="1400" smtClean="0"/>
              <a:t/>
            </a:r>
            <a:br>
              <a:rPr lang="ru-RU" sz="1400" smtClean="0"/>
            </a:br>
            <a:r>
              <a:rPr lang="ru-RU" sz="1400" smtClean="0"/>
              <a:t/>
            </a:r>
            <a:br>
              <a:rPr lang="ru-RU" sz="1400" smtClean="0"/>
            </a:br>
            <a:r>
              <a:rPr lang="ru-RU" sz="1400" smtClean="0"/>
              <a:t/>
            </a:r>
            <a:br>
              <a:rPr lang="ru-RU" sz="1400" smtClean="0"/>
            </a:br>
            <a:r>
              <a:rPr lang="ru-RU" sz="1400" smtClean="0"/>
              <a:t/>
            </a:r>
            <a:br>
              <a:rPr lang="ru-RU" sz="1400" smtClean="0"/>
            </a:br>
            <a:endParaRPr lang="ru-RU" sz="1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28625" y="-2000250"/>
            <a:ext cx="10215563" cy="8501063"/>
          </a:xfrm>
        </p:spPr>
        <p:txBody>
          <a:bodyPr/>
          <a:lstStyle/>
          <a:p>
            <a:endParaRPr lang="ru-RU" smtClean="0"/>
          </a:p>
        </p:txBody>
      </p:sp>
      <p:sp>
        <p:nvSpPr>
          <p:cNvPr id="15363" name="Прямоугольник 2"/>
          <p:cNvSpPr>
            <a:spLocks noChangeArrowheads="1"/>
          </p:cNvSpPr>
          <p:nvPr/>
        </p:nvSpPr>
        <p:spPr bwMode="auto">
          <a:xfrm>
            <a:off x="428625" y="357188"/>
            <a:ext cx="8286750" cy="4524375"/>
          </a:xfrm>
          <a:prstGeom prst="rect">
            <a:avLst/>
          </a:prstGeom>
          <a:noFill/>
          <a:ln w="9525">
            <a:noFill/>
            <a:miter lim="800000"/>
            <a:headEnd/>
            <a:tailEnd/>
          </a:ln>
        </p:spPr>
        <p:txBody>
          <a:bodyPr>
            <a:spAutoFit/>
          </a:bodyPr>
          <a:lstStyle/>
          <a:p>
            <a:r>
              <a:rPr lang="ru-RU"/>
              <a:t>                                                       </a:t>
            </a:r>
          </a:p>
          <a:p>
            <a:endParaRPr lang="ru-RU"/>
          </a:p>
          <a:p>
            <a:pPr algn="just"/>
            <a:r>
              <a:rPr lang="ru-RU" sz="1400"/>
              <a:t>                                                                   </a:t>
            </a:r>
            <a:r>
              <a:rPr lang="ru-RU" sz="1400" b="1"/>
              <a:t>1.  </a:t>
            </a:r>
            <a:r>
              <a:rPr lang="ru-RU" sz="1400" b="1" u="sng"/>
              <a:t>Актуальность</a:t>
            </a:r>
          </a:p>
          <a:p>
            <a:pPr algn="just"/>
            <a:r>
              <a:rPr lang="ru-RU"/>
              <a:t/>
            </a:r>
            <a:br>
              <a:rPr lang="ru-RU"/>
            </a:br>
            <a:r>
              <a:rPr lang="ru-RU"/>
              <a:t>	Глубокие перемены, происходящие в современном образовании, выдвигают в качестве приоритетных проблему использования новых технологий обучения и воспитания.  У учителей есть возможности выбрать методы и технологии обучения, которые наиболее оптимальны для построения и конструирования учебного процесса.</a:t>
            </a:r>
            <a:br>
              <a:rPr lang="ru-RU"/>
            </a:br>
            <a:r>
              <a:rPr lang="ru-RU"/>
              <a:t>  В современном обществе повышаются требования к уровню общего образования человека. Однако часто при нормальном уровне развития интеллектуальной сферы ученик тратит много времени на выполнение, каких – либо заданий, с трудом усваивает новый материал, интеллектуально пассивен. Поэтому необходимо не только познакомить его с системой научных знаний  об окружающей действительности, но и  научить учиться, т. е. вооружить общеучебными умениями и навыками.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4"/>
          <p:cNvSpPr>
            <a:spLocks noGrp="1"/>
          </p:cNvSpPr>
          <p:nvPr>
            <p:ph type="title"/>
          </p:nvPr>
        </p:nvSpPr>
        <p:spPr>
          <a:xfrm>
            <a:off x="214313" y="285750"/>
            <a:ext cx="8501062" cy="6143625"/>
          </a:xfrm>
        </p:spPr>
        <p:txBody>
          <a:bodyPr/>
          <a:lstStyle/>
          <a:p>
            <a:endParaRPr lang="ru-RU" smtClean="0"/>
          </a:p>
        </p:txBody>
      </p:sp>
      <p:sp>
        <p:nvSpPr>
          <p:cNvPr id="16387" name="Rectangle 1"/>
          <p:cNvSpPr>
            <a:spLocks noChangeArrowheads="1"/>
          </p:cNvSpPr>
          <p:nvPr/>
        </p:nvSpPr>
        <p:spPr bwMode="auto">
          <a:xfrm>
            <a:off x="285750" y="319088"/>
            <a:ext cx="8501063" cy="5472112"/>
          </a:xfrm>
          <a:prstGeom prst="rect">
            <a:avLst/>
          </a:prstGeom>
          <a:noFill/>
          <a:ln w="9525">
            <a:noFill/>
            <a:miter lim="800000"/>
            <a:headEnd/>
            <a:tailEnd/>
          </a:ln>
        </p:spPr>
        <p:txBody>
          <a:bodyPr anchor="ctr">
            <a:spAutoFit/>
          </a:bodyPr>
          <a:lstStyle/>
          <a:p>
            <a:pPr eaLnBrk="0" hangingPunct="0"/>
            <a:r>
              <a:rPr lang="ru-RU" sz="1400"/>
              <a:t>                                                                            </a:t>
            </a:r>
            <a:r>
              <a:rPr lang="ru-RU" sz="1400" b="1"/>
              <a:t>2. </a:t>
            </a:r>
            <a:r>
              <a:rPr lang="ru-RU" sz="1400" b="1" u="sng"/>
              <a:t>Технология урока</a:t>
            </a:r>
            <a:endParaRPr lang="ru-RU" sz="800" b="1" u="sng"/>
          </a:p>
          <a:p>
            <a:pPr eaLnBrk="0" hangingPunct="0"/>
            <a:r>
              <a:rPr lang="ru-RU" sz="1400">
                <a:cs typeface="Times New Roman" pitchFamily="18" charset="0"/>
              </a:rPr>
              <a:t>                                                                                                                 </a:t>
            </a:r>
          </a:p>
          <a:p>
            <a:pPr algn="just" eaLnBrk="0" hangingPunct="0"/>
            <a:r>
              <a:rPr lang="ru-RU" sz="1400">
                <a:cs typeface="Times New Roman" pitchFamily="18" charset="0"/>
              </a:rPr>
              <a:t>	          2 а. </a:t>
            </a:r>
            <a:r>
              <a:rPr lang="ru-RU" sz="1400" u="sng">
                <a:cs typeface="Times New Roman" pitchFamily="18" charset="0"/>
              </a:rPr>
              <a:t>Основное место отводиться  «ситуации успеха»</a:t>
            </a:r>
            <a:endParaRPr lang="ru-RU" sz="800" u="sng">
              <a:cs typeface="Times New Roman" pitchFamily="18" charset="0"/>
            </a:endParaRPr>
          </a:p>
          <a:p>
            <a:pPr algn="just" eaLnBrk="0" hangingPunct="0"/>
            <a:r>
              <a:rPr lang="ru-RU" sz="800">
                <a:cs typeface="Times New Roman" pitchFamily="18" charset="0"/>
              </a:rPr>
              <a:t>	</a:t>
            </a:r>
            <a:r>
              <a:rPr lang="ru-RU" sz="1400">
                <a:cs typeface="Times New Roman" pitchFamily="18" charset="0"/>
              </a:rPr>
              <a:t>Известно, что отрицательное отношение к учению возникает при отсутствии успехов. Напротив, приятные переживания, связанные с похвалой учителя, признанием коллектива и пониманием своих возможностей, возбуждают активность, стремление лучше учиться. Издавна успех считался важнейшим стимулом учения. Особенно это относится к младшим школьникам. Они любят, чтобы их хвалили, ставили в пример другим. Впечатление от успеха бывает так велико, что может поколебать даже сложившееся отрицательное отношение к учению.</a:t>
            </a:r>
            <a:endParaRPr lang="ru-RU" sz="800"/>
          </a:p>
          <a:p>
            <a:pPr algn="just" eaLnBrk="0" hangingPunct="0"/>
            <a:r>
              <a:rPr lang="ru-RU" sz="1400">
                <a:cs typeface="Times New Roman" pitchFamily="18" charset="0"/>
              </a:rPr>
              <a:t>   	На уроке нередко складывается ситуация, когда ученик достигает особого успеха: удачно ответил на трудный вопрос, высказал интересную мысль, нашёл необычное решение. Он получает хорошую оценку,  его хвал</a:t>
            </a:r>
            <a:r>
              <a:rPr lang="ru-RU" sz="1400">
                <a:latin typeface="Arial" charset="0"/>
                <a:cs typeface="Times New Roman" pitchFamily="18" charset="0"/>
              </a:rPr>
              <a:t>ят</a:t>
            </a:r>
            <a:r>
              <a:rPr lang="ru-RU" sz="1400">
                <a:cs typeface="Times New Roman" pitchFamily="18" charset="0"/>
              </a:rPr>
              <a:t>, про</a:t>
            </a:r>
            <a:r>
              <a:rPr lang="ru-RU" sz="1400">
                <a:latin typeface="Arial" charset="0"/>
                <a:cs typeface="Times New Roman" pitchFamily="18" charset="0"/>
              </a:rPr>
              <a:t>сят</a:t>
            </a:r>
            <a:r>
              <a:rPr lang="ru-RU" sz="1400">
                <a:cs typeface="Times New Roman" pitchFamily="18" charset="0"/>
              </a:rPr>
              <a:t> дать пояснения, на нём на некоторое время сосредотачивается внимание всего класса. Такая ситуация может иметь большое значение.</a:t>
            </a:r>
            <a:endParaRPr lang="ru-RU" sz="800"/>
          </a:p>
          <a:p>
            <a:pPr algn="just" eaLnBrk="0" hangingPunct="0"/>
            <a:r>
              <a:rPr lang="ru-RU" sz="1400">
                <a:cs typeface="Times New Roman" pitchFamily="18" charset="0"/>
              </a:rPr>
              <a:t>   	Во-первых, у ученика возникает прилив энергии, он стремиться ещё и ещё раз отличиться. Активность, вызванная стремлением к похвале и всеобщему одобрению, переходит в неподдельный интерес к самой работе.  У ученика повышается авторитете, к нему присматриваются, к нему тянутся одноклассники.</a:t>
            </a:r>
            <a:endParaRPr lang="ru-RU" sz="800"/>
          </a:p>
          <a:p>
            <a:pPr algn="just" eaLnBrk="0" hangingPunct="0"/>
            <a:r>
              <a:rPr lang="ru-RU" sz="1400">
                <a:cs typeface="Times New Roman" pitchFamily="18" charset="0"/>
              </a:rPr>
              <a:t>   	Во-вторых, успех, выпавший на долю ученика, производит большое впечатление на его одноклассников. У них возникает стремление подражать ему в надежде на такую же удачу.</a:t>
            </a:r>
          </a:p>
          <a:p>
            <a:pPr algn="just" eaLnBrk="0" hangingPunct="0"/>
            <a:r>
              <a:rPr lang="ru-RU" sz="1400"/>
              <a:t>В данной ситуации можно влиять не только на отдельных учащихся, но и одновременно на весь класс. Младшие школьники склонны считать самым главным то, за  что их хвалят или ставят в пример, поэтому содержание похвалы и её формулировка имеют большое значение в зависимости  от тех задач, которые стоят: тщательность выполнения домашних  заданий, настойчивость в поиске решения, усвоение каких- либо знаний. Таким образом, ситуация успеха помогает  решать важнейшие задачи обучения и воспитания.</a:t>
            </a:r>
          </a:p>
          <a:p>
            <a:pPr algn="just" eaLnBrk="0" hangingPunct="0"/>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357188" y="274638"/>
            <a:ext cx="8329612" cy="6297612"/>
          </a:xfrm>
        </p:spPr>
        <p:txBody>
          <a:bodyPr/>
          <a:lstStyle/>
          <a:p>
            <a:endParaRPr lang="ru-RU" smtClean="0"/>
          </a:p>
        </p:txBody>
      </p:sp>
      <p:sp>
        <p:nvSpPr>
          <p:cNvPr id="17411" name="Rectangle 1"/>
          <p:cNvSpPr>
            <a:spLocks noChangeArrowheads="1"/>
          </p:cNvSpPr>
          <p:nvPr/>
        </p:nvSpPr>
        <p:spPr bwMode="auto">
          <a:xfrm>
            <a:off x="357188" y="392113"/>
            <a:ext cx="8286750" cy="5622925"/>
          </a:xfrm>
          <a:prstGeom prst="rect">
            <a:avLst/>
          </a:prstGeom>
          <a:noFill/>
          <a:ln w="9525">
            <a:noFill/>
            <a:miter lim="800000"/>
            <a:headEnd/>
            <a:tailEnd/>
          </a:ln>
        </p:spPr>
        <p:txBody>
          <a:bodyPr anchor="ctr">
            <a:spAutoFit/>
          </a:bodyPr>
          <a:lstStyle/>
          <a:p>
            <a:pPr eaLnBrk="0" hangingPunct="0"/>
            <a:r>
              <a:rPr lang="ru-RU" sz="1400">
                <a:cs typeface="Times New Roman" pitchFamily="18" charset="0"/>
              </a:rPr>
              <a:t>                                                             2б. </a:t>
            </a:r>
            <a:r>
              <a:rPr lang="ru-RU" sz="1400" u="sng">
                <a:cs typeface="Times New Roman" pitchFamily="18" charset="0"/>
              </a:rPr>
              <a:t>Слабо успевающие учащиеся.</a:t>
            </a:r>
          </a:p>
          <a:p>
            <a:pPr eaLnBrk="0" hangingPunct="0"/>
            <a:endParaRPr lang="ru-RU" sz="1400" u="sng">
              <a:cs typeface="Times New Roman" pitchFamily="18" charset="0"/>
            </a:endParaRPr>
          </a:p>
          <a:p>
            <a:pPr algn="just" eaLnBrk="0" hangingPunct="0"/>
            <a:r>
              <a:rPr lang="ru-RU" sz="1400">
                <a:cs typeface="Times New Roman" pitchFamily="18" charset="0"/>
              </a:rPr>
              <a:t>	В ходе учебного процесса часто складываются условия, благоприятные для ситуации успеха: знакомство с новой информацией, творческие задания, проблемные вопросы и т.д. Однако, как правило, эти условия благоприятны для успевающих школьников, так как они знают материал, с удовольствием добывают информацию, прислушиваются к моим советам. А недисциплинированные и слабо усваивающие информацию школьники обычно стараются не участвовать в работе класса, поэтому не приходиться и говорить об их успехах.  Редкие вспышки активности у таких учеников проходят бесследно, их гасят пробелы в знаниях, отсутствие интереса в получении информации.</a:t>
            </a:r>
            <a:endParaRPr lang="ru-RU" sz="800"/>
          </a:p>
          <a:p>
            <a:pPr algn="just" eaLnBrk="0" hangingPunct="0"/>
            <a:r>
              <a:rPr lang="ru-RU" sz="1400">
                <a:cs typeface="Times New Roman" pitchFamily="18" charset="0"/>
              </a:rPr>
              <a:t>  	Ситуации успеха не возникают главным образом потому, что учащиеся не располагают нужными знаниями. В любом учебном материале  можно найти трудные и лёгкие, интересные и непривлекательные, важные и менее важные моменты. На уроке с</a:t>
            </a:r>
            <a:r>
              <a:rPr lang="ru-RU" sz="1400">
                <a:latin typeface="Arial" charset="0"/>
                <a:cs typeface="Times New Roman" pitchFamily="18" charset="0"/>
              </a:rPr>
              <a:t>ледует</a:t>
            </a:r>
            <a:r>
              <a:rPr lang="ru-RU" sz="1400">
                <a:cs typeface="Times New Roman" pitchFamily="18" charset="0"/>
              </a:rPr>
              <a:t> предложить для начала  лёгкое и занимательное задание, не обращая внимания на его важность. Пусть ребёнок  познает радость успеха, захочет повторить его, поверит в свои силы. Это позволит незаметно (в зависимости от индивидуальных особенностей  ребёнка) повысить требования к нему.</a:t>
            </a:r>
            <a:endParaRPr lang="ru-RU" sz="800"/>
          </a:p>
          <a:p>
            <a:pPr algn="just" eaLnBrk="0" hangingPunct="0"/>
            <a:r>
              <a:rPr lang="ru-RU" sz="1400">
                <a:cs typeface="Times New Roman" pitchFamily="18" charset="0"/>
              </a:rPr>
              <a:t>   	Таким образом, доступное, интересное содержание учебного материала способствует возникновению ситуации успеха. При этом условии достижение ученика будет относительным по сравнению с хорошо успевающими  учащимися, но для самого ученика оно будет значительным. Если оценить его относительно достижений более успешных одноклассников, то эффект воздействия сильно уменьшится. Ученику не будет доставлять радости похвала, если он «всё равно хуже». С другой стороны, преувеличение успеха создаёт впечатление несправедливости, когда хвалят за неодинаковые результаты работы. Чтобы этого не происходило, </a:t>
            </a:r>
            <a:r>
              <a:rPr lang="ru-RU" sz="1400">
                <a:latin typeface="Arial" charset="0"/>
                <a:cs typeface="Times New Roman" pitchFamily="18" charset="0"/>
              </a:rPr>
              <a:t>необходимо</a:t>
            </a:r>
            <a:r>
              <a:rPr lang="ru-RU" sz="1400">
                <a:cs typeface="Times New Roman" pitchFamily="18" charset="0"/>
              </a:rPr>
              <a:t> сравнива</a:t>
            </a:r>
            <a:r>
              <a:rPr lang="ru-RU" sz="1400">
                <a:latin typeface="Arial" charset="0"/>
                <a:cs typeface="Times New Roman" pitchFamily="18" charset="0"/>
              </a:rPr>
              <a:t>ть</a:t>
            </a:r>
            <a:r>
              <a:rPr lang="ru-RU" sz="1400">
                <a:cs typeface="Times New Roman" pitchFamily="18" charset="0"/>
              </a:rPr>
              <a:t>  школьника не с другими учениками, а с его прежними работами, т. е. оценива</a:t>
            </a:r>
            <a:r>
              <a:rPr lang="ru-RU" sz="1400">
                <a:latin typeface="Arial" charset="0"/>
                <a:cs typeface="Times New Roman" pitchFamily="18" charset="0"/>
              </a:rPr>
              <a:t>ть</a:t>
            </a:r>
            <a:r>
              <a:rPr lang="ru-RU" sz="1400">
                <a:cs typeface="Times New Roman" pitchFamily="18" charset="0"/>
              </a:rPr>
              <a:t> продвижение.</a:t>
            </a:r>
            <a:endParaRPr lang="ru-RU" sz="800"/>
          </a:p>
          <a:p>
            <a:pPr algn="just" eaLnBrk="0" hangingPunct="0"/>
            <a:r>
              <a:rPr lang="ru-RU" sz="1400">
                <a:cs typeface="Times New Roman" pitchFamily="18" charset="0"/>
              </a:rPr>
              <a:t>   	Например, анализир</a:t>
            </a:r>
            <a:r>
              <a:rPr lang="ru-RU" sz="1400">
                <a:latin typeface="Arial" charset="0"/>
                <a:cs typeface="Times New Roman" pitchFamily="18" charset="0"/>
              </a:rPr>
              <a:t>овать</a:t>
            </a:r>
            <a:r>
              <a:rPr lang="ru-RU" sz="1400">
                <a:cs typeface="Times New Roman" pitchFamily="18" charset="0"/>
              </a:rPr>
              <a:t> лучшие работы, обраща</a:t>
            </a:r>
            <a:r>
              <a:rPr lang="ru-RU" sz="1400">
                <a:latin typeface="Arial" charset="0"/>
                <a:cs typeface="Times New Roman" pitchFamily="18" charset="0"/>
              </a:rPr>
              <a:t>ть</a:t>
            </a:r>
            <a:r>
              <a:rPr lang="ru-RU" sz="1400">
                <a:cs typeface="Times New Roman" pitchFamily="18" charset="0"/>
              </a:rPr>
              <a:t> внимание детей и на такие, в которых  отлично выполнены лишь отдельные элементы задания, и подчёркива</a:t>
            </a:r>
            <a:r>
              <a:rPr lang="ru-RU" sz="1400">
                <a:latin typeface="Arial" charset="0"/>
                <a:cs typeface="Times New Roman" pitchFamily="18" charset="0"/>
              </a:rPr>
              <a:t>ть</a:t>
            </a:r>
            <a:r>
              <a:rPr lang="ru-RU" sz="1400">
                <a:cs typeface="Times New Roman" pitchFamily="18" charset="0"/>
              </a:rPr>
              <a:t>, что ученик «раньше этого не умел, а теперь научился».</a:t>
            </a: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357188" y="274638"/>
            <a:ext cx="8329612" cy="6583362"/>
          </a:xfrm>
        </p:spPr>
        <p:txBody>
          <a:bodyPr/>
          <a:lstStyle/>
          <a:p>
            <a:endParaRPr lang="ru-RU" smtClean="0"/>
          </a:p>
        </p:txBody>
      </p:sp>
      <p:sp>
        <p:nvSpPr>
          <p:cNvPr id="18435" name="Rectangle 1"/>
          <p:cNvSpPr>
            <a:spLocks noChangeArrowheads="1"/>
          </p:cNvSpPr>
          <p:nvPr/>
        </p:nvSpPr>
        <p:spPr bwMode="auto">
          <a:xfrm>
            <a:off x="428625" y="214313"/>
            <a:ext cx="8215313" cy="6986587"/>
          </a:xfrm>
          <a:prstGeom prst="rect">
            <a:avLst/>
          </a:prstGeom>
          <a:noFill/>
          <a:ln w="9525">
            <a:noFill/>
            <a:miter lim="800000"/>
            <a:headEnd/>
            <a:tailEnd/>
          </a:ln>
        </p:spPr>
        <p:txBody>
          <a:bodyPr anchor="ctr">
            <a:spAutoFit/>
          </a:bodyPr>
          <a:lstStyle/>
          <a:p>
            <a:pPr eaLnBrk="0" hangingPunct="0"/>
            <a:r>
              <a:rPr lang="ru-RU" sz="1400">
                <a:cs typeface="Times New Roman" pitchFamily="18" charset="0"/>
              </a:rPr>
              <a:t>                                                            </a:t>
            </a:r>
            <a:r>
              <a:rPr lang="ru-RU" sz="1400" b="1">
                <a:cs typeface="Times New Roman" pitchFamily="18" charset="0"/>
              </a:rPr>
              <a:t>2в. </a:t>
            </a:r>
            <a:r>
              <a:rPr lang="ru-RU" sz="1400" b="1" u="sng">
                <a:cs typeface="Times New Roman" pitchFamily="18" charset="0"/>
              </a:rPr>
              <a:t>Индивидуальный подход</a:t>
            </a:r>
          </a:p>
          <a:p>
            <a:pPr eaLnBrk="0" hangingPunct="0"/>
            <a:endParaRPr lang="ru-RU" sz="1400" b="1" u="sng">
              <a:cs typeface="Times New Roman" pitchFamily="18" charset="0"/>
            </a:endParaRPr>
          </a:p>
          <a:p>
            <a:pPr algn="just" eaLnBrk="0" hangingPunct="0"/>
            <a:r>
              <a:rPr lang="ru-RU" sz="1400">
                <a:cs typeface="Times New Roman" pitchFamily="18" charset="0"/>
              </a:rPr>
              <a:t>	При организации ситуации успеха необходимо знать индивидуальные особенности ребёнка, иначе такая ситуация может обернуться неудачей и привести к обратному результату. Эффективность планируемых ситуаций успеха возрастает при определённом стечении обстоятельств. Для учащихся большое значение имеет спокойная деловая обстановка урока, увлечённость класса работой, отсутствие отвлекающих моментов, хорошее настроение учителя. Важен учёт и индивидуальных особенностей: один ученик быстрее вовлекается в работу, если сидит за партой, другой не  любит, чтобы на него обращали особое внимание, и т.д.</a:t>
            </a:r>
            <a:endParaRPr lang="ru-RU" sz="800"/>
          </a:p>
          <a:p>
            <a:pPr algn="just" eaLnBrk="0" hangingPunct="0"/>
            <a:r>
              <a:rPr lang="ru-RU" sz="1400">
                <a:cs typeface="Times New Roman" pitchFamily="18" charset="0"/>
              </a:rPr>
              <a:t>        	Личностно- ориентированное образование- это образование,     обеспечивающее развитие и саморазвитие личности ученика, исходя из выявления его индивидуальных особенностей. Оно базируется на признании за каждым учеником права выбора собственного пути развития через создание альтернативных форм обучения. Образовательный процесс личностно- ориентированного обучения предоставляет каждому ученику, опираясь на его способности, склонности, интересы, опыт, возможность реализовать себя в познании, учебной деятельности и учебном поведении.</a:t>
            </a:r>
            <a:endParaRPr lang="ru-RU" sz="800"/>
          </a:p>
          <a:p>
            <a:pPr algn="just" eaLnBrk="0" hangingPunct="0"/>
            <a:r>
              <a:rPr lang="ru-RU" sz="1400">
                <a:cs typeface="Times New Roman" pitchFamily="18" charset="0"/>
              </a:rPr>
              <a:t>  	Критериальная база личностно- ориентированного обучения строится на отслеживании и оценке не столько достигнутых знаний, умений, и навыков сколько на сформированности качеств ума (интеллекта) как личностных новообразований.</a:t>
            </a:r>
            <a:endParaRPr lang="ru-RU" sz="800"/>
          </a:p>
          <a:p>
            <a:pPr algn="just" eaLnBrk="0" hangingPunct="0"/>
            <a:r>
              <a:rPr lang="ru-RU" sz="1400">
                <a:cs typeface="Times New Roman" pitchFamily="18" charset="0"/>
              </a:rPr>
              <a:t>  «…Новая педагогика не станет требовать одного шаблона и одной программы для всех детей. Она будет исходить из того положения, что способности детей различны и что стремления их к развитию также нетождественны. Теперь нельзя уже утверждать, будто все люди рождаются с одинаковыми способностями. И не всё зависит только от одного воспитания. Ни один ребёнок нетождествен с другим. Каждый из них уникум в своём роде. Каждый из них не копия, а оригинал. Каждый одарён различными способностями, в различных степенях притом даже одна и та же способность у одного проявляется в одном возрасте, а у другого - в другом.</a:t>
            </a:r>
            <a:endParaRPr lang="ru-RU" sz="800"/>
          </a:p>
          <a:p>
            <a:pPr algn="just" eaLnBrk="0" hangingPunct="0"/>
            <a:r>
              <a:rPr lang="ru-RU" sz="1400">
                <a:cs typeface="Times New Roman" pitchFamily="18" charset="0"/>
              </a:rPr>
              <a:t>   	Даже родные братья, даже близнецы иногда резко отличаются один от другого во всех отношениях. У каждого своё стремление к развитию».</a:t>
            </a:r>
            <a:endParaRPr lang="ru-RU" sz="800"/>
          </a:p>
          <a:p>
            <a:pPr algn="just" eaLnBrk="0" hangingPunct="0"/>
            <a:r>
              <a:rPr lang="ru-RU" sz="1400">
                <a:cs typeface="Times New Roman" pitchFamily="18" charset="0"/>
              </a:rPr>
              <a:t> 	Личностно- ориентированный подход в обучении требует, чтобы школьное образование было достаточно эластично, чтобы оно давало простор здоровым, ясно выраженным индивидуальным особенностям каждого ученика. Всё положительное, ценное из личных дарований и наклонений, как бы оригинально оно ни было, должно быть развито.</a:t>
            </a:r>
            <a:endParaRPr lang="ru-RU" sz="800"/>
          </a:p>
          <a:p>
            <a:pPr eaLnBrk="0" hangingPunct="0"/>
            <a:r>
              <a:rPr lang="ru-RU" sz="1400">
                <a:cs typeface="Times New Roman" pitchFamily="18" charset="0"/>
              </a:rPr>
              <a:t>   </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214313" y="285750"/>
            <a:ext cx="8429625" cy="6072188"/>
          </a:xfrm>
        </p:spPr>
        <p:txBody>
          <a:bodyPr/>
          <a:lstStyle/>
          <a:p>
            <a:endParaRPr lang="ru-RU" smtClean="0"/>
          </a:p>
        </p:txBody>
      </p:sp>
      <p:sp>
        <p:nvSpPr>
          <p:cNvPr id="19459" name="Rectangle 3"/>
          <p:cNvSpPr>
            <a:spLocks noChangeArrowheads="1"/>
          </p:cNvSpPr>
          <p:nvPr/>
        </p:nvSpPr>
        <p:spPr bwMode="auto">
          <a:xfrm>
            <a:off x="357188" y="642938"/>
            <a:ext cx="8358187" cy="5262562"/>
          </a:xfrm>
          <a:prstGeom prst="rect">
            <a:avLst/>
          </a:prstGeom>
          <a:noFill/>
          <a:ln w="9525">
            <a:noFill/>
            <a:miter lim="800000"/>
            <a:headEnd/>
            <a:tailEnd/>
          </a:ln>
        </p:spPr>
        <p:txBody>
          <a:bodyPr anchor="ctr">
            <a:spAutoFit/>
          </a:bodyPr>
          <a:lstStyle/>
          <a:p>
            <a:pPr eaLnBrk="0" hangingPunct="0"/>
            <a:r>
              <a:rPr lang="ru-RU" sz="1400" b="1">
                <a:cs typeface="Times New Roman" pitchFamily="18" charset="0"/>
              </a:rPr>
              <a:t>                                  3. </a:t>
            </a:r>
            <a:r>
              <a:rPr lang="ru-RU" sz="1400" b="1" u="sng">
                <a:cs typeface="Times New Roman" pitchFamily="18" charset="0"/>
              </a:rPr>
              <a:t>Рекомендации к подготовке, проведению и анализу </a:t>
            </a:r>
            <a:r>
              <a:rPr lang="ru-RU" sz="1400" b="1">
                <a:cs typeface="Times New Roman" pitchFamily="18" charset="0"/>
              </a:rPr>
              <a:t>                 </a:t>
            </a:r>
          </a:p>
          <a:p>
            <a:pPr algn="just" eaLnBrk="0" hangingPunct="0"/>
            <a:endParaRPr lang="ru-RU" sz="1400">
              <a:cs typeface="Times New Roman" pitchFamily="18" charset="0"/>
            </a:endParaRPr>
          </a:p>
          <a:p>
            <a:pPr algn="just" eaLnBrk="0" hangingPunct="0"/>
            <a:r>
              <a:rPr lang="ru-RU" sz="1400">
                <a:cs typeface="Times New Roman" pitchFamily="18" charset="0"/>
              </a:rPr>
              <a:t> 	Важное место при подготовке урока необходимо отвести разработке гибкого плана.  Он включает в себя:</a:t>
            </a:r>
            <a:endParaRPr lang="ru-RU" sz="800"/>
          </a:p>
          <a:p>
            <a:pPr algn="just" eaLnBrk="0" hangingPunct="0"/>
            <a:r>
              <a:rPr lang="ru-RU" sz="1400">
                <a:cs typeface="Times New Roman" pitchFamily="18" charset="0"/>
              </a:rPr>
              <a:t> - определение общей цели и её конкретизацию в зависимости от разных этапов урока;</a:t>
            </a:r>
            <a:endParaRPr lang="ru-RU" sz="800"/>
          </a:p>
          <a:p>
            <a:pPr algn="just" eaLnBrk="0" hangingPunct="0"/>
            <a:r>
              <a:rPr lang="ru-RU" sz="1400">
                <a:cs typeface="Times New Roman" pitchFamily="18" charset="0"/>
              </a:rPr>
              <a:t> - подбор и организацию дидактического материала, позволяющего выявлять индивидуальную избирательность учеников к содержанию, виду и форме учебного материала, облегчающего его усвоение;</a:t>
            </a:r>
            <a:endParaRPr lang="ru-RU" sz="800"/>
          </a:p>
          <a:p>
            <a:pPr algn="just" eaLnBrk="0" hangingPunct="0"/>
            <a:r>
              <a:rPr lang="ru-RU" sz="1400">
                <a:cs typeface="Times New Roman" pitchFamily="18" charset="0"/>
              </a:rPr>
              <a:t> - планирование разных форм организации учебной деятельности (соотношение фронтальной, индивидуальной, самостоятельной работы);</a:t>
            </a:r>
            <a:endParaRPr lang="ru-RU" sz="800"/>
          </a:p>
          <a:p>
            <a:pPr algn="just" eaLnBrk="0" hangingPunct="0"/>
            <a:r>
              <a:rPr lang="ru-RU" sz="1400">
                <a:cs typeface="Times New Roman" pitchFamily="18" charset="0"/>
              </a:rPr>
              <a:t> - выявление требований к оценке продуктивности работы с учётом характера заданий (дословный пересказ, краткое изложение своими словами, использование известных алгоритмов, выполнение проблемных, творческих заданий).</a:t>
            </a:r>
            <a:endParaRPr lang="ru-RU" sz="800"/>
          </a:p>
          <a:p>
            <a:pPr algn="just" eaLnBrk="0" hangingPunct="0"/>
            <a:r>
              <a:rPr lang="ru-RU" sz="1400">
                <a:cs typeface="Times New Roman" pitchFamily="18" charset="0"/>
              </a:rPr>
              <a:t> - планирование характера общения, межличностных взаимодействий в процессе урока включает в себя:</a:t>
            </a:r>
            <a:endParaRPr lang="ru-RU" sz="800"/>
          </a:p>
          <a:p>
            <a:pPr algn="just" eaLnBrk="0" hangingPunct="0"/>
            <a:r>
              <a:rPr lang="ru-RU" sz="1400">
                <a:cs typeface="Times New Roman" pitchFamily="18" charset="0"/>
              </a:rPr>
              <a:t> - использование разных форм общения (монолога, диалога, полилога) с учётом конкретных целей урока;</a:t>
            </a:r>
            <a:endParaRPr lang="ru-RU" sz="800"/>
          </a:p>
          <a:p>
            <a:pPr algn="just" eaLnBrk="0" hangingPunct="0"/>
            <a:r>
              <a:rPr lang="ru-RU" sz="1400">
                <a:cs typeface="Times New Roman" pitchFamily="18" charset="0"/>
              </a:rPr>
              <a:t> - проектирование характера взаимодействий учеников на уроке с учётом их личностных особенностей, требований к межгрупповому взаимодействию (распределение по группам, парами и т.п.);</a:t>
            </a:r>
            <a:endParaRPr lang="ru-RU" sz="800"/>
          </a:p>
          <a:p>
            <a:pPr algn="just" eaLnBrk="0" hangingPunct="0"/>
            <a:r>
              <a:rPr lang="ru-RU" sz="1400">
                <a:cs typeface="Times New Roman" pitchFamily="18" charset="0"/>
              </a:rPr>
              <a:t> - использование содержания субъектного опыта всех участников урока в диалоге « ученик- учитель», «ученик- класс»;</a:t>
            </a:r>
            <a:endParaRPr lang="ru-RU" sz="800"/>
          </a:p>
          <a:p>
            <a:pPr algn="just" eaLnBrk="0" hangingPunct="0"/>
            <a:r>
              <a:rPr lang="ru-RU" sz="1400">
                <a:cs typeface="Times New Roman" pitchFamily="18" charset="0"/>
              </a:rPr>
              <a:t>- предвосхищение возможных изменений в организации коллективной работы класса, коррекция по ходу урока. Планирование результативности урока предусматривает:</a:t>
            </a:r>
            <a:endParaRPr lang="ru-RU" sz="800"/>
          </a:p>
          <a:p>
            <a:pPr algn="just" eaLnBrk="0" hangingPunct="0"/>
            <a:r>
              <a:rPr lang="ru-RU" sz="1400">
                <a:cs typeface="Times New Roman" pitchFamily="18" charset="0"/>
              </a:rPr>
              <a:t> - обобщение полученных знаний и умений, оценка их усвоенности;</a:t>
            </a:r>
            <a:endParaRPr lang="ru-RU" sz="800"/>
          </a:p>
          <a:p>
            <a:pPr algn="just" eaLnBrk="0" hangingPunct="0"/>
            <a:r>
              <a:rPr lang="ru-RU" sz="1400">
                <a:cs typeface="Times New Roman" pitchFamily="18" charset="0"/>
              </a:rPr>
              <a:t> - анализ результатов групповой и индивидуальной работы;</a:t>
            </a:r>
            <a:endParaRPr lang="ru-RU" sz="800"/>
          </a:p>
          <a:p>
            <a:pPr eaLnBrk="0" hangingPunct="0"/>
            <a:r>
              <a:rPr lang="ru-RU" sz="1400">
                <a:cs typeface="Times New Roman" pitchFamily="18" charset="0"/>
              </a:rPr>
              <a:t> - внимание к процессу выполнения заданий, а не только к конечному результату.</a:t>
            </a:r>
            <a:endParaRPr lang="ru-RU" sz="800"/>
          </a:p>
          <a:p>
            <a:pPr eaLnBrk="0" hangingPunct="0"/>
            <a:r>
              <a:rPr lang="ru-RU" sz="1400">
                <a:cs typeface="Times New Roman" pitchFamily="18" charset="0"/>
              </a:rPr>
              <a:t> </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285750" y="0"/>
            <a:ext cx="8429625" cy="6858000"/>
          </a:xfrm>
        </p:spPr>
        <p:txBody>
          <a:bodyPr/>
          <a:lstStyle/>
          <a:p>
            <a:endParaRPr lang="ru-RU" smtClean="0"/>
          </a:p>
        </p:txBody>
      </p:sp>
      <p:sp>
        <p:nvSpPr>
          <p:cNvPr id="20483" name="Rectangle 3"/>
          <p:cNvSpPr>
            <a:spLocks noChangeArrowheads="1"/>
          </p:cNvSpPr>
          <p:nvPr/>
        </p:nvSpPr>
        <p:spPr bwMode="auto">
          <a:xfrm>
            <a:off x="285750" y="361950"/>
            <a:ext cx="8572500" cy="6383338"/>
          </a:xfrm>
          <a:prstGeom prst="rect">
            <a:avLst/>
          </a:prstGeom>
          <a:noFill/>
          <a:ln w="9525">
            <a:noFill/>
            <a:miter lim="800000"/>
            <a:headEnd/>
            <a:tailEnd/>
          </a:ln>
        </p:spPr>
        <p:txBody>
          <a:bodyPr anchor="ctr">
            <a:spAutoFit/>
          </a:bodyPr>
          <a:lstStyle/>
          <a:p>
            <a:pPr eaLnBrk="0" hangingPunct="0"/>
            <a:r>
              <a:rPr lang="ru-RU" sz="1400">
                <a:cs typeface="Times New Roman" pitchFamily="18" charset="0"/>
              </a:rPr>
              <a:t>                                                        </a:t>
            </a:r>
            <a:r>
              <a:rPr lang="ru-RU" sz="1400" b="1">
                <a:cs typeface="Times New Roman" pitchFamily="18" charset="0"/>
              </a:rPr>
              <a:t>4. </a:t>
            </a:r>
            <a:r>
              <a:rPr lang="ru-RU" sz="1400" b="1" u="sng">
                <a:cs typeface="Times New Roman" pitchFamily="18" charset="0"/>
              </a:rPr>
              <a:t>Рекомендации к проведению урока</a:t>
            </a:r>
          </a:p>
          <a:p>
            <a:pPr eaLnBrk="0" hangingPunct="0"/>
            <a:endParaRPr lang="ru-RU" sz="800" b="1" u="sng"/>
          </a:p>
          <a:p>
            <a:pPr algn="just" eaLnBrk="0" hangingPunct="0"/>
            <a:r>
              <a:rPr lang="ru-RU" sz="1400">
                <a:cs typeface="Times New Roman" pitchFamily="18" charset="0"/>
              </a:rPr>
              <a:t>     Основной замысел личностно-ориентированного урока состоит в том, чтобы раскрыть содержание субъективного опыта по рассматриваемой теме. Готовясь к уроку, нужно продумать не только, какой материал будет сообщаться на уроке, но и какие содержательные характеристики по поводу этого материала возможны в субъектном опыте учащихся.</a:t>
            </a:r>
            <a:endParaRPr lang="ru-RU" sz="800"/>
          </a:p>
          <a:p>
            <a:pPr algn="just" eaLnBrk="0" hangingPunct="0"/>
            <a:r>
              <a:rPr lang="ru-RU" sz="1400">
                <a:latin typeface="Arial" charset="0"/>
                <a:cs typeface="Times New Roman" pitchFamily="18" charset="0"/>
              </a:rPr>
              <a:t>	</a:t>
            </a:r>
            <a:r>
              <a:rPr lang="ru-RU" sz="1400">
                <a:cs typeface="Times New Roman" pitchFamily="18" charset="0"/>
              </a:rPr>
              <a:t>Важна при этом и форма детских «версий». Она не должна быть жёсткой, в виде оценочных ситуаций («правильно - неправильно»). Задача учителя- выявить и обобщить «версии» учеников, выделить поддержать те из них, которые наиболее адекватны научному содержанию, соответствуют теме урока, целям и задачам предмета. </a:t>
            </a:r>
            <a:r>
              <a:rPr lang="ru-RU" sz="1400">
                <a:latin typeface="Arial" charset="0"/>
                <a:cs typeface="Times New Roman" pitchFamily="18" charset="0"/>
              </a:rPr>
              <a:t>В период проведения урока</a:t>
            </a:r>
            <a:r>
              <a:rPr lang="ru-RU" sz="1400">
                <a:cs typeface="Times New Roman" pitchFamily="18" charset="0"/>
              </a:rPr>
              <a:t>  использую следующие рекомендации:</a:t>
            </a:r>
            <a:endParaRPr lang="ru-RU" sz="800"/>
          </a:p>
          <a:p>
            <a:pPr algn="just" eaLnBrk="0" hangingPunct="0"/>
            <a:r>
              <a:rPr lang="ru-RU" sz="1400">
                <a:cs typeface="Times New Roman" pitchFamily="18" charset="0"/>
              </a:rPr>
              <a:t>-Использование  разнообразных форм и методов организации урока работы учащихся, позволяющих раскрыть содержание их субъектного опыта относительно предложенной темы;</a:t>
            </a:r>
            <a:endParaRPr lang="ru-RU" sz="800"/>
          </a:p>
          <a:p>
            <a:pPr algn="just" eaLnBrk="0" hangingPunct="0"/>
            <a:r>
              <a:rPr lang="ru-RU" sz="1400">
                <a:cs typeface="Times New Roman" pitchFamily="18" charset="0"/>
              </a:rPr>
              <a:t>-Создание атмосферы заинтересованности каждого ученика в работе класса;</a:t>
            </a:r>
            <a:endParaRPr lang="ru-RU" sz="800"/>
          </a:p>
          <a:p>
            <a:pPr algn="just" eaLnBrk="0" hangingPunct="0"/>
            <a:r>
              <a:rPr lang="ru-RU" sz="1400">
                <a:cs typeface="Times New Roman" pitchFamily="18" charset="0"/>
              </a:rPr>
              <a:t>-Стимулирование учащихся к использованию разнообразных способов выполнения заданий на уроке без боязни ошибиться, получить неправильный ответ;</a:t>
            </a:r>
            <a:endParaRPr lang="ru-RU" sz="800"/>
          </a:p>
          <a:p>
            <a:pPr algn="just" eaLnBrk="0" hangingPunct="0"/>
            <a:r>
              <a:rPr lang="ru-RU" sz="1400">
                <a:cs typeface="Times New Roman" pitchFamily="18" charset="0"/>
              </a:rPr>
              <a:t>-Поощрение стремления ученика предлагать свой способ работы (решения задачи), анализировать в ходе урока разные способы, предлагаемые детьми, отбирать и анализировать наиболее рациональные, отмечать и поддерживать  оригинальные;</a:t>
            </a:r>
            <a:endParaRPr lang="ru-RU" sz="800"/>
          </a:p>
          <a:p>
            <a:pPr algn="just" eaLnBrk="0" hangingPunct="0"/>
            <a:r>
              <a:rPr lang="ru-RU" sz="1400">
                <a:cs typeface="Times New Roman" pitchFamily="18" charset="0"/>
              </a:rPr>
              <a:t>-Применение заданий, позволяющих ученику самому выбирать тип, вид и форму материала (словесную, графическую, условно- символическую);</a:t>
            </a:r>
            <a:endParaRPr lang="ru-RU" sz="800"/>
          </a:p>
          <a:p>
            <a:pPr algn="just" eaLnBrk="0" hangingPunct="0"/>
            <a:r>
              <a:rPr lang="ru-RU" sz="1400">
                <a:cs typeface="Times New Roman" pitchFamily="18" charset="0"/>
              </a:rPr>
              <a:t>-Создание педагогических ситуаций общения, позволяющих каждому ученику, независимо от его готовности к уроку, проявлять инициативу, самостоятельность. Избирательность к способам работы;</a:t>
            </a:r>
            <a:endParaRPr lang="ru-RU" sz="800"/>
          </a:p>
          <a:p>
            <a:pPr algn="just" eaLnBrk="0" hangingPunct="0"/>
            <a:r>
              <a:rPr lang="ru-RU" sz="1400">
                <a:cs typeface="Times New Roman" pitchFamily="18" charset="0"/>
              </a:rPr>
              <a:t>-Обсуждение с детьми в конце урока не только того, что «мы узнали» (чем овладели), но и того , что понравилось (не понравилось) и почему; что бы хотелось выполнить ещё раз, а что сделать по-другому;</a:t>
            </a:r>
            <a:endParaRPr lang="ru-RU" sz="800"/>
          </a:p>
          <a:p>
            <a:pPr algn="just" eaLnBrk="0" hangingPunct="0"/>
            <a:r>
              <a:rPr lang="ru-RU" sz="1400">
                <a:cs typeface="Times New Roman" pitchFamily="18" charset="0"/>
              </a:rPr>
              <a:t>-При опросе на уроке (при выставлении отметок) анализировать не только правильность (неправильность) ответа, но и его самостоятельность, оригинальность. Стремление ученика искать и находить разнообразные способы выполнения заданий;</a:t>
            </a:r>
            <a:endParaRPr lang="ru-RU" sz="800"/>
          </a:p>
          <a:p>
            <a:pPr algn="just" eaLnBrk="0" hangingPunct="0"/>
            <a:r>
              <a:rPr lang="ru-RU" sz="1400">
                <a:cs typeface="Times New Roman" pitchFamily="18" charset="0"/>
              </a:rPr>
              <a:t>-При задании на дом необходимо называть не только содержание и объём задания, но и давать подробные рекомендации по рациональной организации учебной работы, обеспечивающей выполнение домашнего задания.</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214313" y="0"/>
            <a:ext cx="8429625" cy="5072063"/>
          </a:xfrm>
        </p:spPr>
        <p:txBody>
          <a:bodyPr/>
          <a:lstStyle/>
          <a:p>
            <a:endParaRPr lang="ru-RU" smtClean="0"/>
          </a:p>
        </p:txBody>
      </p:sp>
      <p:sp>
        <p:nvSpPr>
          <p:cNvPr id="21507" name="Rectangle 3"/>
          <p:cNvSpPr>
            <a:spLocks noChangeArrowheads="1"/>
          </p:cNvSpPr>
          <p:nvPr/>
        </p:nvSpPr>
        <p:spPr bwMode="auto">
          <a:xfrm>
            <a:off x="428625" y="714375"/>
            <a:ext cx="8358188" cy="954088"/>
          </a:xfrm>
          <a:prstGeom prst="rect">
            <a:avLst/>
          </a:prstGeom>
          <a:noFill/>
          <a:ln w="9525">
            <a:noFill/>
            <a:miter lim="800000"/>
            <a:headEnd/>
            <a:tailEnd/>
          </a:ln>
        </p:spPr>
        <p:txBody>
          <a:bodyPr anchor="ctr">
            <a:spAutoFit/>
          </a:bodyPr>
          <a:lstStyle/>
          <a:p>
            <a:pPr eaLnBrk="0" hangingPunct="0"/>
            <a:r>
              <a:rPr lang="ru-RU" sz="1400">
                <a:cs typeface="Times New Roman" pitchFamily="18" charset="0"/>
              </a:rPr>
              <a:t>                  </a:t>
            </a:r>
          </a:p>
          <a:p>
            <a:pPr eaLnBrk="0" hangingPunct="0"/>
            <a:endParaRPr lang="ru-RU" sz="1400">
              <a:cs typeface="Times New Roman" pitchFamily="18" charset="0"/>
            </a:endParaRPr>
          </a:p>
          <a:p>
            <a:pPr eaLnBrk="0" hangingPunct="0"/>
            <a:endParaRPr lang="ru-RU" sz="1400">
              <a:cs typeface="Times New Roman" pitchFamily="18" charset="0"/>
            </a:endParaRPr>
          </a:p>
          <a:p>
            <a:pPr eaLnBrk="0" hangingPunct="0"/>
            <a:r>
              <a:rPr lang="ru-RU" sz="1400">
                <a:cs typeface="Times New Roman" pitchFamily="18" charset="0"/>
              </a:rPr>
              <a:t> .</a:t>
            </a:r>
            <a:endParaRPr lang="ru-RU"/>
          </a:p>
        </p:txBody>
      </p:sp>
      <p:sp>
        <p:nvSpPr>
          <p:cNvPr id="21508" name="Rectangle 4"/>
          <p:cNvSpPr>
            <a:spLocks noChangeArrowheads="1"/>
          </p:cNvSpPr>
          <p:nvPr/>
        </p:nvSpPr>
        <p:spPr bwMode="auto">
          <a:xfrm>
            <a:off x="214313" y="0"/>
            <a:ext cx="8429625" cy="4740275"/>
          </a:xfrm>
          <a:prstGeom prst="rect">
            <a:avLst/>
          </a:prstGeom>
          <a:noFill/>
          <a:ln w="9525">
            <a:noFill/>
            <a:miter lim="800000"/>
            <a:headEnd/>
            <a:tailEnd/>
          </a:ln>
        </p:spPr>
        <p:txBody>
          <a:bodyPr anchor="ctr">
            <a:spAutoFit/>
          </a:bodyPr>
          <a:lstStyle/>
          <a:p>
            <a:pPr eaLnBrk="0" hangingPunct="0"/>
            <a:r>
              <a:rPr lang="ru-RU" sz="1400">
                <a:cs typeface="Times New Roman" pitchFamily="18" charset="0"/>
              </a:rPr>
              <a:t>                    </a:t>
            </a:r>
          </a:p>
          <a:p>
            <a:pPr algn="just" eaLnBrk="0" hangingPunct="0"/>
            <a:r>
              <a:rPr lang="ru-RU" sz="1400">
                <a:cs typeface="Times New Roman" pitchFamily="18" charset="0"/>
              </a:rPr>
              <a:t>                                                                     </a:t>
            </a:r>
            <a:r>
              <a:rPr lang="ru-RU" sz="1400" b="1">
                <a:cs typeface="Times New Roman" pitchFamily="18" charset="0"/>
              </a:rPr>
              <a:t>5. </a:t>
            </a:r>
            <a:r>
              <a:rPr lang="ru-RU" sz="1400" b="1" u="sng">
                <a:cs typeface="Times New Roman" pitchFamily="18" charset="0"/>
              </a:rPr>
              <a:t>Основные   особенности</a:t>
            </a:r>
          </a:p>
          <a:p>
            <a:pPr algn="just" eaLnBrk="0" hangingPunct="0"/>
            <a:endParaRPr lang="ru-RU" sz="1400" b="1" u="sng">
              <a:cs typeface="Times New Roman" pitchFamily="18" charset="0"/>
            </a:endParaRPr>
          </a:p>
          <a:p>
            <a:pPr algn="just" eaLnBrk="0" hangingPunct="0"/>
            <a:endParaRPr lang="ru-RU" sz="800" b="1"/>
          </a:p>
          <a:p>
            <a:pPr algn="just" eaLnBrk="0" hangingPunct="0"/>
            <a:r>
              <a:rPr lang="ru-RU" sz="1400">
                <a:cs typeface="Times New Roman" pitchFamily="18" charset="0"/>
              </a:rPr>
              <a:t>      	Следует подчеркнуть, что проектирование и технология проведения личностно- ориентированного урока, рассчитанного на работу с индивидуальностью каждого ученика, ставит учителя в новую, не привычную для него пока профессиональную позицию- быть одновременно и предметником, и психологом, умеющим осуществлять комплексное педагогическое наблюдение за каждым учеником в процессе его индивидуального (возрастного) развития, личностного становления.</a:t>
            </a:r>
            <a:endParaRPr lang="ru-RU" sz="800"/>
          </a:p>
          <a:p>
            <a:pPr algn="just" eaLnBrk="0" hangingPunct="0"/>
            <a:r>
              <a:rPr lang="ru-RU" sz="1400">
                <a:cs typeface="Times New Roman" pitchFamily="18" charset="0"/>
              </a:rPr>
              <a:t>  	Урок- это та учебная ситуация, та «сценическая площадка», где не только излагаются знания, но раскрываются, формируются и реализуются личностные особенности учащихся. Объединению этих двух задач и должен служить личностно- ориентированный урок.</a:t>
            </a:r>
            <a:endParaRPr lang="ru-RU" sz="800"/>
          </a:p>
          <a:p>
            <a:pPr algn="just" eaLnBrk="0" hangingPunct="0"/>
            <a:r>
              <a:rPr lang="ru-RU" sz="1400">
                <a:cs typeface="Times New Roman" pitchFamily="18" charset="0"/>
              </a:rPr>
              <a:t>  	Особенности личностно – ориентированного урока:</a:t>
            </a:r>
            <a:endParaRPr lang="ru-RU" sz="800"/>
          </a:p>
          <a:p>
            <a:pPr algn="just" eaLnBrk="0" hangingPunct="0"/>
            <a:r>
              <a:rPr lang="ru-RU" sz="1400">
                <a:cs typeface="Times New Roman" pitchFamily="18" charset="0"/>
              </a:rPr>
              <a:t>   - конструирование дидактического материала разного типа, вида и формы, определение цели, места и времени его использования на уроке;</a:t>
            </a:r>
            <a:endParaRPr lang="ru-RU" sz="800"/>
          </a:p>
          <a:p>
            <a:pPr algn="just" eaLnBrk="0" hangingPunct="0"/>
            <a:r>
              <a:rPr lang="ru-RU" sz="1400">
                <a:cs typeface="Times New Roman" pitchFamily="18" charset="0"/>
              </a:rPr>
              <a:t>   - продумывание учителем возможностей для самопроявления учеников;</a:t>
            </a:r>
            <a:endParaRPr lang="ru-RU" sz="800"/>
          </a:p>
          <a:p>
            <a:pPr algn="just" eaLnBrk="0" hangingPunct="0"/>
            <a:r>
              <a:rPr lang="ru-RU" sz="1400">
                <a:cs typeface="Times New Roman" pitchFamily="18" charset="0"/>
              </a:rPr>
              <a:t>   - проведение наблюдений за школьниками;</a:t>
            </a:r>
            <a:endParaRPr lang="ru-RU" sz="800"/>
          </a:p>
          <a:p>
            <a:pPr algn="just" eaLnBrk="0" hangingPunct="0"/>
            <a:r>
              <a:rPr lang="ru-RU" sz="1400">
                <a:cs typeface="Times New Roman" pitchFamily="18" charset="0"/>
              </a:rPr>
              <a:t>- предоставление ученикам возможности задавать вопросы, не сдерживая их активности и инициативы;                </a:t>
            </a:r>
            <a:endParaRPr lang="ru-RU" sz="800"/>
          </a:p>
          <a:p>
            <a:pPr algn="just" eaLnBrk="0" hangingPunct="0"/>
            <a:r>
              <a:rPr lang="ru-RU" sz="1400">
                <a:cs typeface="Times New Roman" pitchFamily="18" charset="0"/>
              </a:rPr>
              <a:t>- организация обмена мыслями, мнениями, оценками;</a:t>
            </a:r>
            <a:endParaRPr lang="ru-RU" sz="800"/>
          </a:p>
          <a:p>
            <a:pPr algn="just" eaLnBrk="0" hangingPunct="0"/>
            <a:r>
              <a:rPr lang="ru-RU" sz="1400">
                <a:cs typeface="Times New Roman" pitchFamily="18" charset="0"/>
              </a:rPr>
              <a:t>- стремление к созданию ситуации успеха для каждого школьника;</a:t>
            </a:r>
            <a:endParaRPr lang="ru-RU" sz="800"/>
          </a:p>
          <a:p>
            <a:pPr algn="just" eaLnBrk="0" hangingPunct="0"/>
            <a:r>
              <a:rPr lang="ru-RU" sz="1400">
                <a:cs typeface="Times New Roman" pitchFamily="18" charset="0"/>
              </a:rPr>
              <a:t>- продуманное чередование видов работ, типов заданий для снижения утомляемости учащихся.</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Words>
  <Application>Microsoft Office PowerPoint</Application>
  <PresentationFormat>Экран (4:3)</PresentationFormat>
  <Paragraphs>80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Рекомендации к подготовке и проведению личностно – ориентированного урока</vt:lpstr>
      <vt:lpstr> В последние годы личностно ориентированный подход стремительно завоевывает образовательное пространство в  России. Он крайне необходим для преобразования преобладающего в учебных заведениях социоцентрического по направленности и авторитарного по характеру процесса  обучения и воспитания школьников. Система образования в нашей стране вступила в период обновления, требующего системообразующих представлений о путях ее модернизации. В этих условиях простого «внедрения» лучшего опыта учителей недостаточно. Необходимо фундаментальное всестороннее обоснование иноваций – дело сложное, с одной стороны, не терпещее «кавалерийских наскоков» на территорию науки, а с другой – не сводящееся к реставрации прошлого с его обветшавшими догмами и с трудом преодоленными ошибками. Типичное заблуждение в этой области – представление о том, что в связи с разработкой новой практической ориентации, обновлением содержания и методов меняется и сама парадигма педагогической науки, т.е. ее объект, структура, способы получения знаний, логика исследования и т.д. С другой стороны невозможно делать вид, что ничего существенного не произошло и речь должна идти о плавном развитии привычных направлений: обобщения и внедрения передового опыта, построения содержания образования как педагогически переработанных основ наук.  В основе личностно ориентированного обучения лежит признание индивидуальности, самобытности каждого человека, его развитие не как «коллективного субъекта», но, прежде всего, как индивида, наделенного своим неповторимым субъективным опытом. Что же такое личностный подход? Личностный подход - индивидуальный подход педагога к каждому воспитаннику, помогающий ему в осознании себя личностью, в выявлении возможностей, стимулирующих самостановление, самоутверждение, самореализацию.       </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к подготовке и проведению личностно – ориентированного урока</dc:title>
  <dc:creator>Admin</dc:creator>
  <cp:lastModifiedBy>Admin</cp:lastModifiedBy>
  <cp:revision>2</cp:revision>
  <dcterms:created xsi:type="dcterms:W3CDTF">2015-03-12T10:31:54Z</dcterms:created>
  <dcterms:modified xsi:type="dcterms:W3CDTF">2015-03-12T10:33:25Z</dcterms:modified>
</cp:coreProperties>
</file>