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F30E9FA0-7340-48EA-928F-57A44D20CE08}" type="datetimeFigureOut">
              <a:rPr lang="ru-RU" smtClean="0"/>
              <a:t>17.03.2014</a:t>
            </a:fld>
            <a:endParaRPr lang="ru-RU"/>
          </a:p>
        </p:txBody>
      </p:sp>
      <p:sp>
        <p:nvSpPr>
          <p:cNvPr id="16" name="Номер слайда 15"/>
          <p:cNvSpPr>
            <a:spLocks noGrp="1"/>
          </p:cNvSpPr>
          <p:nvPr>
            <p:ph type="sldNum" sz="quarter" idx="11"/>
          </p:nvPr>
        </p:nvSpPr>
        <p:spPr/>
        <p:txBody>
          <a:bodyPr/>
          <a:lstStyle/>
          <a:p>
            <a:fld id="{E37D8310-DF3D-4760-BAE0-CD9729FA6758}"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0E9FA0-7340-48EA-928F-57A44D20CE08}"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D8310-DF3D-4760-BAE0-CD9729FA675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30E9FA0-7340-48EA-928F-57A44D20CE08}"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D8310-DF3D-4760-BAE0-CD9729FA675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F30E9FA0-7340-48EA-928F-57A44D20CE08}" type="datetimeFigureOut">
              <a:rPr lang="ru-RU" smtClean="0"/>
              <a:t>17.03.2014</a:t>
            </a:fld>
            <a:endParaRPr lang="ru-RU"/>
          </a:p>
        </p:txBody>
      </p:sp>
      <p:sp>
        <p:nvSpPr>
          <p:cNvPr id="15" name="Номер слайда 14"/>
          <p:cNvSpPr>
            <a:spLocks noGrp="1"/>
          </p:cNvSpPr>
          <p:nvPr>
            <p:ph type="sldNum" sz="quarter" idx="15"/>
          </p:nvPr>
        </p:nvSpPr>
        <p:spPr/>
        <p:txBody>
          <a:bodyPr/>
          <a:lstStyle>
            <a:lvl1pPr algn="ctr">
              <a:defRPr/>
            </a:lvl1pPr>
          </a:lstStyle>
          <a:p>
            <a:fld id="{E37D8310-DF3D-4760-BAE0-CD9729FA6758}"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F30E9FA0-7340-48EA-928F-57A44D20CE08}" type="datetimeFigureOut">
              <a:rPr lang="ru-RU" smtClean="0"/>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7D8310-DF3D-4760-BAE0-CD9729FA6758}"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F30E9FA0-7340-48EA-928F-57A44D20CE08}" type="datetimeFigureOut">
              <a:rPr lang="ru-RU" smtClean="0"/>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7D8310-DF3D-4760-BAE0-CD9729FA6758}"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37D8310-DF3D-4760-BAE0-CD9729FA6758}"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F30E9FA0-7340-48EA-928F-57A44D20CE08}" type="datetimeFigureOut">
              <a:rPr lang="ru-RU" smtClean="0"/>
              <a:t>17.03.2014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30E9FA0-7340-48EA-928F-57A44D20CE08}" type="datetimeFigureOut">
              <a:rPr lang="ru-RU" smtClean="0"/>
              <a:t>17.03.2014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37D8310-DF3D-4760-BAE0-CD9729FA6758}"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30E9FA0-7340-48EA-928F-57A44D20CE08}" type="datetimeFigureOut">
              <a:rPr lang="ru-RU" smtClean="0"/>
              <a:t>17.03.2014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37D8310-DF3D-4760-BAE0-CD9729FA675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F30E9FA0-7340-48EA-928F-57A44D20CE08}" type="datetimeFigureOut">
              <a:rPr lang="ru-RU" smtClean="0"/>
              <a:t>17.03.2014</a:t>
            </a:fld>
            <a:endParaRPr lang="ru-RU"/>
          </a:p>
        </p:txBody>
      </p:sp>
      <p:sp>
        <p:nvSpPr>
          <p:cNvPr id="9" name="Номер слайда 8"/>
          <p:cNvSpPr>
            <a:spLocks noGrp="1"/>
          </p:cNvSpPr>
          <p:nvPr>
            <p:ph type="sldNum" sz="quarter" idx="15"/>
          </p:nvPr>
        </p:nvSpPr>
        <p:spPr/>
        <p:txBody>
          <a:bodyPr/>
          <a:lstStyle/>
          <a:p>
            <a:fld id="{E37D8310-DF3D-4760-BAE0-CD9729FA6758}"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F30E9FA0-7340-48EA-928F-57A44D20CE08}" type="datetimeFigureOut">
              <a:rPr lang="ru-RU" smtClean="0"/>
              <a:t>17.03.2014</a:t>
            </a:fld>
            <a:endParaRPr lang="ru-RU"/>
          </a:p>
        </p:txBody>
      </p:sp>
      <p:sp>
        <p:nvSpPr>
          <p:cNvPr id="9" name="Номер слайда 8"/>
          <p:cNvSpPr>
            <a:spLocks noGrp="1"/>
          </p:cNvSpPr>
          <p:nvPr>
            <p:ph type="sldNum" sz="quarter" idx="11"/>
          </p:nvPr>
        </p:nvSpPr>
        <p:spPr/>
        <p:txBody>
          <a:bodyPr/>
          <a:lstStyle/>
          <a:p>
            <a:fld id="{E37D8310-DF3D-4760-BAE0-CD9729FA6758}"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30E9FA0-7340-48EA-928F-57A44D20CE08}" type="datetimeFigureOut">
              <a:rPr lang="ru-RU" smtClean="0"/>
              <a:t>17.03.2014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37D8310-DF3D-4760-BAE0-CD9729FA6758}"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60648"/>
            <a:ext cx="8229600" cy="6336704"/>
          </a:xfrm>
        </p:spPr>
        <p:txBody>
          <a:bodyPr>
            <a:normAutofit fontScale="92500" lnSpcReduction="10000"/>
          </a:bodyPr>
          <a:lstStyle/>
          <a:p>
            <a:pPr algn="ctr">
              <a:buNone/>
            </a:pPr>
            <a:r>
              <a:rPr lang="ru-RU" b="1" i="1" dirty="0" smtClean="0">
                <a:effectLst>
                  <a:outerShdw blurRad="38100" dist="38100" dir="2700000" algn="tl">
                    <a:srgbClr val="000000">
                      <a:alpha val="43137"/>
                    </a:srgbClr>
                  </a:outerShdw>
                </a:effectLst>
              </a:rPr>
              <a:t>Реклама</a:t>
            </a:r>
            <a:r>
              <a:rPr lang="ru-RU" dirty="0" smtClean="0"/>
              <a:t> — это особый вид деятельности, который сопровождает человечество на протяжении всей истории его развития.</a:t>
            </a:r>
          </a:p>
          <a:p>
            <a:pPr>
              <a:buNone/>
            </a:pPr>
            <a:endParaRPr lang="ru-RU" dirty="0" smtClean="0"/>
          </a:p>
          <a:p>
            <a:pPr algn="ctr">
              <a:buNone/>
            </a:pPr>
            <a:r>
              <a:rPr lang="ru-RU" dirty="0" smtClean="0"/>
              <a:t>Слово «реклама» произошло от латинского </a:t>
            </a:r>
            <a:r>
              <a:rPr lang="ru-RU" dirty="0" err="1" smtClean="0"/>
              <a:t>reclamare</a:t>
            </a:r>
            <a:r>
              <a:rPr lang="ru-RU" dirty="0" smtClean="0"/>
              <a:t>, что означает «кричать». Как термин, определяющий конкретный вид деятельности, а именно рекламную деятельность, он появился во второй половине XVIII в.</a:t>
            </a:r>
          </a:p>
          <a:p>
            <a:pPr>
              <a:buNone/>
            </a:pPr>
            <a:endParaRPr lang="ru-RU" dirty="0" smtClean="0"/>
          </a:p>
          <a:p>
            <a:pPr algn="ctr">
              <a:buNone/>
            </a:pPr>
            <a:r>
              <a:rPr lang="ru-RU" dirty="0" smtClean="0"/>
              <a:t>Однозначно определить природу рекламы невозможно. Это происходит потому, что реклама объединяет в себе искусство со своими специфическими законами, науку, возникшую на стыке психологии, математики, статистики, логики, социологии и ряда других наук, и, конечно, является одним из основных инструментов современного маркетинга. То есть </a:t>
            </a:r>
            <a:r>
              <a:rPr lang="ru-RU" u="sng" dirty="0" smtClean="0"/>
              <a:t>реклама по своей природе тройственна</a:t>
            </a:r>
            <a:r>
              <a:rPr lang="ru-RU" dirty="0" smtClean="0"/>
              <a:t>.</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gn="ctr">
              <a:buNone/>
            </a:pPr>
            <a:r>
              <a:rPr lang="ru-RU" b="1" i="1" dirty="0" smtClean="0">
                <a:effectLst>
                  <a:outerShdw blurRad="38100" dist="38100" dir="2700000" algn="tl">
                    <a:srgbClr val="000000">
                      <a:alpha val="43137"/>
                    </a:srgbClr>
                  </a:outerShdw>
                </a:effectLst>
              </a:rPr>
              <a:t>Товарная реклама</a:t>
            </a:r>
          </a:p>
          <a:p>
            <a:pPr algn="ctr">
              <a:buNone/>
            </a:pPr>
            <a:endParaRPr lang="ru-RU" dirty="0" smtClean="0"/>
          </a:p>
          <a:p>
            <a:pPr algn="ctr">
              <a:buNone/>
            </a:pPr>
            <a:r>
              <a:rPr lang="ru-RU" dirty="0" smtClean="0"/>
              <a:t>Реклама любого продукта, произведенною в промышленном или сельскохозяйственном секторе экономики, либо любого вица услуги, предлагаемого сервисными фирмами — консультационными, туристическими, ремонтными и </a:t>
            </a:r>
            <a:r>
              <a:rPr lang="ru-RU" dirty="0" err="1" smtClean="0"/>
              <a:t>тд</a:t>
            </a:r>
            <a:r>
              <a:rPr lang="ru-RU" dirty="0" smtClean="0"/>
              <a:t>., характеризуется общим термином «товарная реклама». Единственной целью товарной рекламы является успешная продажа товара через формирование спроса и стимулирование сбыта.</a:t>
            </a:r>
          </a:p>
          <a:p>
            <a:pPr algn="ctr">
              <a:buNone/>
            </a:pPr>
            <a:endParaRPr lang="ru-RU" dirty="0" smtClean="0"/>
          </a:p>
          <a:p>
            <a:pPr algn="ctr">
              <a:buNone/>
            </a:pPr>
            <a:r>
              <a:rPr lang="ru-RU" dirty="0" smtClean="0"/>
              <a:t>Товары могут иметь статус «социально значимый». Особенность таких товаров, отличающая их от других «обычных» товаров, состоит в том, что он и должны быть эксклюзивны. К ним прежде всего относятся предметы роскоши (украшения, мебель, дорогие автомобили или одежда). Иногда их называют товарами-символами.</a:t>
            </a:r>
            <a:endParaRPr lang="ru-RU" dirty="0"/>
          </a:p>
        </p:txBody>
      </p:sp>
      <p:sp>
        <p:nvSpPr>
          <p:cNvPr id="3" name="Заголовок 2"/>
          <p:cNvSpPr>
            <a:spLocks noGrp="1"/>
          </p:cNvSpPr>
          <p:nvPr>
            <p:ph type="title"/>
          </p:nvPr>
        </p:nvSpPr>
        <p:spPr/>
        <p:txBody>
          <a:bodyPr/>
          <a:lstStyle/>
          <a:p>
            <a:r>
              <a:rPr lang="ru-RU" dirty="0" smtClean="0"/>
              <a:t>Виды рекламы</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524000"/>
            <a:ext cx="8229600" cy="5145360"/>
          </a:xfrm>
        </p:spPr>
        <p:txBody>
          <a:bodyPr>
            <a:normAutofit fontScale="77500" lnSpcReduction="20000"/>
          </a:bodyPr>
          <a:lstStyle/>
          <a:p>
            <a:pPr algn="ctr">
              <a:buNone/>
            </a:pPr>
            <a:r>
              <a:rPr lang="ru-RU" b="1" i="1" dirty="0" smtClean="0">
                <a:effectLst>
                  <a:outerShdw blurRad="38100" dist="38100" dir="2700000" algn="tl">
                    <a:srgbClr val="000000">
                      <a:alpha val="43137"/>
                    </a:srgbClr>
                  </a:outerShdw>
                </a:effectLst>
              </a:rPr>
              <a:t>Корпоративная (</a:t>
            </a:r>
            <a:r>
              <a:rPr lang="ru-RU" b="1" i="1" dirty="0" err="1" smtClean="0">
                <a:effectLst>
                  <a:outerShdw blurRad="38100" dist="38100" dir="2700000" algn="tl">
                    <a:srgbClr val="000000">
                      <a:alpha val="43137"/>
                    </a:srgbClr>
                  </a:outerShdw>
                </a:effectLst>
              </a:rPr>
              <a:t>имиджевая</a:t>
            </a:r>
            <a:r>
              <a:rPr lang="ru-RU" b="1" i="1" dirty="0" smtClean="0">
                <a:effectLst>
                  <a:outerShdw blurRad="38100" dist="38100" dir="2700000" algn="tl">
                    <a:srgbClr val="000000">
                      <a:alpha val="43137"/>
                    </a:srgbClr>
                  </a:outerShdw>
                </a:effectLst>
              </a:rPr>
              <a:t>) реклама</a:t>
            </a:r>
          </a:p>
          <a:p>
            <a:pPr algn="ctr">
              <a:buNone/>
            </a:pPr>
            <a:endParaRPr lang="ru-RU" dirty="0" smtClean="0"/>
          </a:p>
          <a:p>
            <a:pPr algn="ctr">
              <a:buNone/>
            </a:pPr>
            <a:r>
              <a:rPr lang="ru-RU" dirty="0" smtClean="0"/>
              <a:t>Реклама не отдельного продукта или класса продуктов, а самой фирмы. Целью такой рекламы является демонстрация обществу значения деятельности фирмы для экономики страны в целом или отдельной отрасли, ее вклад в решение важнейших задач благосостояния народа. Такая реклама в последнее время часто появляется как на телевидении, так и в прессе. Среди фирм, которые прибегают к такого рода рекламе, такие, как коммуникационная компания МЕГАФОН, «Газпром», «Норильский никель», Банк ВТБ и др. Данная реклама призвана улучшать имидж фирмы в глазах потенциальных покупателей, а также ее партнеров, создать у большей части общества благоприятное представление о фирме и производимых ею товарах. Этот же подход лежит и в основе такого явления, как спонсирование крупными российскими компаниями отдельных спортивных команд или трансляций наиболее популярных видов спорта, что очень важно сегодня для поднятия престижа российского спорта.</a:t>
            </a:r>
            <a:endParaRPr lang="ru-RU" dirty="0"/>
          </a:p>
        </p:txBody>
      </p:sp>
      <p:sp>
        <p:nvSpPr>
          <p:cNvPr id="3" name="Заголовок 2"/>
          <p:cNvSpPr>
            <a:spLocks noGrp="1"/>
          </p:cNvSpPr>
          <p:nvPr>
            <p:ph type="title"/>
          </p:nvPr>
        </p:nvSpPr>
        <p:spPr/>
        <p:txBody>
          <a:bodyPr/>
          <a:lstStyle/>
          <a:p>
            <a:r>
              <a:rPr lang="ru-RU" dirty="0" smtClean="0"/>
              <a:t>Виды рекламы:</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pPr algn="ctr">
              <a:buNone/>
            </a:pPr>
            <a:r>
              <a:rPr lang="ru-RU" b="1" i="1" dirty="0" smtClean="0">
                <a:effectLst>
                  <a:outerShdw blurRad="38100" dist="38100" dir="2700000" algn="tl">
                    <a:srgbClr val="000000">
                      <a:alpha val="43137"/>
                    </a:srgbClr>
                  </a:outerShdw>
                </a:effectLst>
              </a:rPr>
              <a:t>Промышленная реклама</a:t>
            </a:r>
          </a:p>
          <a:p>
            <a:pPr algn="ctr">
              <a:buNone/>
            </a:pPr>
            <a:endParaRPr lang="ru-RU" b="1" dirty="0" smtClean="0">
              <a:effectLst>
                <a:outerShdw blurRad="38100" dist="38100" dir="2700000" algn="tl">
                  <a:srgbClr val="000000">
                    <a:alpha val="43137"/>
                  </a:srgbClr>
                </a:outerShdw>
              </a:effectLst>
            </a:endParaRPr>
          </a:p>
          <a:p>
            <a:pPr algn="ctr">
              <a:buNone/>
            </a:pPr>
            <a:r>
              <a:rPr lang="ru-RU" dirty="0" smtClean="0"/>
              <a:t>У этого вида рекламы цель одна — получить запросы на машины и оборудование, наладить сотрудничество в сфере кредитно-финансовых отношений. В таких рекламных обращениях отводится место специальному возвратному купону, в котором предусмотрена возможность изложить вопросы, возникшие у потребителя, и даются все необходимые реквизиты фирмы-продавца или финансового учреждения. Такая информационная реклама размещается в специализированных журналах либо распространяется с использованием печатной рекламы (листовки, буклеты), направляемой в адреса руководителей конкретных фирм и организаций, которые должны, по мнению рекламодателя, заинтересоваться такими предложениями.</a:t>
            </a:r>
            <a:endParaRPr lang="ru-RU" dirty="0"/>
          </a:p>
        </p:txBody>
      </p:sp>
      <p:sp>
        <p:nvSpPr>
          <p:cNvPr id="3" name="Заголовок 2"/>
          <p:cNvSpPr>
            <a:spLocks noGrp="1"/>
          </p:cNvSpPr>
          <p:nvPr>
            <p:ph type="title"/>
          </p:nvPr>
        </p:nvSpPr>
        <p:spPr/>
        <p:txBody>
          <a:bodyPr/>
          <a:lstStyle/>
          <a:p>
            <a:r>
              <a:rPr lang="ru-RU" dirty="0" smtClean="0"/>
              <a:t>Виды рекламы:</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8640"/>
            <a:ext cx="8229600" cy="6480720"/>
          </a:xfrm>
        </p:spPr>
        <p:txBody>
          <a:bodyPr/>
          <a:lstStyle/>
          <a:p>
            <a:pPr algn="ctr">
              <a:buNone/>
            </a:pPr>
            <a:r>
              <a:rPr lang="ru-RU" dirty="0" smtClean="0"/>
              <a:t>Первое определение принадлежит Американской маркетинговой ассоциации: </a:t>
            </a:r>
            <a:endParaRPr lang="ru-RU" dirty="0" smtClean="0"/>
          </a:p>
          <a:p>
            <a:pPr algn="ctr">
              <a:buNone/>
            </a:pPr>
            <a:endParaRPr lang="ru-RU" dirty="0" smtClean="0"/>
          </a:p>
          <a:p>
            <a:pPr algn="ctr">
              <a:buNone/>
            </a:pPr>
            <a:r>
              <a:rPr lang="ru-RU" dirty="0" smtClean="0"/>
              <a:t>«</a:t>
            </a:r>
            <a:r>
              <a:rPr lang="ru-RU" b="1" i="1" dirty="0" smtClean="0">
                <a:effectLst>
                  <a:outerShdw blurRad="38100" dist="38100" dir="2700000" algn="tl">
                    <a:srgbClr val="000000">
                      <a:alpha val="43137"/>
                    </a:srgbClr>
                  </a:outerShdw>
                </a:effectLst>
              </a:rPr>
              <a:t>Реклама </a:t>
            </a:r>
            <a:r>
              <a:rPr lang="ru-RU" dirty="0" smtClean="0"/>
              <a:t>— любая платная форма неличного представления и продвижения идеи или услуг от имени известного спонсора». </a:t>
            </a:r>
            <a:endParaRPr lang="ru-RU" dirty="0" smtClean="0"/>
          </a:p>
          <a:p>
            <a:pPr algn="ctr">
              <a:buNone/>
            </a:pPr>
            <a:endParaRPr lang="ru-RU" dirty="0" smtClean="0"/>
          </a:p>
          <a:p>
            <a:pPr algn="ctr">
              <a:buNone/>
            </a:pPr>
            <a:r>
              <a:rPr lang="ru-RU" dirty="0" smtClean="0"/>
              <a:t>В </a:t>
            </a:r>
            <a:r>
              <a:rPr lang="ru-RU" dirty="0" smtClean="0"/>
              <a:t>этом определении отражена важнейшая функция рекламы — возможность передать информацию от рекламодателя определенной целевой аудитории, не устанавливая при этом прямого контакта с потенциальным покупателем, т.е. реклама носит </a:t>
            </a:r>
            <a:r>
              <a:rPr lang="ru-RU" u="sng" dirty="0" smtClean="0"/>
              <a:t>неличный характер</a:t>
            </a:r>
            <a:r>
              <a:rPr lang="ru-RU"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1196752"/>
            <a:ext cx="8229600" cy="4899248"/>
          </a:xfrm>
        </p:spPr>
        <p:txBody>
          <a:bodyPr>
            <a:noAutofit/>
          </a:bodyPr>
          <a:lstStyle/>
          <a:p>
            <a:pPr>
              <a:buNone/>
            </a:pPr>
            <a:endParaRPr lang="ru-RU" sz="1700" dirty="0" smtClean="0"/>
          </a:p>
          <a:p>
            <a:pPr>
              <a:buNone/>
            </a:pPr>
            <a:r>
              <a:rPr lang="ru-RU" sz="1700" dirty="0" smtClean="0"/>
              <a:t>– рекламой признается информация, распространенная любым способом, в любой форме и с использованием любых средств, адресованная неопределенному кругу лиц и направленная на привлечение внимания к объекту рекламирования, формирование или поддержание интереса к нему и его продвижение на рынке;</a:t>
            </a:r>
          </a:p>
          <a:p>
            <a:pPr>
              <a:buNone/>
            </a:pPr>
            <a:endParaRPr lang="ru-RU" sz="1700" dirty="0" smtClean="0"/>
          </a:p>
          <a:p>
            <a:pPr>
              <a:buNone/>
            </a:pPr>
            <a:r>
              <a:rPr lang="ru-RU" sz="1700" dirty="0" smtClean="0"/>
              <a:t>– объектом рекламирования считается товар, средство его индивидуализации, изготовитель или продавец товара, результаты интеллектуальной деятельности либо мероприятие (в том числе спортивное соревнование, концерт, конкурс, фестиваль, основанные на риске игры, пари), на привлечение внимания к которым направлена реклама;</a:t>
            </a:r>
          </a:p>
          <a:p>
            <a:pPr>
              <a:buNone/>
            </a:pPr>
            <a:endParaRPr lang="ru-RU" sz="1700" dirty="0" smtClean="0"/>
          </a:p>
          <a:p>
            <a:pPr>
              <a:buNone/>
            </a:pPr>
            <a:r>
              <a:rPr lang="ru-RU" sz="1700" dirty="0" smtClean="0"/>
              <a:t>– товаром является продукт деятельности (в том числе работа, услуга), предназначенный для продажи, обмена или иного введения в оборот.</a:t>
            </a:r>
          </a:p>
          <a:p>
            <a:pPr>
              <a:buNone/>
            </a:pPr>
            <a:endParaRPr lang="ru-RU" sz="1700" dirty="0" smtClean="0"/>
          </a:p>
          <a:p>
            <a:pPr>
              <a:buNone/>
            </a:pPr>
            <a:r>
              <a:rPr lang="ru-RU" sz="1700" dirty="0" smtClean="0"/>
              <a:t>Ключевой признак рекламы: информация должна быть предназначена для неопределенного круга лиц.</a:t>
            </a:r>
            <a:endParaRPr lang="ru-RU" sz="1700" dirty="0"/>
          </a:p>
        </p:txBody>
      </p:sp>
      <p:sp>
        <p:nvSpPr>
          <p:cNvPr id="4" name="Заголовок 3"/>
          <p:cNvSpPr>
            <a:spLocks noGrp="1"/>
          </p:cNvSpPr>
          <p:nvPr>
            <p:ph type="title"/>
          </p:nvPr>
        </p:nvSpPr>
        <p:spPr>
          <a:xfrm>
            <a:off x="457200" y="274638"/>
            <a:ext cx="8229600" cy="1498178"/>
          </a:xfrm>
        </p:spPr>
        <p:txBody>
          <a:bodyPr>
            <a:normAutofit fontScale="90000"/>
          </a:bodyPr>
          <a:lstStyle/>
          <a:p>
            <a:r>
              <a:rPr lang="ru-RU" sz="3100" dirty="0" smtClean="0">
                <a:effectLst>
                  <a:outerShdw blurRad="38100" dist="38100" dir="2700000" algn="tl">
                    <a:srgbClr val="000000">
                      <a:alpha val="43137"/>
                    </a:srgbClr>
                  </a:outerShdw>
                </a:effectLst>
              </a:rPr>
              <a:t>С 1 июля 2006 г. действует Федеральный закон от 13.03.2006 № 38-ФЗ «О рекламе», согласно которому:</a:t>
            </a: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395536" y="188642"/>
          <a:ext cx="8229600" cy="6689480"/>
        </p:xfrm>
        <a:graphic>
          <a:graphicData uri="http://schemas.openxmlformats.org/drawingml/2006/table">
            <a:tbl>
              <a:tblPr firstRow="1" bandRow="1">
                <a:tableStyleId>{5C22544A-7EE6-4342-B048-85BDC9FD1C3A}</a:tableStyleId>
              </a:tblPr>
              <a:tblGrid>
                <a:gridCol w="1162472"/>
                <a:gridCol w="7067128"/>
              </a:tblGrid>
              <a:tr h="355699">
                <a:tc>
                  <a:txBody>
                    <a:bodyPr/>
                    <a:lstStyle/>
                    <a:p>
                      <a:r>
                        <a:rPr lang="ru-RU" b="1" dirty="0"/>
                        <a:t>Период</a:t>
                      </a:r>
                      <a:endParaRPr lang="ru-RU" dirty="0"/>
                    </a:p>
                  </a:txBody>
                  <a:tcPr anchor="ctr"/>
                </a:tc>
                <a:tc>
                  <a:txBody>
                    <a:bodyPr/>
                    <a:lstStyle/>
                    <a:p>
                      <a:r>
                        <a:rPr lang="ru-RU" sz="1600" b="1"/>
                        <a:t>Событие</a:t>
                      </a:r>
                      <a:endParaRPr lang="ru-RU" sz="1600"/>
                    </a:p>
                  </a:txBody>
                  <a:tcPr anchor="ctr"/>
                </a:tc>
              </a:tr>
              <a:tr h="889248">
                <a:tc>
                  <a:txBody>
                    <a:bodyPr/>
                    <a:lstStyle/>
                    <a:p>
                      <a:r>
                        <a:rPr lang="ru-RU"/>
                        <a:t>2500 лет назад</a:t>
                      </a:r>
                    </a:p>
                  </a:txBody>
                  <a:tcPr anchor="ctr"/>
                </a:tc>
                <a:tc>
                  <a:txBody>
                    <a:bodyPr/>
                    <a:lstStyle/>
                    <a:p>
                      <a:r>
                        <a:rPr lang="ru-RU" sz="1600"/>
                        <a:t>Древний Египет. В развалинах города Мемфис найден самый старый рекламный текст: -Я — Рино с Крита, по повелению богов толкую сны»</a:t>
                      </a:r>
                    </a:p>
                  </a:txBody>
                  <a:tcPr anchor="ctr"/>
                </a:tc>
              </a:tr>
              <a:tr h="889248">
                <a:tc>
                  <a:txBody>
                    <a:bodyPr/>
                    <a:lstStyle/>
                    <a:p>
                      <a:r>
                        <a:rPr lang="ru-RU"/>
                        <a:t>1450 г.</a:t>
                      </a:r>
                    </a:p>
                  </a:txBody>
                  <a:tcPr anchor="ctr"/>
                </a:tc>
                <a:tc>
                  <a:txBody>
                    <a:bodyPr/>
                    <a:lstStyle/>
                    <a:p>
                      <a:r>
                        <a:rPr lang="ru-RU" sz="1600" dirty="0"/>
                        <a:t>Германия. Иоанн Гуттенберг изобрел первый печатный станок, позволивший быстро и качественно размножать рекламные объявления</a:t>
                      </a:r>
                    </a:p>
                  </a:txBody>
                  <a:tcPr anchor="ctr"/>
                </a:tc>
              </a:tr>
              <a:tr h="622473">
                <a:tc>
                  <a:txBody>
                    <a:bodyPr/>
                    <a:lstStyle/>
                    <a:p>
                      <a:r>
                        <a:rPr lang="ru-RU"/>
                        <a:t>1477 г.</a:t>
                      </a:r>
                    </a:p>
                  </a:txBody>
                  <a:tcPr anchor="ctr"/>
                </a:tc>
                <a:tc>
                  <a:txBody>
                    <a:bodyPr/>
                    <a:lstStyle/>
                    <a:p>
                      <a:r>
                        <a:rPr lang="ru-RU" sz="1600"/>
                        <a:t>Англия. Уильям Кэкстон напечатал первое рекламное объявление в книге пасхальных правил</a:t>
                      </a:r>
                    </a:p>
                  </a:txBody>
                  <a:tcPr anchor="ctr"/>
                </a:tc>
              </a:tr>
              <a:tr h="355699">
                <a:tc>
                  <a:txBody>
                    <a:bodyPr/>
                    <a:lstStyle/>
                    <a:p>
                      <a:r>
                        <a:rPr lang="ru-RU"/>
                        <a:t>1625 г.</a:t>
                      </a:r>
                    </a:p>
                  </a:txBody>
                  <a:tcPr anchor="ctr"/>
                </a:tc>
                <a:tc>
                  <a:txBody>
                    <a:bodyPr/>
                    <a:lstStyle/>
                    <a:p>
                      <a:r>
                        <a:rPr lang="ru-RU" sz="1600"/>
                        <a:t>Англия. Первое рекламное объявление в английской газете</a:t>
                      </a:r>
                    </a:p>
                  </a:txBody>
                  <a:tcPr anchor="ctr"/>
                </a:tc>
              </a:tr>
              <a:tr h="889248">
                <a:tc>
                  <a:txBody>
                    <a:bodyPr/>
                    <a:lstStyle/>
                    <a:p>
                      <a:r>
                        <a:rPr lang="ru-RU"/>
                        <a:t>1703 г.</a:t>
                      </a:r>
                    </a:p>
                  </a:txBody>
                  <a:tcPr anchor="ctr"/>
                </a:tc>
                <a:tc>
                  <a:txBody>
                    <a:bodyPr/>
                    <a:lstStyle/>
                    <a:p>
                      <a:r>
                        <a:rPr lang="ru-RU" sz="1600"/>
                        <a:t>Россия. По указу Петра 1 начинается издание первой русской газеты, а в ней и рекламы. Появляются газеты «Санкт-Петербургские ведомости», -Московские ведомости» и др.</a:t>
                      </a:r>
                    </a:p>
                  </a:txBody>
                  <a:tcPr anchor="ctr"/>
                </a:tc>
              </a:tr>
              <a:tr h="622473">
                <a:tc>
                  <a:txBody>
                    <a:bodyPr/>
                    <a:lstStyle/>
                    <a:p>
                      <a:r>
                        <a:rPr lang="ru-RU"/>
                        <a:t>1774 г.</a:t>
                      </a:r>
                    </a:p>
                  </a:txBody>
                  <a:tcPr anchor="ctr"/>
                </a:tc>
                <a:tc>
                  <a:txBody>
                    <a:bodyPr/>
                    <a:lstStyle/>
                    <a:p>
                      <a:r>
                        <a:rPr lang="ru-RU" sz="1600"/>
                        <a:t>США. Издание первого каталога товаров Бенджамина Франклина. по которому можно было заказать требуемый товар</a:t>
                      </a:r>
                    </a:p>
                  </a:txBody>
                  <a:tcPr anchor="ctr"/>
                </a:tc>
              </a:tr>
              <a:tr h="1156022">
                <a:tc>
                  <a:txBody>
                    <a:bodyPr/>
                    <a:lstStyle/>
                    <a:p>
                      <a:r>
                        <a:rPr lang="ru-RU"/>
                        <a:t>1871 г.</a:t>
                      </a:r>
                    </a:p>
                  </a:txBody>
                  <a:tcPr anchor="ctr"/>
                </a:tc>
                <a:tc>
                  <a:txBody>
                    <a:bodyPr/>
                    <a:lstStyle/>
                    <a:p>
                      <a:r>
                        <a:rPr lang="ru-RU" sz="1600"/>
                        <a:t>США. Регистрация первого профессионального рекламного агентства в современном его понимании; в Европе это произошло несколько позже. Это были агентства по созданию и размещению рекламы в прессе — -медийные агентства»</a:t>
                      </a:r>
                    </a:p>
                  </a:txBody>
                  <a:tcPr anchor="ctr"/>
                </a:tc>
              </a:tr>
              <a:tr h="889248">
                <a:tc>
                  <a:txBody>
                    <a:bodyPr/>
                    <a:lstStyle/>
                    <a:p>
                      <a:r>
                        <a:rPr lang="ru-RU"/>
                        <a:t>1899 г.</a:t>
                      </a:r>
                    </a:p>
                  </a:txBody>
                  <a:tcPr anchor="ctr"/>
                </a:tc>
                <a:tc>
                  <a:txBody>
                    <a:bodyPr/>
                    <a:lstStyle/>
                    <a:p>
                      <a:r>
                        <a:rPr lang="ru-RU" sz="1600" dirty="0"/>
                        <a:t>США. Начало создания международных рекламных сетей: рекламное агентство «J. </a:t>
                      </a:r>
                      <a:r>
                        <a:rPr lang="ru-RU" sz="1600" dirty="0" err="1"/>
                        <a:t>Walter</a:t>
                      </a:r>
                      <a:r>
                        <a:rPr lang="ru-RU" sz="1600" dirty="0"/>
                        <a:t> </a:t>
                      </a:r>
                      <a:r>
                        <a:rPr lang="ru-RU" sz="1600" dirty="0" err="1"/>
                        <a:t>Thompson</a:t>
                      </a:r>
                      <a:r>
                        <a:rPr lang="ru-RU" sz="1600" dirty="0"/>
                        <a:t>» первым среди агентств вышло на международный рынок</a:t>
                      </a:r>
                    </a:p>
                  </a:txBody>
                  <a:tcPr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260350"/>
          <a:ext cx="8229600" cy="6537960"/>
        </p:xfrm>
        <a:graphic>
          <a:graphicData uri="http://schemas.openxmlformats.org/drawingml/2006/table">
            <a:tbl>
              <a:tblPr firstRow="1" bandRow="1">
                <a:tableStyleId>{5C22544A-7EE6-4342-B048-85BDC9FD1C3A}</a:tableStyleId>
              </a:tblPr>
              <a:tblGrid>
                <a:gridCol w="1378496"/>
                <a:gridCol w="6851104"/>
              </a:tblGrid>
              <a:tr h="370840">
                <a:tc>
                  <a:txBody>
                    <a:bodyPr/>
                    <a:lstStyle/>
                    <a:p>
                      <a:r>
                        <a:rPr lang="ru-RU" dirty="0"/>
                        <a:t>Начало </a:t>
                      </a:r>
                      <a:r>
                        <a:rPr lang="fr-FR" dirty="0"/>
                        <a:t>XX </a:t>
                      </a:r>
                      <a:r>
                        <a:rPr lang="ru-RU" dirty="0"/>
                        <a:t>столетия</a:t>
                      </a:r>
                    </a:p>
                  </a:txBody>
                  <a:tcPr anchor="ctr"/>
                </a:tc>
                <a:tc>
                  <a:txBody>
                    <a:bodyPr/>
                    <a:lstStyle/>
                    <a:p>
                      <a:r>
                        <a:rPr lang="ru-RU" sz="1600"/>
                        <a:t>США. Проводятся первые групповые интервью, которые затем, в 40-х гг. привели к появлению метода фокус-групп</a:t>
                      </a:r>
                    </a:p>
                  </a:txBody>
                  <a:tcPr anchor="ctr"/>
                </a:tc>
              </a:tr>
              <a:tr h="370840">
                <a:tc>
                  <a:txBody>
                    <a:bodyPr/>
                    <a:lstStyle/>
                    <a:p>
                      <a:r>
                        <a:rPr lang="ru-RU"/>
                        <a:t>1906 г.</a:t>
                      </a:r>
                    </a:p>
                  </a:txBody>
                  <a:tcPr anchor="ctr"/>
                </a:tc>
                <a:tc>
                  <a:txBody>
                    <a:bodyPr/>
                    <a:lstStyle/>
                    <a:p>
                      <a:r>
                        <a:rPr lang="ru-RU" sz="1600"/>
                        <a:t>США. Первая реклама общественной организации</a:t>
                      </a:r>
                    </a:p>
                  </a:txBody>
                  <a:tcPr anchor="ctr"/>
                </a:tc>
              </a:tr>
              <a:tr h="370840">
                <a:tc>
                  <a:txBody>
                    <a:bodyPr/>
                    <a:lstStyle/>
                    <a:p>
                      <a:r>
                        <a:rPr lang="ru-RU"/>
                        <a:t>1917 г.</a:t>
                      </a:r>
                    </a:p>
                  </a:txBody>
                  <a:tcPr anchor="ctr"/>
                </a:tc>
                <a:tc>
                  <a:txBody>
                    <a:bodyPr/>
                    <a:lstStyle/>
                    <a:p>
                      <a:r>
                        <a:rPr lang="ru-RU" sz="1600"/>
                        <a:t>США. Первый политический плакат</a:t>
                      </a:r>
                    </a:p>
                  </a:txBody>
                  <a:tcPr anchor="ctr"/>
                </a:tc>
              </a:tr>
              <a:tr h="370840">
                <a:tc>
                  <a:txBody>
                    <a:bodyPr/>
                    <a:lstStyle/>
                    <a:p>
                      <a:r>
                        <a:rPr lang="ru-RU"/>
                        <a:t>1920 г.</a:t>
                      </a:r>
                    </a:p>
                  </a:txBody>
                  <a:tcPr anchor="ctr"/>
                </a:tc>
                <a:tc>
                  <a:txBody>
                    <a:bodyPr/>
                    <a:lstStyle/>
                    <a:p>
                      <a:r>
                        <a:rPr lang="ru-RU" sz="1600"/>
                        <a:t>Англия. Американское рекламное агентство -McCann-Erickson- открыло в Лондоне свое первое представительство за рубежом</a:t>
                      </a:r>
                    </a:p>
                  </a:txBody>
                  <a:tcPr anchor="ctr"/>
                </a:tc>
              </a:tr>
              <a:tr h="370840">
                <a:tc>
                  <a:txBody>
                    <a:bodyPr/>
                    <a:lstStyle/>
                    <a:p>
                      <a:r>
                        <a:rPr lang="ru-RU"/>
                        <a:t>1922 г.</a:t>
                      </a:r>
                    </a:p>
                  </a:txBody>
                  <a:tcPr anchor="ctr"/>
                </a:tc>
                <a:tc>
                  <a:txBody>
                    <a:bodyPr/>
                    <a:lstStyle/>
                    <a:p>
                      <a:r>
                        <a:rPr lang="ru-RU" sz="1600"/>
                        <a:t>США. Прозвучала в эфире первая радиореклама</a:t>
                      </a:r>
                    </a:p>
                  </a:txBody>
                  <a:tcPr anchor="ctr"/>
                </a:tc>
              </a:tr>
              <a:tr h="370840">
                <a:tc>
                  <a:txBody>
                    <a:bodyPr/>
                    <a:lstStyle/>
                    <a:p>
                      <a:r>
                        <a:rPr lang="ru-RU"/>
                        <a:t>1925 г.</a:t>
                      </a:r>
                    </a:p>
                  </a:txBody>
                  <a:tcPr anchor="ctr"/>
                </a:tc>
                <a:tc>
                  <a:txBody>
                    <a:bodyPr/>
                    <a:lstStyle/>
                    <a:p>
                      <a:r>
                        <a:rPr lang="ru-RU" sz="1600"/>
                        <a:t>Франция. В Париже на Международной художественно-промышленной выставке за цикл рекламных плакатов В. Маяковский и А. Родченко были удостоены серебряных медалей</a:t>
                      </a:r>
                    </a:p>
                  </a:txBody>
                  <a:tcPr anchor="ctr"/>
                </a:tc>
              </a:tr>
              <a:tr h="370840">
                <a:tc>
                  <a:txBody>
                    <a:bodyPr/>
                    <a:lstStyle/>
                    <a:p>
                      <a:r>
                        <a:rPr lang="ru-RU"/>
                        <a:t>1929 г.</a:t>
                      </a:r>
                    </a:p>
                  </a:txBody>
                  <a:tcPr anchor="ctr"/>
                </a:tc>
                <a:tc>
                  <a:txBody>
                    <a:bodyPr/>
                    <a:lstStyle/>
                    <a:p>
                      <a:r>
                        <a:rPr lang="ru-RU" sz="1600"/>
                        <a:t>США. Первое мероприятие public relations (связей с общественностью) по случаю 50-й годовщины изобретения лампочки Эдисоном</a:t>
                      </a:r>
                    </a:p>
                  </a:txBody>
                  <a:tcPr anchor="ctr"/>
                </a:tc>
              </a:tr>
              <a:tr h="370840">
                <a:tc rowSpan="2">
                  <a:txBody>
                    <a:bodyPr/>
                    <a:lstStyle/>
                    <a:p>
                      <a:r>
                        <a:rPr lang="ru-RU"/>
                        <a:t>1941 г.</a:t>
                      </a:r>
                    </a:p>
                  </a:txBody>
                  <a:tcPr anchor="ctr"/>
                </a:tc>
                <a:tc>
                  <a:txBody>
                    <a:bodyPr/>
                    <a:lstStyle/>
                    <a:p>
                      <a:r>
                        <a:rPr lang="ru-RU" sz="1600"/>
                        <a:t>США. Первое использование фокус-групп для рекламных целей (Колумбийский университет Нью-Йорка)</a:t>
                      </a:r>
                    </a:p>
                  </a:txBody>
                  <a:tcPr anchor="ctr"/>
                </a:tc>
              </a:tr>
              <a:tr h="370840">
                <a:tc vMerge="1">
                  <a:txBody>
                    <a:bodyPr/>
                    <a:lstStyle/>
                    <a:p>
                      <a:endParaRPr lang="ru-RU"/>
                    </a:p>
                  </a:txBody>
                  <a:tcPr/>
                </a:tc>
                <a:tc>
                  <a:txBody>
                    <a:bodyPr/>
                    <a:lstStyle/>
                    <a:p>
                      <a:r>
                        <a:rPr lang="ru-RU" sz="1600"/>
                        <a:t>США. В Нью-Йорке вышел в эфир первый ТВ-ролик. Это был 10-секундный ролик часовой фирмы -Bulova». Рекламу увидели 4 тыс. владельцев ТВ-приемников</a:t>
                      </a:r>
                    </a:p>
                  </a:txBody>
                  <a:tcPr anchor="ctr"/>
                </a:tc>
              </a:tr>
              <a:tr h="370840">
                <a:tc>
                  <a:txBody>
                    <a:bodyPr/>
                    <a:lstStyle/>
                    <a:p>
                      <a:r>
                        <a:rPr lang="ru-RU"/>
                        <a:t>1952 г.</a:t>
                      </a:r>
                    </a:p>
                  </a:txBody>
                  <a:tcPr anchor="ctr"/>
                </a:tc>
                <a:tc>
                  <a:txBody>
                    <a:bodyPr/>
                    <a:lstStyle/>
                    <a:p>
                      <a:r>
                        <a:rPr lang="ru-RU" sz="1600"/>
                        <a:t>США. Телереклама кандидатов в президенты США Эйзенхауэра и Никсона стала рождением политической рекламы как самостоятельного вида рекламы</a:t>
                      </a:r>
                    </a:p>
                  </a:txBody>
                  <a:tcPr anchor="ctr"/>
                </a:tc>
              </a:tr>
              <a:tr h="370840">
                <a:tc>
                  <a:txBody>
                    <a:bodyPr/>
                    <a:lstStyle/>
                    <a:p>
                      <a:r>
                        <a:rPr lang="ru-RU"/>
                        <a:t>1998 г.</a:t>
                      </a:r>
                    </a:p>
                  </a:txBody>
                  <a:tcPr anchor="ctr"/>
                </a:tc>
                <a:tc>
                  <a:txBody>
                    <a:bodyPr/>
                    <a:lstStyle/>
                    <a:p>
                      <a:r>
                        <a:rPr lang="ru-RU" sz="1600" dirty="0"/>
                        <a:t>Россия. Появление нового вида наружной рекламы — первый движущийся </a:t>
                      </a:r>
                      <a:r>
                        <a:rPr lang="ru-RU" sz="1600" dirty="0" err="1"/>
                        <a:t>супербиллборд</a:t>
                      </a:r>
                      <a:r>
                        <a:rPr lang="ru-RU" sz="1600" dirty="0"/>
                        <a:t>: реклам но оформленная электричка</a:t>
                      </a:r>
                    </a:p>
                  </a:txBody>
                  <a:tcPr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pPr algn="ctr">
              <a:buNone/>
            </a:pPr>
            <a:r>
              <a:rPr lang="ru-RU" sz="3600" i="1" dirty="0" smtClean="0">
                <a:effectLst>
                  <a:outerShdw blurRad="38100" dist="38100" dir="2700000" algn="tl">
                    <a:srgbClr val="000000">
                      <a:alpha val="43137"/>
                    </a:srgbClr>
                  </a:outerShdw>
                </a:effectLst>
              </a:rPr>
              <a:t>Рекламодатели</a:t>
            </a:r>
            <a:r>
              <a:rPr lang="ru-RU" sz="3600" dirty="0" smtClean="0"/>
              <a:t> - изготовитель или продавец товара либо иное определившее объект рекламирования и (или) содержание рекламы лицо</a:t>
            </a:r>
          </a:p>
          <a:p>
            <a:pPr>
              <a:buNone/>
            </a:pPr>
            <a:endParaRPr lang="ru-RU" dirty="0" smtClean="0"/>
          </a:p>
          <a:p>
            <a:pPr>
              <a:buNone/>
            </a:pPr>
            <a:r>
              <a:rPr lang="ru-RU" dirty="0" smtClean="0"/>
              <a:t>Основные функции:</a:t>
            </a:r>
          </a:p>
          <a:p>
            <a:pPr>
              <a:buNone/>
            </a:pPr>
            <a:endParaRPr lang="ru-RU" dirty="0" smtClean="0"/>
          </a:p>
          <a:p>
            <a:pPr marL="514350" indent="-514350">
              <a:buFont typeface="+mj-lt"/>
              <a:buAutoNum type="arabicPeriod"/>
            </a:pPr>
            <a:r>
              <a:rPr lang="ru-RU" dirty="0" smtClean="0"/>
              <a:t>определение </a:t>
            </a:r>
            <a:r>
              <a:rPr lang="ru-RU" dirty="0" smtClean="0"/>
              <a:t>объектов рекламы;</a:t>
            </a:r>
          </a:p>
          <a:p>
            <a:pPr marL="514350" indent="-514350">
              <a:buFont typeface="+mj-lt"/>
              <a:buAutoNum type="arabicPeriod"/>
            </a:pPr>
            <a:r>
              <a:rPr lang="ru-RU" dirty="0" smtClean="0"/>
              <a:t>планирование </a:t>
            </a:r>
            <a:r>
              <a:rPr lang="ru-RU" dirty="0" smtClean="0"/>
              <a:t>затрат на рекламу;</a:t>
            </a:r>
          </a:p>
          <a:p>
            <a:pPr marL="514350" indent="-514350">
              <a:buFont typeface="+mj-lt"/>
              <a:buAutoNum type="arabicPeriod"/>
            </a:pPr>
            <a:r>
              <a:rPr lang="ru-RU" dirty="0" smtClean="0"/>
              <a:t>определение </a:t>
            </a:r>
            <a:r>
              <a:rPr lang="ru-RU" dirty="0" smtClean="0"/>
              <a:t>особенностей рекламирования в зависимости от поставленных целей;</a:t>
            </a:r>
          </a:p>
          <a:p>
            <a:pPr marL="514350" indent="-514350">
              <a:buFont typeface="+mj-lt"/>
              <a:buAutoNum type="arabicPeriod"/>
            </a:pPr>
            <a:r>
              <a:rPr lang="ru-RU" dirty="0" smtClean="0"/>
              <a:t>подготовка </a:t>
            </a:r>
            <a:r>
              <a:rPr lang="ru-RU" dirty="0" smtClean="0"/>
              <a:t>и передача исходных материалов;</a:t>
            </a:r>
          </a:p>
          <a:p>
            <a:pPr marL="514350" indent="-514350">
              <a:buFont typeface="+mj-lt"/>
              <a:buAutoNum type="arabicPeriod"/>
            </a:pPr>
            <a:r>
              <a:rPr lang="ru-RU" dirty="0" smtClean="0"/>
              <a:t>помощь </a:t>
            </a:r>
            <a:r>
              <a:rPr lang="ru-RU" dirty="0" smtClean="0"/>
              <a:t>исполнителям в создании рекламных материалов;</a:t>
            </a:r>
          </a:p>
          <a:p>
            <a:pPr marL="514350" indent="-514350">
              <a:buFont typeface="+mj-lt"/>
              <a:buAutoNum type="arabicPeriod"/>
            </a:pPr>
            <a:r>
              <a:rPr lang="ru-RU" dirty="0" smtClean="0"/>
              <a:t>утверждение </a:t>
            </a:r>
            <a:r>
              <a:rPr lang="ru-RU" dirty="0" smtClean="0"/>
              <a:t>текстов, сценариев и т.д.;</a:t>
            </a:r>
          </a:p>
          <a:p>
            <a:pPr marL="514350" indent="-514350">
              <a:buFont typeface="+mj-lt"/>
              <a:buAutoNum type="arabicPeriod"/>
            </a:pPr>
            <a:r>
              <a:rPr lang="ru-RU" dirty="0" smtClean="0"/>
              <a:t>оплата</a:t>
            </a:r>
            <a:r>
              <a:rPr lang="ru-RU" dirty="0" smtClean="0"/>
              <a:t>.</a:t>
            </a:r>
            <a:endParaRPr lang="ru-RU" dirty="0"/>
          </a:p>
        </p:txBody>
      </p:sp>
      <p:sp>
        <p:nvSpPr>
          <p:cNvPr id="3" name="Заголовок 2"/>
          <p:cNvSpPr>
            <a:spLocks noGrp="1"/>
          </p:cNvSpPr>
          <p:nvPr>
            <p:ph type="title"/>
          </p:nvPr>
        </p:nvSpPr>
        <p:spPr/>
        <p:txBody>
          <a:bodyPr/>
          <a:lstStyle/>
          <a:p>
            <a:r>
              <a:rPr lang="ru-RU" dirty="0" smtClean="0"/>
              <a:t>Участники рекламного процесса</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buNone/>
            </a:pPr>
            <a:r>
              <a:rPr lang="ru-RU" b="1" i="1" dirty="0" err="1" smtClean="0">
                <a:effectLst>
                  <a:outerShdw blurRad="38100" dist="38100" dir="2700000" algn="tl">
                    <a:srgbClr val="000000">
                      <a:alpha val="43137"/>
                    </a:srgbClr>
                  </a:outerShdw>
                </a:effectLst>
              </a:rPr>
              <a:t>Рекламопроизводитель</a:t>
            </a:r>
            <a:r>
              <a:rPr lang="ru-RU" b="1" i="1" dirty="0" smtClean="0">
                <a:effectLst>
                  <a:outerShdw blurRad="38100" dist="38100" dir="2700000" algn="tl">
                    <a:srgbClr val="000000">
                      <a:alpha val="43137"/>
                    </a:srgbClr>
                  </a:outerShdw>
                </a:effectLst>
              </a:rPr>
              <a:t> </a:t>
            </a:r>
            <a:r>
              <a:rPr lang="ru-RU" dirty="0" smtClean="0"/>
              <a:t>- лицо, осуществляющее полностью или частично приведение информации в готовую для распространения в виде рекламы форму.</a:t>
            </a:r>
          </a:p>
          <a:p>
            <a:pPr>
              <a:buNone/>
            </a:pPr>
            <a:endParaRPr lang="ru-RU" dirty="0" smtClean="0"/>
          </a:p>
          <a:p>
            <a:pPr>
              <a:buNone/>
            </a:pPr>
            <a:r>
              <a:rPr lang="ru-RU" dirty="0" smtClean="0"/>
              <a:t>Основные функции:</a:t>
            </a:r>
          </a:p>
          <a:p>
            <a:pPr>
              <a:buNone/>
            </a:pPr>
            <a:endParaRPr lang="ru-RU" dirty="0" smtClean="0"/>
          </a:p>
          <a:p>
            <a:pPr marL="514350" indent="-514350">
              <a:buFont typeface="+mj-lt"/>
              <a:buAutoNum type="arabicPeriod"/>
            </a:pPr>
            <a:r>
              <a:rPr lang="ru-RU" dirty="0" smtClean="0"/>
              <a:t>непосредственное производство рекламного продукта исходя из пожеланий заказчика.</a:t>
            </a:r>
          </a:p>
          <a:p>
            <a:pPr>
              <a:buNone/>
            </a:pPr>
            <a:endParaRPr lang="ru-RU" dirty="0"/>
          </a:p>
        </p:txBody>
      </p:sp>
      <p:sp>
        <p:nvSpPr>
          <p:cNvPr id="3" name="Заголовок 2"/>
          <p:cNvSpPr>
            <a:spLocks noGrp="1"/>
          </p:cNvSpPr>
          <p:nvPr>
            <p:ph type="title"/>
          </p:nvPr>
        </p:nvSpPr>
        <p:spPr/>
        <p:txBody>
          <a:bodyPr/>
          <a:lstStyle/>
          <a:p>
            <a:r>
              <a:rPr lang="ru-RU" dirty="0" smtClean="0"/>
              <a:t>Участники рекламного процесса</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68760"/>
            <a:ext cx="8229600" cy="5589240"/>
          </a:xfrm>
        </p:spPr>
        <p:txBody>
          <a:bodyPr>
            <a:normAutofit fontScale="70000" lnSpcReduction="20000"/>
          </a:bodyPr>
          <a:lstStyle/>
          <a:p>
            <a:pPr algn="ctr">
              <a:buNone/>
            </a:pPr>
            <a:r>
              <a:rPr lang="ru-RU" b="1" i="1" dirty="0" err="1" smtClean="0">
                <a:effectLst>
                  <a:outerShdw blurRad="38100" dist="38100" dir="2700000" algn="tl">
                    <a:srgbClr val="000000">
                      <a:alpha val="43137"/>
                    </a:srgbClr>
                  </a:outerShdw>
                </a:effectLst>
              </a:rPr>
              <a:t>Рекламораспространитель</a:t>
            </a:r>
            <a:r>
              <a:rPr lang="ru-RU" dirty="0" smtClean="0"/>
              <a:t> - лицо, осуществляющее распространение рекламы любым способом, в любой форме и с использованием любых средств.</a:t>
            </a:r>
          </a:p>
          <a:p>
            <a:pPr>
              <a:buNone/>
            </a:pPr>
            <a:endParaRPr lang="ru-RU" dirty="0" smtClean="0"/>
          </a:p>
          <a:p>
            <a:pPr algn="ctr">
              <a:buNone/>
            </a:pPr>
            <a:r>
              <a:rPr lang="ru-RU" dirty="0" smtClean="0"/>
              <a:t>В качестве производителей и распространителей часто в одном лице на российском рынке выступают рекламные агентства, которые подразделяются на агентства полного цикла и агентства, специализирующиеся на оказании определённых видов услуг.</a:t>
            </a:r>
          </a:p>
          <a:p>
            <a:pPr>
              <a:buNone/>
            </a:pPr>
            <a:endParaRPr lang="ru-RU" dirty="0" smtClean="0"/>
          </a:p>
          <a:p>
            <a:pPr>
              <a:buNone/>
            </a:pPr>
            <a:r>
              <a:rPr lang="ru-RU" dirty="0" smtClean="0"/>
              <a:t>Рекламные агентства как участники рекламного процесса выполняют следующие основные функции</a:t>
            </a:r>
            <a:r>
              <a:rPr lang="ru-RU" dirty="0" smtClean="0"/>
              <a:t>:</a:t>
            </a:r>
            <a:endParaRPr lang="ru-RU" dirty="0" smtClean="0"/>
          </a:p>
          <a:p>
            <a:pPr marL="514350" indent="-514350">
              <a:buFont typeface="+mj-lt"/>
              <a:buAutoNum type="arabicPeriod"/>
            </a:pPr>
            <a:r>
              <a:rPr lang="ru-RU" dirty="0" smtClean="0"/>
              <a:t>осуществляют взаимоотношения со средствами массовой информации, размещая в них заказы и контролируя их выполнение;</a:t>
            </a:r>
          </a:p>
          <a:p>
            <a:pPr marL="514350" indent="-514350">
              <a:buFont typeface="+mj-lt"/>
              <a:buAutoNum type="arabicPeriod"/>
            </a:pPr>
            <a:r>
              <a:rPr lang="ru-RU" dirty="0" smtClean="0"/>
              <a:t>создают рекламную продукцию на основе полученных от рекламодателей заказов, разрабатывают планы комплексных рекламных кампаний, других рекламных мероприятий, используя потенциал как творческих, так и технических специалистов;</a:t>
            </a:r>
          </a:p>
          <a:p>
            <a:pPr marL="514350" indent="-514350">
              <a:buFont typeface="+mj-lt"/>
              <a:buAutoNum type="arabicPeriod"/>
            </a:pPr>
            <a:r>
              <a:rPr lang="ru-RU" dirty="0" smtClean="0"/>
              <a:t>ведут расчёты с рекламодателями и средствами массовой информации;</a:t>
            </a:r>
          </a:p>
          <a:p>
            <a:pPr marL="514350" indent="-514350">
              <a:buFont typeface="+mj-lt"/>
              <a:buAutoNum type="arabicPeriod"/>
            </a:pPr>
            <a:r>
              <a:rPr lang="ru-RU" dirty="0" smtClean="0"/>
              <a:t>сотрудничают с типографиями, студиями, рекламными комбинатами, внештатными специалистами.</a:t>
            </a:r>
            <a:endParaRPr lang="ru-RU" dirty="0"/>
          </a:p>
        </p:txBody>
      </p:sp>
      <p:sp>
        <p:nvSpPr>
          <p:cNvPr id="3" name="Заголовок 2"/>
          <p:cNvSpPr>
            <a:spLocks noGrp="1"/>
          </p:cNvSpPr>
          <p:nvPr>
            <p:ph type="title"/>
          </p:nvPr>
        </p:nvSpPr>
        <p:spPr/>
        <p:txBody>
          <a:bodyPr/>
          <a:lstStyle/>
          <a:p>
            <a:r>
              <a:rPr lang="ru-RU" dirty="0" smtClean="0"/>
              <a:t>Участники рекламного процесса</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buNone/>
            </a:pPr>
            <a:r>
              <a:rPr lang="ru-RU" i="1" dirty="0" smtClean="0">
                <a:effectLst>
                  <a:outerShdw blurRad="38100" dist="38100" dir="2700000" algn="tl">
                    <a:srgbClr val="000000">
                      <a:alpha val="43137"/>
                    </a:srgbClr>
                  </a:outerShdw>
                </a:effectLst>
              </a:rPr>
              <a:t>Потребители рекламы </a:t>
            </a:r>
            <a:endParaRPr lang="ru-RU" i="1" dirty="0" smtClean="0">
              <a:effectLst>
                <a:outerShdw blurRad="38100" dist="38100" dir="2700000" algn="tl">
                  <a:srgbClr val="000000">
                    <a:alpha val="43137"/>
                  </a:srgbClr>
                </a:outerShdw>
              </a:effectLst>
            </a:endParaRPr>
          </a:p>
          <a:p>
            <a:pPr algn="ctr">
              <a:buNone/>
            </a:pPr>
            <a:r>
              <a:rPr lang="ru-RU" dirty="0" smtClean="0"/>
              <a:t>— </a:t>
            </a:r>
            <a:r>
              <a:rPr lang="ru-RU" dirty="0" smtClean="0"/>
              <a:t>лица, на привлечение внимания которых к объекту рекламирования направлена реклама.</a:t>
            </a:r>
            <a:endParaRPr lang="ru-RU" dirty="0"/>
          </a:p>
        </p:txBody>
      </p:sp>
      <p:sp>
        <p:nvSpPr>
          <p:cNvPr id="3" name="Заголовок 2"/>
          <p:cNvSpPr>
            <a:spLocks noGrp="1"/>
          </p:cNvSpPr>
          <p:nvPr>
            <p:ph type="title"/>
          </p:nvPr>
        </p:nvSpPr>
        <p:spPr/>
        <p:txBody>
          <a:bodyPr/>
          <a:lstStyle/>
          <a:p>
            <a:r>
              <a:rPr lang="ru-RU" dirty="0" smtClean="0"/>
              <a:t>Участники рекламного процесса</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55</TotalTime>
  <Words>1316</Words>
  <Application>Microsoft Office PowerPoint</Application>
  <PresentationFormat>Экран (4:3)</PresentationFormat>
  <Paragraphs>103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Бумажная</vt:lpstr>
      <vt:lpstr>Слайд 1</vt:lpstr>
      <vt:lpstr>Слайд 2</vt:lpstr>
      <vt:lpstr>С 1 июля 2006 г. действует Федеральный закон от 13.03.2006 № 38-ФЗ «О рекламе», согласно которому: </vt:lpstr>
      <vt:lpstr>Слайд 4</vt:lpstr>
      <vt:lpstr>Слайд 5</vt:lpstr>
      <vt:lpstr>Участники рекламного процесса</vt:lpstr>
      <vt:lpstr>Участники рекламного процесса</vt:lpstr>
      <vt:lpstr>Участники рекламного процесса</vt:lpstr>
      <vt:lpstr>Участники рекламного процесса</vt:lpstr>
      <vt:lpstr>Виды рекламы</vt:lpstr>
      <vt:lpstr>Виды рекламы:</vt:lpstr>
      <vt:lpstr>Виды рекламы: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 1 июля 2006 г. действует Федеральный закон от 13.03.2006 № 38-ФЗ «О рекламе», согласно которому:</dc:title>
  <dc:creator>Рина</dc:creator>
  <cp:lastModifiedBy>Рина</cp:lastModifiedBy>
  <cp:revision>6</cp:revision>
  <dcterms:created xsi:type="dcterms:W3CDTF">2014-03-17T16:00:18Z</dcterms:created>
  <dcterms:modified xsi:type="dcterms:W3CDTF">2014-03-17T16:55:28Z</dcterms:modified>
</cp:coreProperties>
</file>