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5"/>
  </p:notesMasterIdLst>
  <p:sldIdLst>
    <p:sldId id="256" r:id="rId2"/>
    <p:sldId id="29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92" r:id="rId11"/>
    <p:sldId id="293" r:id="rId12"/>
    <p:sldId id="265" r:id="rId13"/>
    <p:sldId id="266" r:id="rId14"/>
    <p:sldId id="268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277" r:id="rId23"/>
    <p:sldId id="278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706075-DEE9-4807-A3D4-6CBB34A1C3BE}" type="doc">
      <dgm:prSet loTypeId="urn:microsoft.com/office/officeart/2005/8/layout/radial2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DBA697-A874-4C07-983A-ACE25B645325}">
      <dgm:prSet phldrT="[Текст]" custT="1"/>
      <dgm:spPr>
        <a:solidFill>
          <a:schemeClr val="accent2">
            <a:lumMod val="20000"/>
            <a:lumOff val="8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ДИАГНОСТИРУЮЩАЯ</a:t>
          </a:r>
          <a:endParaRPr lang="ru-RU" sz="16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933AD4C2-6DD1-4A5F-B087-C7B3715A4C37}" type="parTrans" cxnId="{55811687-F4C2-44B4-BBC5-D6E73E5D3D76}">
      <dgm:prSet/>
      <dgm:spPr>
        <a:gradFill rotWithShape="0">
          <a:gsLst>
            <a:gs pos="0">
              <a:srgbClr val="89EFEA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7069825F-F756-4859-B0E1-B8CB616DC00E}" type="sibTrans" cxnId="{55811687-F4C2-44B4-BBC5-D6E73E5D3D76}">
      <dgm:prSet/>
      <dgm:spPr/>
      <dgm:t>
        <a:bodyPr/>
        <a:lstStyle/>
        <a:p>
          <a:endParaRPr lang="ru-RU"/>
        </a:p>
      </dgm:t>
    </dgm:pt>
    <dgm:pt modelId="{790EDE9A-2E9B-4C38-884E-34A31D8075F6}">
      <dgm:prSet phldrT="[Текст]" custT="1"/>
      <dgm:spPr>
        <a:solidFill>
          <a:schemeClr val="accent2">
            <a:lumMod val="40000"/>
            <a:lumOff val="6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804863" indent="-177800" algn="l">
            <a:tabLst/>
          </a:pP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3FBD498D-E765-430C-8183-971DE49E55F7}" type="parTrans" cxnId="{4550F8AD-2DE8-4970-8999-2072E39B4844}">
      <dgm:prSet/>
      <dgm:spPr/>
      <dgm:t>
        <a:bodyPr/>
        <a:lstStyle/>
        <a:p>
          <a:endParaRPr lang="ru-RU"/>
        </a:p>
      </dgm:t>
    </dgm:pt>
    <dgm:pt modelId="{A0178CFD-31C0-41F7-BB1B-E725A25D9357}" type="sibTrans" cxnId="{4550F8AD-2DE8-4970-8999-2072E39B4844}">
      <dgm:prSet/>
      <dgm:spPr/>
      <dgm:t>
        <a:bodyPr/>
        <a:lstStyle/>
        <a:p>
          <a:endParaRPr lang="ru-RU"/>
        </a:p>
      </dgm:t>
    </dgm:pt>
    <dgm:pt modelId="{06974567-4114-492B-B645-1FBB7B579EBB}">
      <dgm:prSet phldrT="[Текст]" custT="1"/>
      <dgm:spPr>
        <a:solidFill>
          <a:schemeClr val="accent2">
            <a:lumMod val="20000"/>
            <a:lumOff val="8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КОНТРОЛИ-</a:t>
          </a:r>
        </a:p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РУЮЩАЯ</a:t>
          </a:r>
          <a:endParaRPr lang="ru-RU" sz="16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A1E73BF4-6617-45F1-BB6E-C2702C1D4341}" type="parTrans" cxnId="{CBDAFA7A-E2A7-4789-9FDE-B00C5CC7D148}">
      <dgm:prSet/>
      <dgm:spPr>
        <a:gradFill rotWithShape="0">
          <a:gsLst>
            <a:gs pos="0">
              <a:srgbClr val="89EFEA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AC784164-6E22-49E4-A884-914BFA25E9D6}" type="sibTrans" cxnId="{CBDAFA7A-E2A7-4789-9FDE-B00C5CC7D148}">
      <dgm:prSet/>
      <dgm:spPr/>
      <dgm:t>
        <a:bodyPr/>
        <a:lstStyle/>
        <a:p>
          <a:endParaRPr lang="ru-RU"/>
        </a:p>
      </dgm:t>
    </dgm:pt>
    <dgm:pt modelId="{D027EA85-3B5F-4EF6-B2EB-ED20E4D59385}">
      <dgm:prSet phldrT="[Текст]" custT="1"/>
      <dgm:spPr>
        <a:solidFill>
          <a:schemeClr val="accent2">
            <a:lumMod val="20000"/>
            <a:lumOff val="8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СТИМУЛИРУЮЩАЯ</a:t>
          </a:r>
          <a:endParaRPr lang="ru-RU" sz="1600" b="1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7F2274A2-8C5A-4DBF-B6D9-6208BCBBFCF8}" type="parTrans" cxnId="{FCE52B72-B5BC-4330-9C89-CCA4BD37B650}">
      <dgm:prSet/>
      <dgm:spPr>
        <a:gradFill rotWithShape="0">
          <a:gsLst>
            <a:gs pos="0">
              <a:srgbClr val="89EFEA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291BFBEF-3377-43F6-A5E8-A2887EA4A98E}" type="sibTrans" cxnId="{FCE52B72-B5BC-4330-9C89-CCA4BD37B650}">
      <dgm:prSet/>
      <dgm:spPr/>
      <dgm:t>
        <a:bodyPr/>
        <a:lstStyle/>
        <a:p>
          <a:endParaRPr lang="ru-RU"/>
        </a:p>
      </dgm:t>
    </dgm:pt>
    <dgm:pt modelId="{FBE0E461-BE09-4B21-8BF1-9902059B91EF}">
      <dgm:prSet phldrT="[Текст]" custT="1"/>
      <dgm:spPr>
        <a:solidFill>
          <a:schemeClr val="accent2">
            <a:lumMod val="40000"/>
            <a:lumOff val="6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627063" indent="-176213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воздействие на аффективно-волевую сферу посредством переживания успеха или неуспеха, </a:t>
          </a:r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формирования притязаний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 намерений, поступков и отношений.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ACD520D0-46C0-49AD-95D9-D2A23ADC8F36}" type="parTrans" cxnId="{AAC7547A-9E34-4527-B081-8359D786C7D8}">
      <dgm:prSet/>
      <dgm:spPr/>
      <dgm:t>
        <a:bodyPr/>
        <a:lstStyle/>
        <a:p>
          <a:endParaRPr lang="ru-RU"/>
        </a:p>
      </dgm:t>
    </dgm:pt>
    <dgm:pt modelId="{3D49B638-D3F0-4455-B9A9-CF93D2396D78}" type="sibTrans" cxnId="{AAC7547A-9E34-4527-B081-8359D786C7D8}">
      <dgm:prSet/>
      <dgm:spPr/>
      <dgm:t>
        <a:bodyPr/>
        <a:lstStyle/>
        <a:p>
          <a:endParaRPr lang="ru-RU"/>
        </a:p>
      </dgm:t>
    </dgm:pt>
    <dgm:pt modelId="{BB3F6253-3886-487F-B36A-0FB713804225}">
      <dgm:prSet phldrT="[Текст]" custT="1"/>
      <dgm:spPr>
        <a:solidFill>
          <a:schemeClr val="accent2">
            <a:lumMod val="40000"/>
            <a:lumOff val="60000"/>
          </a:schemeClr>
        </a:soli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627063" indent="-176213" algn="l"/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информация о </a:t>
          </a:r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качестве учебного процесса  и качестве работы учителя 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с использованием различных   форм   контроля   знаний: текущего, промежуточного, итогового, фронтального, индивидуального.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A5D38870-B42C-49F4-9619-56A642AABCE5}" type="parTrans" cxnId="{1F79A2B4-110E-4C4F-AD1D-E2D90F2754B5}">
      <dgm:prSet/>
      <dgm:spPr/>
      <dgm:t>
        <a:bodyPr/>
        <a:lstStyle/>
        <a:p>
          <a:endParaRPr lang="ru-RU"/>
        </a:p>
      </dgm:t>
    </dgm:pt>
    <dgm:pt modelId="{36BB8274-29CF-41F2-81AC-9CAB969B8AD3}" type="sibTrans" cxnId="{1F79A2B4-110E-4C4F-AD1D-E2D90F2754B5}">
      <dgm:prSet/>
      <dgm:spPr/>
      <dgm:t>
        <a:bodyPr/>
        <a:lstStyle/>
        <a:p>
          <a:endParaRPr lang="ru-RU"/>
        </a:p>
      </dgm:t>
    </dgm:pt>
    <dgm:pt modelId="{41EFA05A-258C-4A9B-90EA-3815B571E849}">
      <dgm:prSet custT="1"/>
      <dgm:spPr/>
      <dgm:t>
        <a:bodyPr/>
        <a:lstStyle/>
        <a:p>
          <a:pPr algn="l"/>
          <a:r>
            <a:rPr lang="ru-RU" sz="1600" dirty="0" smtClean="0">
              <a:effectLst/>
              <a:latin typeface="Times New Roman" pitchFamily="18" charset="0"/>
              <a:cs typeface="Times New Roman" pitchFamily="18" charset="0"/>
            </a:rPr>
            <a:t>оценка степени готовности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к освоению учебной программы + отслеживание качества знаний учащихся и  измерение  их уровня  на различных этапах  обучения.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164FC87C-465F-48F9-AEC4-F8AA4B3F9318}" type="sibTrans" cxnId="{DE20E2D6-A5FC-4657-B8A0-9341C5E3396F}">
      <dgm:prSet/>
      <dgm:spPr/>
      <dgm:t>
        <a:bodyPr/>
        <a:lstStyle/>
        <a:p>
          <a:endParaRPr lang="ru-RU"/>
        </a:p>
      </dgm:t>
    </dgm:pt>
    <dgm:pt modelId="{0E206F6C-2E13-418D-BA9F-B184DCE0C3E2}" type="parTrans" cxnId="{DE20E2D6-A5FC-4657-B8A0-9341C5E3396F}">
      <dgm:prSet/>
      <dgm:spPr/>
      <dgm:t>
        <a:bodyPr/>
        <a:lstStyle/>
        <a:p>
          <a:endParaRPr lang="ru-RU"/>
        </a:p>
      </dgm:t>
    </dgm:pt>
    <dgm:pt modelId="{4A351E73-3131-4A4C-8D20-449F800E912D}" type="pres">
      <dgm:prSet presAssocID="{EB706075-DEE9-4807-A3D4-6CBB34A1C3B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4CBBFEF-6639-4C7B-9E63-165369667612}" type="pres">
      <dgm:prSet presAssocID="{EB706075-DEE9-4807-A3D4-6CBB34A1C3BE}" presName="cycle" presStyleCnt="0"/>
      <dgm:spPr/>
    </dgm:pt>
    <dgm:pt modelId="{0851AC76-D341-479B-8192-EA70327F925A}" type="pres">
      <dgm:prSet presAssocID="{EB706075-DEE9-4807-A3D4-6CBB34A1C3BE}" presName="centerShape" presStyleCnt="0"/>
      <dgm:spPr/>
    </dgm:pt>
    <dgm:pt modelId="{026313E8-6745-4D9F-8395-5B0B3F578757}" type="pres">
      <dgm:prSet presAssocID="{EB706075-DEE9-4807-A3D4-6CBB34A1C3BE}" presName="connSite" presStyleLbl="node1" presStyleIdx="0" presStyleCnt="4"/>
      <dgm:spPr/>
    </dgm:pt>
    <dgm:pt modelId="{EEF35B90-C8A2-4C86-B368-0C38E4695122}" type="pres">
      <dgm:prSet presAssocID="{EB706075-DEE9-4807-A3D4-6CBB34A1C3BE}" presName="visible" presStyleLbl="node1" presStyleIdx="0" presStyleCnt="4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1C94CFD-FC59-4044-8484-6BF29AB6EABB}" type="pres">
      <dgm:prSet presAssocID="{933AD4C2-6DD1-4A5F-B087-C7B3715A4C37}" presName="Name25" presStyleLbl="parChTrans1D1" presStyleIdx="0" presStyleCnt="3"/>
      <dgm:spPr/>
      <dgm:t>
        <a:bodyPr/>
        <a:lstStyle/>
        <a:p>
          <a:endParaRPr lang="ru-RU"/>
        </a:p>
      </dgm:t>
    </dgm:pt>
    <dgm:pt modelId="{301AECEA-C436-455E-AB45-18EDE0EEA0FA}" type="pres">
      <dgm:prSet presAssocID="{8CDBA697-A874-4C07-983A-ACE25B645325}" presName="node" presStyleCnt="0"/>
      <dgm:spPr/>
    </dgm:pt>
    <dgm:pt modelId="{07955722-5FFB-4111-A086-4A4E6B22345C}" type="pres">
      <dgm:prSet presAssocID="{8CDBA697-A874-4C07-983A-ACE25B645325}" presName="parentNode" presStyleLbl="node1" presStyleIdx="1" presStyleCnt="4" custScaleX="112154" custScaleY="86710" custLinFactNeighborX="16975" custLinFactNeighborY="47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1CA990-04B9-49AE-9FD9-D504E1D0EA1C}" type="pres">
      <dgm:prSet presAssocID="{8CDBA697-A874-4C07-983A-ACE25B645325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C98763-5765-4F4D-94ED-431B158FE856}" type="pres">
      <dgm:prSet presAssocID="{7F2274A2-8C5A-4DBF-B6D9-6208BCBBFCF8}" presName="Name25" presStyleLbl="parChTrans1D1" presStyleIdx="1" presStyleCnt="3"/>
      <dgm:spPr/>
      <dgm:t>
        <a:bodyPr/>
        <a:lstStyle/>
        <a:p>
          <a:endParaRPr lang="ru-RU"/>
        </a:p>
      </dgm:t>
    </dgm:pt>
    <dgm:pt modelId="{19D644CD-1C44-4F34-BD6F-0A83B2EFAFDC}" type="pres">
      <dgm:prSet presAssocID="{D027EA85-3B5F-4EF6-B2EB-ED20E4D59385}" presName="node" presStyleCnt="0"/>
      <dgm:spPr/>
    </dgm:pt>
    <dgm:pt modelId="{B8251D97-B4B8-48D9-B315-54C78F7B48BB}" type="pres">
      <dgm:prSet presAssocID="{D027EA85-3B5F-4EF6-B2EB-ED20E4D59385}" presName="parentNode" presStyleLbl="node1" presStyleIdx="2" presStyleCnt="4" custScaleX="119560" custScaleY="84546" custLinFactNeighborX="-586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891E5C-970D-4A21-BA96-816799AFCC53}" type="pres">
      <dgm:prSet presAssocID="{D027EA85-3B5F-4EF6-B2EB-ED20E4D59385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C8D49C-09E2-4E0C-A140-5ECEE775E1DE}" type="pres">
      <dgm:prSet presAssocID="{A1E73BF4-6617-45F1-BB6E-C2702C1D4341}" presName="Name25" presStyleLbl="parChTrans1D1" presStyleIdx="2" presStyleCnt="3"/>
      <dgm:spPr/>
      <dgm:t>
        <a:bodyPr/>
        <a:lstStyle/>
        <a:p>
          <a:endParaRPr lang="ru-RU"/>
        </a:p>
      </dgm:t>
    </dgm:pt>
    <dgm:pt modelId="{884D101D-5FF9-41EA-BCB5-0EDE83B954ED}" type="pres">
      <dgm:prSet presAssocID="{06974567-4114-492B-B645-1FBB7B579EBB}" presName="node" presStyleCnt="0"/>
      <dgm:spPr/>
    </dgm:pt>
    <dgm:pt modelId="{F6A98EB9-21AE-43C2-AAA5-FC4095F67D2D}" type="pres">
      <dgm:prSet presAssocID="{06974567-4114-492B-B645-1FBB7B579EBB}" presName="parentNode" presStyleLbl="node1" presStyleIdx="3" presStyleCnt="4" custScaleX="119128" custScaleY="100476" custLinFactNeighborX="29457" custLinFactNeighborY="-1503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69604-E3FA-4CA7-AAD1-9C43D30FE981}" type="pres">
      <dgm:prSet presAssocID="{06974567-4114-492B-B645-1FBB7B579EBB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E0345E-EB6B-4F1E-BCD5-A8DD2D063E43}" type="presOf" srcId="{933AD4C2-6DD1-4A5F-B087-C7B3715A4C37}" destId="{51C94CFD-FC59-4044-8484-6BF29AB6EABB}" srcOrd="0" destOrd="0" presId="urn:microsoft.com/office/officeart/2005/8/layout/radial2"/>
    <dgm:cxn modelId="{DE20E2D6-A5FC-4657-B8A0-9341C5E3396F}" srcId="{8CDBA697-A874-4C07-983A-ACE25B645325}" destId="{41EFA05A-258C-4A9B-90EA-3815B571E849}" srcOrd="1" destOrd="0" parTransId="{0E206F6C-2E13-418D-BA9F-B184DCE0C3E2}" sibTransId="{164FC87C-465F-48F9-AEC4-F8AA4B3F9318}"/>
    <dgm:cxn modelId="{1F79A2B4-110E-4C4F-AD1D-E2D90F2754B5}" srcId="{06974567-4114-492B-B645-1FBB7B579EBB}" destId="{BB3F6253-3886-487F-B36A-0FB713804225}" srcOrd="0" destOrd="0" parTransId="{A5D38870-B42C-49F4-9619-56A642AABCE5}" sibTransId="{36BB8274-29CF-41F2-81AC-9CAB969B8AD3}"/>
    <dgm:cxn modelId="{FCE52B72-B5BC-4330-9C89-CCA4BD37B650}" srcId="{EB706075-DEE9-4807-A3D4-6CBB34A1C3BE}" destId="{D027EA85-3B5F-4EF6-B2EB-ED20E4D59385}" srcOrd="1" destOrd="0" parTransId="{7F2274A2-8C5A-4DBF-B6D9-6208BCBBFCF8}" sibTransId="{291BFBEF-3377-43F6-A5E8-A2887EA4A98E}"/>
    <dgm:cxn modelId="{9B3833E7-0B06-416E-A98A-E980C955AF02}" type="presOf" srcId="{EB706075-DEE9-4807-A3D4-6CBB34A1C3BE}" destId="{4A351E73-3131-4A4C-8D20-449F800E912D}" srcOrd="0" destOrd="0" presId="urn:microsoft.com/office/officeart/2005/8/layout/radial2"/>
    <dgm:cxn modelId="{AAC7547A-9E34-4527-B081-8359D786C7D8}" srcId="{D027EA85-3B5F-4EF6-B2EB-ED20E4D59385}" destId="{FBE0E461-BE09-4B21-8BF1-9902059B91EF}" srcOrd="0" destOrd="0" parTransId="{ACD520D0-46C0-49AD-95D9-D2A23ADC8F36}" sibTransId="{3D49B638-D3F0-4455-B9A9-CF93D2396D78}"/>
    <dgm:cxn modelId="{16819597-AA86-4047-979C-613CD422F995}" type="presOf" srcId="{790EDE9A-2E9B-4C38-884E-34A31D8075F6}" destId="{2F1CA990-04B9-49AE-9FD9-D504E1D0EA1C}" srcOrd="0" destOrd="0" presId="urn:microsoft.com/office/officeart/2005/8/layout/radial2"/>
    <dgm:cxn modelId="{C4C9FCAA-87D4-4D72-BFC1-8152A9A07566}" type="presOf" srcId="{8CDBA697-A874-4C07-983A-ACE25B645325}" destId="{07955722-5FFB-4111-A086-4A4E6B22345C}" srcOrd="0" destOrd="0" presId="urn:microsoft.com/office/officeart/2005/8/layout/radial2"/>
    <dgm:cxn modelId="{080F435F-820D-41D3-A407-5FD702483605}" type="presOf" srcId="{41EFA05A-258C-4A9B-90EA-3815B571E849}" destId="{2F1CA990-04B9-49AE-9FD9-D504E1D0EA1C}" srcOrd="0" destOrd="1" presId="urn:microsoft.com/office/officeart/2005/8/layout/radial2"/>
    <dgm:cxn modelId="{BAF85F99-1DB8-4B80-A774-86435CC80420}" type="presOf" srcId="{FBE0E461-BE09-4B21-8BF1-9902059B91EF}" destId="{0F891E5C-970D-4A21-BA96-816799AFCC53}" srcOrd="0" destOrd="0" presId="urn:microsoft.com/office/officeart/2005/8/layout/radial2"/>
    <dgm:cxn modelId="{D1A0BE5C-AF7B-46B5-8034-6FDA5121C93C}" type="presOf" srcId="{06974567-4114-492B-B645-1FBB7B579EBB}" destId="{F6A98EB9-21AE-43C2-AAA5-FC4095F67D2D}" srcOrd="0" destOrd="0" presId="urn:microsoft.com/office/officeart/2005/8/layout/radial2"/>
    <dgm:cxn modelId="{55811687-F4C2-44B4-BBC5-D6E73E5D3D76}" srcId="{EB706075-DEE9-4807-A3D4-6CBB34A1C3BE}" destId="{8CDBA697-A874-4C07-983A-ACE25B645325}" srcOrd="0" destOrd="0" parTransId="{933AD4C2-6DD1-4A5F-B087-C7B3715A4C37}" sibTransId="{7069825F-F756-4859-B0E1-B8CB616DC00E}"/>
    <dgm:cxn modelId="{5D48A34E-667B-443C-A2CC-C029B12C2DD9}" type="presOf" srcId="{A1E73BF4-6617-45F1-BB6E-C2702C1D4341}" destId="{65C8D49C-09E2-4E0C-A140-5ECEE775E1DE}" srcOrd="0" destOrd="0" presId="urn:microsoft.com/office/officeart/2005/8/layout/radial2"/>
    <dgm:cxn modelId="{131B8174-638B-4D70-85C6-B16170D92167}" type="presOf" srcId="{BB3F6253-3886-487F-B36A-0FB713804225}" destId="{A2869604-E3FA-4CA7-AAD1-9C43D30FE981}" srcOrd="0" destOrd="0" presId="urn:microsoft.com/office/officeart/2005/8/layout/radial2"/>
    <dgm:cxn modelId="{3636259F-0203-4B1A-A65A-6F48F4E9BA6B}" type="presOf" srcId="{D027EA85-3B5F-4EF6-B2EB-ED20E4D59385}" destId="{B8251D97-B4B8-48D9-B315-54C78F7B48BB}" srcOrd="0" destOrd="0" presId="urn:microsoft.com/office/officeart/2005/8/layout/radial2"/>
    <dgm:cxn modelId="{4550F8AD-2DE8-4970-8999-2072E39B4844}" srcId="{8CDBA697-A874-4C07-983A-ACE25B645325}" destId="{790EDE9A-2E9B-4C38-884E-34A31D8075F6}" srcOrd="0" destOrd="0" parTransId="{3FBD498D-E765-430C-8183-971DE49E55F7}" sibTransId="{A0178CFD-31C0-41F7-BB1B-E725A25D9357}"/>
    <dgm:cxn modelId="{CBDAFA7A-E2A7-4789-9FDE-B00C5CC7D148}" srcId="{EB706075-DEE9-4807-A3D4-6CBB34A1C3BE}" destId="{06974567-4114-492B-B645-1FBB7B579EBB}" srcOrd="2" destOrd="0" parTransId="{A1E73BF4-6617-45F1-BB6E-C2702C1D4341}" sibTransId="{AC784164-6E22-49E4-A884-914BFA25E9D6}"/>
    <dgm:cxn modelId="{9F659344-9A47-4128-A1B8-C884D4CA613C}" type="presOf" srcId="{7F2274A2-8C5A-4DBF-B6D9-6208BCBBFCF8}" destId="{55C98763-5765-4F4D-94ED-431B158FE856}" srcOrd="0" destOrd="0" presId="urn:microsoft.com/office/officeart/2005/8/layout/radial2"/>
    <dgm:cxn modelId="{A68975A7-BCDF-469D-89FF-3D4F91752E5A}" type="presParOf" srcId="{4A351E73-3131-4A4C-8D20-449F800E912D}" destId="{94CBBFEF-6639-4C7B-9E63-165369667612}" srcOrd="0" destOrd="0" presId="urn:microsoft.com/office/officeart/2005/8/layout/radial2"/>
    <dgm:cxn modelId="{700DB5A5-9F9C-4BEB-8BE9-FC34C91F24B0}" type="presParOf" srcId="{94CBBFEF-6639-4C7B-9E63-165369667612}" destId="{0851AC76-D341-479B-8192-EA70327F925A}" srcOrd="0" destOrd="0" presId="urn:microsoft.com/office/officeart/2005/8/layout/radial2"/>
    <dgm:cxn modelId="{7C355A0C-DBF1-4431-9416-C912A039141B}" type="presParOf" srcId="{0851AC76-D341-479B-8192-EA70327F925A}" destId="{026313E8-6745-4D9F-8395-5B0B3F578757}" srcOrd="0" destOrd="0" presId="urn:microsoft.com/office/officeart/2005/8/layout/radial2"/>
    <dgm:cxn modelId="{59B2FA1F-0543-4941-A003-1540CE27D9A9}" type="presParOf" srcId="{0851AC76-D341-479B-8192-EA70327F925A}" destId="{EEF35B90-C8A2-4C86-B368-0C38E4695122}" srcOrd="1" destOrd="0" presId="urn:microsoft.com/office/officeart/2005/8/layout/radial2"/>
    <dgm:cxn modelId="{1904661C-6E31-4767-8388-726AA551A43A}" type="presParOf" srcId="{94CBBFEF-6639-4C7B-9E63-165369667612}" destId="{51C94CFD-FC59-4044-8484-6BF29AB6EABB}" srcOrd="1" destOrd="0" presId="urn:microsoft.com/office/officeart/2005/8/layout/radial2"/>
    <dgm:cxn modelId="{8347A438-3D75-4E5B-A0E4-DF40397B220F}" type="presParOf" srcId="{94CBBFEF-6639-4C7B-9E63-165369667612}" destId="{301AECEA-C436-455E-AB45-18EDE0EEA0FA}" srcOrd="2" destOrd="0" presId="urn:microsoft.com/office/officeart/2005/8/layout/radial2"/>
    <dgm:cxn modelId="{7A23647F-8623-48BD-82CD-242847C08242}" type="presParOf" srcId="{301AECEA-C436-455E-AB45-18EDE0EEA0FA}" destId="{07955722-5FFB-4111-A086-4A4E6B22345C}" srcOrd="0" destOrd="0" presId="urn:microsoft.com/office/officeart/2005/8/layout/radial2"/>
    <dgm:cxn modelId="{353CC387-7788-494A-AA2C-499A0725756F}" type="presParOf" srcId="{301AECEA-C436-455E-AB45-18EDE0EEA0FA}" destId="{2F1CA990-04B9-49AE-9FD9-D504E1D0EA1C}" srcOrd="1" destOrd="0" presId="urn:microsoft.com/office/officeart/2005/8/layout/radial2"/>
    <dgm:cxn modelId="{C38C59D9-906E-4903-A414-CD9020F0FB7A}" type="presParOf" srcId="{94CBBFEF-6639-4C7B-9E63-165369667612}" destId="{55C98763-5765-4F4D-94ED-431B158FE856}" srcOrd="3" destOrd="0" presId="urn:microsoft.com/office/officeart/2005/8/layout/radial2"/>
    <dgm:cxn modelId="{AAE0778E-5F33-427B-864A-1174DA8525E6}" type="presParOf" srcId="{94CBBFEF-6639-4C7B-9E63-165369667612}" destId="{19D644CD-1C44-4F34-BD6F-0A83B2EFAFDC}" srcOrd="4" destOrd="0" presId="urn:microsoft.com/office/officeart/2005/8/layout/radial2"/>
    <dgm:cxn modelId="{F94E67DE-8A8B-4463-9BAD-4DBDB718AF37}" type="presParOf" srcId="{19D644CD-1C44-4F34-BD6F-0A83B2EFAFDC}" destId="{B8251D97-B4B8-48D9-B315-54C78F7B48BB}" srcOrd="0" destOrd="0" presId="urn:microsoft.com/office/officeart/2005/8/layout/radial2"/>
    <dgm:cxn modelId="{6764141E-C1BB-4DA1-8C40-3832F9E2D5C5}" type="presParOf" srcId="{19D644CD-1C44-4F34-BD6F-0A83B2EFAFDC}" destId="{0F891E5C-970D-4A21-BA96-816799AFCC53}" srcOrd="1" destOrd="0" presId="urn:microsoft.com/office/officeart/2005/8/layout/radial2"/>
    <dgm:cxn modelId="{96F25B50-D028-4C6E-BACD-8A6426833D6E}" type="presParOf" srcId="{94CBBFEF-6639-4C7B-9E63-165369667612}" destId="{65C8D49C-09E2-4E0C-A140-5ECEE775E1DE}" srcOrd="5" destOrd="0" presId="urn:microsoft.com/office/officeart/2005/8/layout/radial2"/>
    <dgm:cxn modelId="{ED0B6C71-DBF6-4C69-A783-CB446820FCE2}" type="presParOf" srcId="{94CBBFEF-6639-4C7B-9E63-165369667612}" destId="{884D101D-5FF9-41EA-BCB5-0EDE83B954ED}" srcOrd="6" destOrd="0" presId="urn:microsoft.com/office/officeart/2005/8/layout/radial2"/>
    <dgm:cxn modelId="{55055BCA-3338-47C9-BE84-5F767CE28A78}" type="presParOf" srcId="{884D101D-5FF9-41EA-BCB5-0EDE83B954ED}" destId="{F6A98EB9-21AE-43C2-AAA5-FC4095F67D2D}" srcOrd="0" destOrd="0" presId="urn:microsoft.com/office/officeart/2005/8/layout/radial2"/>
    <dgm:cxn modelId="{EF389C79-6CE3-4B88-9FC8-20A889ED317A}" type="presParOf" srcId="{884D101D-5FF9-41EA-BCB5-0EDE83B954ED}" destId="{A2869604-E3FA-4CA7-AAD1-9C43D30FE981}" srcOrd="1" destOrd="0" presId="urn:microsoft.com/office/officeart/2005/8/layout/radial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9F67332-BEC8-431E-9604-686FCB60DF0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5342D6-B8FC-4EBC-986F-2A965FC5DFF5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38100">
          <a:solidFill>
            <a:schemeClr val="accent2">
              <a:lumMod val="75000"/>
            </a:schemeClr>
          </a:solidFill>
        </a:ln>
      </dgm:spPr>
      <dgm:t>
        <a:bodyPr/>
        <a:lstStyle/>
        <a:p>
          <a:r>
            <a:rPr lang="ru-RU" sz="2800" b="1" spc="300" dirty="0" smtClean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rPr>
            <a:t>ОБЪЕКТЫ ОЦЕНИВАНИЯ В СОВРЕМЕННОМ ОБРАЗОВАНИИ </a:t>
          </a:r>
          <a:endParaRPr lang="ru-RU" sz="2800" b="1" spc="300" dirty="0">
            <a:solidFill>
              <a:srgbClr val="C00000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FA33EC04-E145-4900-83D9-FBD171051FDD}" type="parTrans" cxnId="{CD6E1054-6BEF-4AFE-AD0B-CF716E0A312A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D9C945C6-3279-42FC-849F-40B069C7D56F}" type="sibTrans" cxnId="{CD6E1054-6BEF-4AFE-AD0B-CF716E0A312A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034A552-4B46-4244-8752-53AEDD87FCA2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60000" algn="l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способность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принимать и сохранять учебную цель и задачу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10BFF3CB-FBCA-4598-88C0-82073063186A}" type="parTrans" cxnId="{4D293EF3-868F-4CF6-9745-7DAEC8FDC363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b="1">
            <a:latin typeface="+mn-lt"/>
            <a:cs typeface="Times New Roman" pitchFamily="18" charset="0"/>
          </a:endParaRPr>
        </a:p>
      </dgm:t>
    </dgm:pt>
    <dgm:pt modelId="{1C4FFA0E-5BEF-432A-B421-07235672EBE2}" type="sibTrans" cxnId="{4D293EF3-868F-4CF6-9745-7DAEC8FDC363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785C43A-E187-4766-9119-EBF8B678D0FA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60000" algn="just">
            <a:lnSpc>
              <a:spcPct val="100000"/>
            </a:lnSpc>
          </a:pPr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умение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планировать собственную деятельность в соответствии с поставленной задачей и условиями её реализации,  действовать в соответствии с планом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AB52D4FC-54FA-4418-B208-B3A0F8293E44}" type="parTrans" cxnId="{78AC10A7-F9E9-4618-AA59-B30464CCB7F4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b="1">
            <a:latin typeface="+mn-lt"/>
            <a:cs typeface="Times New Roman" pitchFamily="18" charset="0"/>
          </a:endParaRPr>
        </a:p>
      </dgm:t>
    </dgm:pt>
    <dgm:pt modelId="{CEC79091-32A1-42B2-8DAB-CE890A46A0D3}" type="sibTrans" cxnId="{78AC10A7-F9E9-4618-AA59-B30464CCB7F4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062F011C-0404-43C0-A313-80F3956C1E65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60000" algn="just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способность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проявлять самостоятельность и инициативу в обучении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D302AEC9-3382-4738-BA1E-34A6A24C0329}" type="parTrans" cxnId="{387B8694-8995-4E69-9297-D8BB18F11436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b="1">
            <a:latin typeface="+mn-lt"/>
            <a:cs typeface="Times New Roman" pitchFamily="18" charset="0"/>
          </a:endParaRPr>
        </a:p>
      </dgm:t>
    </dgm:pt>
    <dgm:pt modelId="{EDDF1ECB-752D-4114-B5C3-6D5E56318F7E}" type="sibTrans" cxnId="{387B8694-8995-4E69-9297-D8BB18F11436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E4559829-D5F2-4A34-9B65-D5D1EBB26C7D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60000" algn="just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готовность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выполнять логические операции анализа и синтеза, сравнения, классификации, аналогии, обобщения, отнесения к известным понятиям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B84644D5-AAB4-45A7-B16D-657970E32766}" type="parTrans" cxnId="{8DA8A054-1AC6-4532-8B1A-CD82EBA4163E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b="1">
            <a:latin typeface="+mn-lt"/>
            <a:cs typeface="Times New Roman" pitchFamily="18" charset="0"/>
          </a:endParaRPr>
        </a:p>
      </dgm:t>
    </dgm:pt>
    <dgm:pt modelId="{D1F7A39E-5B5F-4A6A-A68B-899D6A6E50AD}" type="sibTrans" cxnId="{8DA8A054-1AC6-4532-8B1A-CD82EBA4163E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BBBBB368-0BE8-45B9-9918-9E92CF68A9CB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60000" algn="just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умение</a:t>
          </a: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сотрудничать с учителем и сверстниками при решении учебных проблем, принимать на себя ответственность за результаты своих действий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071BFAAC-2926-45CE-B6BB-72FC9CC68B22}" type="parTrans" cxnId="{3B57E02B-A2F4-45F2-8033-95733C4384F0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 b="1">
            <a:latin typeface="+mn-lt"/>
            <a:cs typeface="Times New Roman" pitchFamily="18" charset="0"/>
          </a:endParaRPr>
        </a:p>
      </dgm:t>
    </dgm:pt>
    <dgm:pt modelId="{123F83A6-0BAD-447A-9E3E-04903E397DBD}" type="sibTrans" cxnId="{3B57E02B-A2F4-45F2-8033-95733C4384F0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1C729766-ECE1-4877-9ADF-EC09982561D7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55600" indent="0" algn="just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умение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контролировать и оценивать свои действия и вносить коррективы в их выполнение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609FC396-D48A-480F-A48B-8C15B639B2E2}" type="parTrans" cxnId="{B3C7086F-6D3D-4DC8-BC63-7A7EFC3FC9E6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>
            <a:latin typeface="+mn-lt"/>
          </a:endParaRPr>
        </a:p>
      </dgm:t>
    </dgm:pt>
    <dgm:pt modelId="{92766316-3B9E-4E39-9E33-F05703A49FFE}" type="sibTrans" cxnId="{B3C7086F-6D3D-4DC8-BC63-7A7EFC3FC9E6}">
      <dgm:prSet/>
      <dgm:spPr/>
      <dgm:t>
        <a:bodyPr/>
        <a:lstStyle/>
        <a:p>
          <a:endParaRPr lang="ru-RU"/>
        </a:p>
      </dgm:t>
    </dgm:pt>
    <dgm:pt modelId="{D2355DE1-EACE-4323-A3F2-B91898908F48}">
      <dgm:prSet phldrT="[Текст]" custT="1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ln w="28575">
          <a:solidFill>
            <a:schemeClr val="accent2">
              <a:lumMod val="75000"/>
            </a:schemeClr>
          </a:solidFill>
        </a:ln>
      </dgm:spPr>
      <dgm:t>
        <a:bodyPr/>
        <a:lstStyle/>
        <a:p>
          <a:pPr marL="355600" indent="0" algn="just"/>
          <a:r>
            <a:rPr lang="ru-RU" sz="1800" dirty="0" smtClean="0">
              <a:effectLst/>
              <a:latin typeface="Times New Roman" pitchFamily="18" charset="0"/>
              <a:cs typeface="Times New Roman" pitchFamily="18" charset="0"/>
            </a:rPr>
            <a:t>умение</a:t>
          </a:r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 преобразовывать практическую задачу в познавательную (самостоятельно, с помощью учителя или одноклассников)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3A93EF4-5724-4BAF-8897-4AF9C9BD102F}" type="parTrans" cxnId="{06030CBE-1A84-4633-814C-39F427B284C8}">
      <dgm:prSet/>
      <dgm:spPr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endParaRPr lang="ru-RU">
            <a:latin typeface="+mn-lt"/>
          </a:endParaRPr>
        </a:p>
      </dgm:t>
    </dgm:pt>
    <dgm:pt modelId="{8F64522B-373F-4779-B2F0-FA05109588B3}" type="sibTrans" cxnId="{06030CBE-1A84-4633-814C-39F427B284C8}">
      <dgm:prSet/>
      <dgm:spPr/>
      <dgm:t>
        <a:bodyPr/>
        <a:lstStyle/>
        <a:p>
          <a:endParaRPr lang="ru-RU"/>
        </a:p>
      </dgm:t>
    </dgm:pt>
    <dgm:pt modelId="{535839A8-54E5-4B7B-A5F5-B4E08C8ADBFD}" type="pres">
      <dgm:prSet presAssocID="{69F67332-BEC8-431E-9604-686FCB60DF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7985E6C-F71F-4572-9921-CC40371F1355}" type="pres">
      <dgm:prSet presAssocID="{6D5342D6-B8FC-4EBC-986F-2A965FC5DFF5}" presName="root" presStyleCnt="0"/>
      <dgm:spPr/>
    </dgm:pt>
    <dgm:pt modelId="{8D0D05BD-B558-4B3F-807D-FF7AFC6F1E01}" type="pres">
      <dgm:prSet presAssocID="{6D5342D6-B8FC-4EBC-986F-2A965FC5DFF5}" presName="rootComposite" presStyleCnt="0"/>
      <dgm:spPr/>
    </dgm:pt>
    <dgm:pt modelId="{10E92B09-8F12-472A-B451-21119C1EBBF8}" type="pres">
      <dgm:prSet presAssocID="{6D5342D6-B8FC-4EBC-986F-2A965FC5DFF5}" presName="rootText" presStyleLbl="node1" presStyleIdx="0" presStyleCnt="1" custScaleX="842798" custScaleY="166925" custLinFactNeighborX="15504" custLinFactNeighborY="-574"/>
      <dgm:spPr/>
      <dgm:t>
        <a:bodyPr/>
        <a:lstStyle/>
        <a:p>
          <a:endParaRPr lang="ru-RU"/>
        </a:p>
      </dgm:t>
    </dgm:pt>
    <dgm:pt modelId="{D630FC3E-4E61-452C-869C-236F547BE971}" type="pres">
      <dgm:prSet presAssocID="{6D5342D6-B8FC-4EBC-986F-2A965FC5DFF5}" presName="rootConnector" presStyleLbl="node1" presStyleIdx="0" presStyleCnt="1"/>
      <dgm:spPr/>
      <dgm:t>
        <a:bodyPr/>
        <a:lstStyle/>
        <a:p>
          <a:endParaRPr lang="ru-RU"/>
        </a:p>
      </dgm:t>
    </dgm:pt>
    <dgm:pt modelId="{217E77EA-76D4-46F4-A96C-4362F193436B}" type="pres">
      <dgm:prSet presAssocID="{6D5342D6-B8FC-4EBC-986F-2A965FC5DFF5}" presName="childShape" presStyleCnt="0"/>
      <dgm:spPr/>
    </dgm:pt>
    <dgm:pt modelId="{950EE8D2-C3A2-4629-87DA-1715C1DF14CC}" type="pres">
      <dgm:prSet presAssocID="{10BFF3CB-FBCA-4598-88C0-82073063186A}" presName="Name13" presStyleLbl="parChTrans1D2" presStyleIdx="0" presStyleCnt="7" custSzX="845103"/>
      <dgm:spPr/>
      <dgm:t>
        <a:bodyPr/>
        <a:lstStyle/>
        <a:p>
          <a:endParaRPr lang="ru-RU"/>
        </a:p>
      </dgm:t>
    </dgm:pt>
    <dgm:pt modelId="{2E04C2B9-1447-4D9D-AAA1-D2D6E5F66633}" type="pres">
      <dgm:prSet presAssocID="{6034A552-4B46-4244-8752-53AEDD87FCA2}" presName="childText" presStyleLbl="bgAcc1" presStyleIdx="0" presStyleCnt="7" custScaleX="866759" custLinFactNeighborX="19381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07B99-D477-47AC-8A24-4383E6308A6B}" type="pres">
      <dgm:prSet presAssocID="{83A93EF4-5724-4BAF-8897-4AF9C9BD102F}" presName="Name13" presStyleLbl="parChTrans1D2" presStyleIdx="1" presStyleCnt="7" custSzX="845103"/>
      <dgm:spPr/>
      <dgm:t>
        <a:bodyPr/>
        <a:lstStyle/>
        <a:p>
          <a:endParaRPr lang="ru-RU"/>
        </a:p>
      </dgm:t>
    </dgm:pt>
    <dgm:pt modelId="{E3A1C35B-A5BA-4D9F-9928-2FA3A675F09C}" type="pres">
      <dgm:prSet presAssocID="{D2355DE1-EACE-4323-A3F2-B91898908F48}" presName="childText" presStyleLbl="bgAcc1" presStyleIdx="1" presStyleCnt="7" custScaleX="866759" custLinFactNeighborX="19381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BC122D-6F24-4B5E-86DF-D0A3D4B7F424}" type="pres">
      <dgm:prSet presAssocID="{AB52D4FC-54FA-4418-B208-B3A0F8293E44}" presName="Name13" presStyleLbl="parChTrans1D2" presStyleIdx="2" presStyleCnt="7" custSzX="845103"/>
      <dgm:spPr/>
      <dgm:t>
        <a:bodyPr/>
        <a:lstStyle/>
        <a:p>
          <a:endParaRPr lang="ru-RU"/>
        </a:p>
      </dgm:t>
    </dgm:pt>
    <dgm:pt modelId="{92E8659E-35B8-41BF-9B06-219CE1B13F01}" type="pres">
      <dgm:prSet presAssocID="{F785C43A-E187-4766-9119-EBF8B678D0FA}" presName="childText" presStyleLbl="bgAcc1" presStyleIdx="2" presStyleCnt="7" custScaleX="866759" custScaleY="175808" custLinFactNeighborX="20325" custLinFactNeighborY="-4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DFDAD6-3E8C-48C8-8E4F-2B5B898B1C82}" type="pres">
      <dgm:prSet presAssocID="{609FC396-D48A-480F-A48B-8C15B639B2E2}" presName="Name13" presStyleLbl="parChTrans1D2" presStyleIdx="3" presStyleCnt="7" custSzX="845103"/>
      <dgm:spPr/>
      <dgm:t>
        <a:bodyPr/>
        <a:lstStyle/>
        <a:p>
          <a:endParaRPr lang="ru-RU"/>
        </a:p>
      </dgm:t>
    </dgm:pt>
    <dgm:pt modelId="{A5346A27-BEB3-4FAC-8801-9E5FCE97B66D}" type="pres">
      <dgm:prSet presAssocID="{1C729766-ECE1-4877-9ADF-EC09982561D7}" presName="childText" presStyleLbl="bgAcc1" presStyleIdx="3" presStyleCnt="7" custScaleX="866759" custLinFactNeighborX="20325" custLinFactNeighborY="-40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A396D6-043E-472F-A793-1B54236BFF08}" type="pres">
      <dgm:prSet presAssocID="{D302AEC9-3382-4738-BA1E-34A6A24C0329}" presName="Name13" presStyleLbl="parChTrans1D2" presStyleIdx="4" presStyleCnt="7" custSzX="845103"/>
      <dgm:spPr/>
      <dgm:t>
        <a:bodyPr/>
        <a:lstStyle/>
        <a:p>
          <a:endParaRPr lang="ru-RU"/>
        </a:p>
      </dgm:t>
    </dgm:pt>
    <dgm:pt modelId="{56E9F17C-DCB2-4397-89C8-A14F96E182DC}" type="pres">
      <dgm:prSet presAssocID="{062F011C-0404-43C0-A313-80F3956C1E65}" presName="childText" presStyleLbl="bgAcc1" presStyleIdx="4" presStyleCnt="7" custScaleX="866759" custLinFactNeighborX="19381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BCDB5E-E8E0-4B25-990F-10C4236E2B99}" type="pres">
      <dgm:prSet presAssocID="{B84644D5-AAB4-45A7-B16D-657970E32766}" presName="Name13" presStyleLbl="parChTrans1D2" presStyleIdx="5" presStyleCnt="7" custSzX="845103"/>
      <dgm:spPr/>
      <dgm:t>
        <a:bodyPr/>
        <a:lstStyle/>
        <a:p>
          <a:endParaRPr lang="ru-RU"/>
        </a:p>
      </dgm:t>
    </dgm:pt>
    <dgm:pt modelId="{DBD404CC-42EA-43D7-BE11-04430220F8AE}" type="pres">
      <dgm:prSet presAssocID="{E4559829-D5F2-4A34-9B65-D5D1EBB26C7D}" presName="childText" presStyleLbl="bgAcc1" presStyleIdx="5" presStyleCnt="7" custScaleX="866759" custScaleY="158141" custLinFactNeighborX="19381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8AC56C-69A2-4A5E-8587-B097B809C675}" type="pres">
      <dgm:prSet presAssocID="{071BFAAC-2926-45CE-B6BB-72FC9CC68B22}" presName="Name13" presStyleLbl="parChTrans1D2" presStyleIdx="6" presStyleCnt="7" custSzX="845103"/>
      <dgm:spPr/>
      <dgm:t>
        <a:bodyPr/>
        <a:lstStyle/>
        <a:p>
          <a:endParaRPr lang="ru-RU"/>
        </a:p>
      </dgm:t>
    </dgm:pt>
    <dgm:pt modelId="{993E1C8A-8DD8-4782-8F89-6525ECAB8835}" type="pres">
      <dgm:prSet presAssocID="{BBBBB368-0BE8-45B9-9918-9E92CF68A9CB}" presName="childText" presStyleLbl="bgAcc1" presStyleIdx="6" presStyleCnt="7" custScaleX="866759" custScaleY="167270" custLinFactNeighborX="19381" custLinFactNeighborY="-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20EC6E-8ECF-4263-AE79-688BBCD7FD94}" type="presOf" srcId="{AB52D4FC-54FA-4418-B208-B3A0F8293E44}" destId="{42BC122D-6F24-4B5E-86DF-D0A3D4B7F424}" srcOrd="0" destOrd="0" presId="urn:microsoft.com/office/officeart/2005/8/layout/hierarchy3"/>
    <dgm:cxn modelId="{387B8694-8995-4E69-9297-D8BB18F11436}" srcId="{6D5342D6-B8FC-4EBC-986F-2A965FC5DFF5}" destId="{062F011C-0404-43C0-A313-80F3956C1E65}" srcOrd="4" destOrd="0" parTransId="{D302AEC9-3382-4738-BA1E-34A6A24C0329}" sibTransId="{EDDF1ECB-752D-4114-B5C3-6D5E56318F7E}"/>
    <dgm:cxn modelId="{64C4485A-DE0F-4852-A123-15D897E5B298}" type="presOf" srcId="{F785C43A-E187-4766-9119-EBF8B678D0FA}" destId="{92E8659E-35B8-41BF-9B06-219CE1B13F01}" srcOrd="0" destOrd="0" presId="urn:microsoft.com/office/officeart/2005/8/layout/hierarchy3"/>
    <dgm:cxn modelId="{AA7CB498-91A6-43E9-BA9F-A56704343A5D}" type="presOf" srcId="{BBBBB368-0BE8-45B9-9918-9E92CF68A9CB}" destId="{993E1C8A-8DD8-4782-8F89-6525ECAB8835}" srcOrd="0" destOrd="0" presId="urn:microsoft.com/office/officeart/2005/8/layout/hierarchy3"/>
    <dgm:cxn modelId="{100B5B0C-F5A7-424C-844E-DA1A30C6C940}" type="presOf" srcId="{1C729766-ECE1-4877-9ADF-EC09982561D7}" destId="{A5346A27-BEB3-4FAC-8801-9E5FCE97B66D}" srcOrd="0" destOrd="0" presId="urn:microsoft.com/office/officeart/2005/8/layout/hierarchy3"/>
    <dgm:cxn modelId="{F5AB0B2E-D144-4163-8458-0F42572C14CA}" type="presOf" srcId="{071BFAAC-2926-45CE-B6BB-72FC9CC68B22}" destId="{3D8AC56C-69A2-4A5E-8587-B097B809C675}" srcOrd="0" destOrd="0" presId="urn:microsoft.com/office/officeart/2005/8/layout/hierarchy3"/>
    <dgm:cxn modelId="{0A7BAA65-0E5D-49D1-AED6-8F600308C7FC}" type="presOf" srcId="{062F011C-0404-43C0-A313-80F3956C1E65}" destId="{56E9F17C-DCB2-4397-89C8-A14F96E182DC}" srcOrd="0" destOrd="0" presId="urn:microsoft.com/office/officeart/2005/8/layout/hierarchy3"/>
    <dgm:cxn modelId="{06030CBE-1A84-4633-814C-39F427B284C8}" srcId="{6D5342D6-B8FC-4EBC-986F-2A965FC5DFF5}" destId="{D2355DE1-EACE-4323-A3F2-B91898908F48}" srcOrd="1" destOrd="0" parTransId="{83A93EF4-5724-4BAF-8897-4AF9C9BD102F}" sibTransId="{8F64522B-373F-4779-B2F0-FA05109588B3}"/>
    <dgm:cxn modelId="{CD6E1054-6BEF-4AFE-AD0B-CF716E0A312A}" srcId="{69F67332-BEC8-431E-9604-686FCB60DF03}" destId="{6D5342D6-B8FC-4EBC-986F-2A965FC5DFF5}" srcOrd="0" destOrd="0" parTransId="{FA33EC04-E145-4900-83D9-FBD171051FDD}" sibTransId="{D9C945C6-3279-42FC-849F-40B069C7D56F}"/>
    <dgm:cxn modelId="{582BD1D9-802C-4FF5-A4A2-B7F6271BC2DC}" type="presOf" srcId="{10BFF3CB-FBCA-4598-88C0-82073063186A}" destId="{950EE8D2-C3A2-4629-87DA-1715C1DF14CC}" srcOrd="0" destOrd="0" presId="urn:microsoft.com/office/officeart/2005/8/layout/hierarchy3"/>
    <dgm:cxn modelId="{8DA8A054-1AC6-4532-8B1A-CD82EBA4163E}" srcId="{6D5342D6-B8FC-4EBC-986F-2A965FC5DFF5}" destId="{E4559829-D5F2-4A34-9B65-D5D1EBB26C7D}" srcOrd="5" destOrd="0" parTransId="{B84644D5-AAB4-45A7-B16D-657970E32766}" sibTransId="{D1F7A39E-5B5F-4A6A-A68B-899D6A6E50AD}"/>
    <dgm:cxn modelId="{3B57E02B-A2F4-45F2-8033-95733C4384F0}" srcId="{6D5342D6-B8FC-4EBC-986F-2A965FC5DFF5}" destId="{BBBBB368-0BE8-45B9-9918-9E92CF68A9CB}" srcOrd="6" destOrd="0" parTransId="{071BFAAC-2926-45CE-B6BB-72FC9CC68B22}" sibTransId="{123F83A6-0BAD-447A-9E3E-04903E397DBD}"/>
    <dgm:cxn modelId="{71AD4036-E67C-4E60-9E24-A7E9D620635E}" type="presOf" srcId="{E4559829-D5F2-4A34-9B65-D5D1EBB26C7D}" destId="{DBD404CC-42EA-43D7-BE11-04430220F8AE}" srcOrd="0" destOrd="0" presId="urn:microsoft.com/office/officeart/2005/8/layout/hierarchy3"/>
    <dgm:cxn modelId="{78AC10A7-F9E9-4618-AA59-B30464CCB7F4}" srcId="{6D5342D6-B8FC-4EBC-986F-2A965FC5DFF5}" destId="{F785C43A-E187-4766-9119-EBF8B678D0FA}" srcOrd="2" destOrd="0" parTransId="{AB52D4FC-54FA-4418-B208-B3A0F8293E44}" sibTransId="{CEC79091-32A1-42B2-8DAB-CE890A46A0D3}"/>
    <dgm:cxn modelId="{923CE9F7-314A-47F5-BB2D-16A2F24EA590}" type="presOf" srcId="{6034A552-4B46-4244-8752-53AEDD87FCA2}" destId="{2E04C2B9-1447-4D9D-AAA1-D2D6E5F66633}" srcOrd="0" destOrd="0" presId="urn:microsoft.com/office/officeart/2005/8/layout/hierarchy3"/>
    <dgm:cxn modelId="{CA399CCA-16A1-4618-83D9-162759829981}" type="presOf" srcId="{6D5342D6-B8FC-4EBC-986F-2A965FC5DFF5}" destId="{D630FC3E-4E61-452C-869C-236F547BE971}" srcOrd="1" destOrd="0" presId="urn:microsoft.com/office/officeart/2005/8/layout/hierarchy3"/>
    <dgm:cxn modelId="{4DECA415-62E4-4C75-91AE-3AFFE96B0DC6}" type="presOf" srcId="{609FC396-D48A-480F-A48B-8C15B639B2E2}" destId="{FEDFDAD6-3E8C-48C8-8E4F-2B5B898B1C82}" srcOrd="0" destOrd="0" presId="urn:microsoft.com/office/officeart/2005/8/layout/hierarchy3"/>
    <dgm:cxn modelId="{A19BFD5A-851F-4438-A3DC-D2E7B0E10E37}" type="presOf" srcId="{69F67332-BEC8-431E-9604-686FCB60DF03}" destId="{535839A8-54E5-4B7B-A5F5-B4E08C8ADBFD}" srcOrd="0" destOrd="0" presId="urn:microsoft.com/office/officeart/2005/8/layout/hierarchy3"/>
    <dgm:cxn modelId="{86C1C922-8368-430A-951F-7B5579990B47}" type="presOf" srcId="{D302AEC9-3382-4738-BA1E-34A6A24C0329}" destId="{E0A396D6-043E-472F-A793-1B54236BFF08}" srcOrd="0" destOrd="0" presId="urn:microsoft.com/office/officeart/2005/8/layout/hierarchy3"/>
    <dgm:cxn modelId="{4D293EF3-868F-4CF6-9745-7DAEC8FDC363}" srcId="{6D5342D6-B8FC-4EBC-986F-2A965FC5DFF5}" destId="{6034A552-4B46-4244-8752-53AEDD87FCA2}" srcOrd="0" destOrd="0" parTransId="{10BFF3CB-FBCA-4598-88C0-82073063186A}" sibTransId="{1C4FFA0E-5BEF-432A-B421-07235672EBE2}"/>
    <dgm:cxn modelId="{C0078CAF-CA05-4C44-8D0A-AD71789D4FC8}" type="presOf" srcId="{B84644D5-AAB4-45A7-B16D-657970E32766}" destId="{3EBCDB5E-E8E0-4B25-990F-10C4236E2B99}" srcOrd="0" destOrd="0" presId="urn:microsoft.com/office/officeart/2005/8/layout/hierarchy3"/>
    <dgm:cxn modelId="{CC112661-2166-4748-9E06-AA64FB1F3293}" type="presOf" srcId="{D2355DE1-EACE-4323-A3F2-B91898908F48}" destId="{E3A1C35B-A5BA-4D9F-9928-2FA3A675F09C}" srcOrd="0" destOrd="0" presId="urn:microsoft.com/office/officeart/2005/8/layout/hierarchy3"/>
    <dgm:cxn modelId="{C4532A5E-2AD9-4C46-AC4D-9273D6E8180F}" type="presOf" srcId="{6D5342D6-B8FC-4EBC-986F-2A965FC5DFF5}" destId="{10E92B09-8F12-472A-B451-21119C1EBBF8}" srcOrd="0" destOrd="0" presId="urn:microsoft.com/office/officeart/2005/8/layout/hierarchy3"/>
    <dgm:cxn modelId="{3F0173A0-9E74-4290-B4AB-73DC9C83030D}" type="presOf" srcId="{83A93EF4-5724-4BAF-8897-4AF9C9BD102F}" destId="{BCE07B99-D477-47AC-8A24-4383E6308A6B}" srcOrd="0" destOrd="0" presId="urn:microsoft.com/office/officeart/2005/8/layout/hierarchy3"/>
    <dgm:cxn modelId="{B3C7086F-6D3D-4DC8-BC63-7A7EFC3FC9E6}" srcId="{6D5342D6-B8FC-4EBC-986F-2A965FC5DFF5}" destId="{1C729766-ECE1-4877-9ADF-EC09982561D7}" srcOrd="3" destOrd="0" parTransId="{609FC396-D48A-480F-A48B-8C15B639B2E2}" sibTransId="{92766316-3B9E-4E39-9E33-F05703A49FFE}"/>
    <dgm:cxn modelId="{F7656C72-1D80-43A1-803F-43E8793E2FEE}" type="presParOf" srcId="{535839A8-54E5-4B7B-A5F5-B4E08C8ADBFD}" destId="{07985E6C-F71F-4572-9921-CC40371F1355}" srcOrd="0" destOrd="0" presId="urn:microsoft.com/office/officeart/2005/8/layout/hierarchy3"/>
    <dgm:cxn modelId="{05885613-89C6-4E43-A370-F3B3CA512292}" type="presParOf" srcId="{07985E6C-F71F-4572-9921-CC40371F1355}" destId="{8D0D05BD-B558-4B3F-807D-FF7AFC6F1E01}" srcOrd="0" destOrd="0" presId="urn:microsoft.com/office/officeart/2005/8/layout/hierarchy3"/>
    <dgm:cxn modelId="{3233571D-633B-4469-980D-1153BA5D8229}" type="presParOf" srcId="{8D0D05BD-B558-4B3F-807D-FF7AFC6F1E01}" destId="{10E92B09-8F12-472A-B451-21119C1EBBF8}" srcOrd="0" destOrd="0" presId="urn:microsoft.com/office/officeart/2005/8/layout/hierarchy3"/>
    <dgm:cxn modelId="{D2F790A8-0771-4D1B-924B-00EF028C7E27}" type="presParOf" srcId="{8D0D05BD-B558-4B3F-807D-FF7AFC6F1E01}" destId="{D630FC3E-4E61-452C-869C-236F547BE971}" srcOrd="1" destOrd="0" presId="urn:microsoft.com/office/officeart/2005/8/layout/hierarchy3"/>
    <dgm:cxn modelId="{763FD727-4973-412C-901B-0A2820596C3D}" type="presParOf" srcId="{07985E6C-F71F-4572-9921-CC40371F1355}" destId="{217E77EA-76D4-46F4-A96C-4362F193436B}" srcOrd="1" destOrd="0" presId="urn:microsoft.com/office/officeart/2005/8/layout/hierarchy3"/>
    <dgm:cxn modelId="{EE31C6A1-8F4B-45C4-B0B3-80ABD075697B}" type="presParOf" srcId="{217E77EA-76D4-46F4-A96C-4362F193436B}" destId="{950EE8D2-C3A2-4629-87DA-1715C1DF14CC}" srcOrd="0" destOrd="0" presId="urn:microsoft.com/office/officeart/2005/8/layout/hierarchy3"/>
    <dgm:cxn modelId="{688DDDF0-EF46-4D4A-977C-0485D3608D41}" type="presParOf" srcId="{217E77EA-76D4-46F4-A96C-4362F193436B}" destId="{2E04C2B9-1447-4D9D-AAA1-D2D6E5F66633}" srcOrd="1" destOrd="0" presId="urn:microsoft.com/office/officeart/2005/8/layout/hierarchy3"/>
    <dgm:cxn modelId="{C165078B-7332-4B83-A498-9826D65F9E66}" type="presParOf" srcId="{217E77EA-76D4-46F4-A96C-4362F193436B}" destId="{BCE07B99-D477-47AC-8A24-4383E6308A6B}" srcOrd="2" destOrd="0" presId="urn:microsoft.com/office/officeart/2005/8/layout/hierarchy3"/>
    <dgm:cxn modelId="{6634B81F-D067-4961-A7F3-911225F1A3FC}" type="presParOf" srcId="{217E77EA-76D4-46F4-A96C-4362F193436B}" destId="{E3A1C35B-A5BA-4D9F-9928-2FA3A675F09C}" srcOrd="3" destOrd="0" presId="urn:microsoft.com/office/officeart/2005/8/layout/hierarchy3"/>
    <dgm:cxn modelId="{E02B0603-A2E6-4CB7-A899-FEF6420AD92F}" type="presParOf" srcId="{217E77EA-76D4-46F4-A96C-4362F193436B}" destId="{42BC122D-6F24-4B5E-86DF-D0A3D4B7F424}" srcOrd="4" destOrd="0" presId="urn:microsoft.com/office/officeart/2005/8/layout/hierarchy3"/>
    <dgm:cxn modelId="{22EA6ACE-6345-4AB2-9972-069D90143078}" type="presParOf" srcId="{217E77EA-76D4-46F4-A96C-4362F193436B}" destId="{92E8659E-35B8-41BF-9B06-219CE1B13F01}" srcOrd="5" destOrd="0" presId="urn:microsoft.com/office/officeart/2005/8/layout/hierarchy3"/>
    <dgm:cxn modelId="{F0F15BA3-3398-473B-9F34-EAE0A9DC7ED8}" type="presParOf" srcId="{217E77EA-76D4-46F4-A96C-4362F193436B}" destId="{FEDFDAD6-3E8C-48C8-8E4F-2B5B898B1C82}" srcOrd="6" destOrd="0" presId="urn:microsoft.com/office/officeart/2005/8/layout/hierarchy3"/>
    <dgm:cxn modelId="{450D81CC-6608-4553-9554-CE1E7686CF3F}" type="presParOf" srcId="{217E77EA-76D4-46F4-A96C-4362F193436B}" destId="{A5346A27-BEB3-4FAC-8801-9E5FCE97B66D}" srcOrd="7" destOrd="0" presId="urn:microsoft.com/office/officeart/2005/8/layout/hierarchy3"/>
    <dgm:cxn modelId="{80B98402-87DF-4F2E-94BC-361D92A28202}" type="presParOf" srcId="{217E77EA-76D4-46F4-A96C-4362F193436B}" destId="{E0A396D6-043E-472F-A793-1B54236BFF08}" srcOrd="8" destOrd="0" presId="urn:microsoft.com/office/officeart/2005/8/layout/hierarchy3"/>
    <dgm:cxn modelId="{5CAD0422-5FD3-488E-8E88-FE321895C43A}" type="presParOf" srcId="{217E77EA-76D4-46F4-A96C-4362F193436B}" destId="{56E9F17C-DCB2-4397-89C8-A14F96E182DC}" srcOrd="9" destOrd="0" presId="urn:microsoft.com/office/officeart/2005/8/layout/hierarchy3"/>
    <dgm:cxn modelId="{551A545E-9261-419F-B0CF-571844E7FE38}" type="presParOf" srcId="{217E77EA-76D4-46F4-A96C-4362F193436B}" destId="{3EBCDB5E-E8E0-4B25-990F-10C4236E2B99}" srcOrd="10" destOrd="0" presId="urn:microsoft.com/office/officeart/2005/8/layout/hierarchy3"/>
    <dgm:cxn modelId="{4D5A1C94-FD9A-47CB-AEA8-C034A18ECBDC}" type="presParOf" srcId="{217E77EA-76D4-46F4-A96C-4362F193436B}" destId="{DBD404CC-42EA-43D7-BE11-04430220F8AE}" srcOrd="11" destOrd="0" presId="urn:microsoft.com/office/officeart/2005/8/layout/hierarchy3"/>
    <dgm:cxn modelId="{62AEF279-1A6F-4C9C-97FA-FBD414B76CA7}" type="presParOf" srcId="{217E77EA-76D4-46F4-A96C-4362F193436B}" destId="{3D8AC56C-69A2-4A5E-8587-B097B809C675}" srcOrd="12" destOrd="0" presId="urn:microsoft.com/office/officeart/2005/8/layout/hierarchy3"/>
    <dgm:cxn modelId="{695BCF3E-97CC-45BF-9B5F-4DA39D6BEC4D}" type="presParOf" srcId="{217E77EA-76D4-46F4-A96C-4362F193436B}" destId="{993E1C8A-8DD8-4782-8F89-6525ECAB8835}" srcOrd="1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A2670-83E4-440D-B0C6-395EDFA35BB6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9D79C-2C45-4596-B03E-7961F7A15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9D79C-2C45-4596-B03E-7961F7A153A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A02C01-8EED-4C32-8FE9-00EE62281322}" type="slidenum">
              <a:rPr lang="ru-RU"/>
              <a:pPr/>
              <a:t>30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b="1">
                <a:solidFill>
                  <a:schemeClr val="accent2"/>
                </a:solidFill>
              </a:rPr>
              <a:t>Мой распорядок дня</a:t>
            </a:r>
          </a:p>
          <a:p>
            <a:r>
              <a:rPr lang="ru-RU">
                <a:solidFill>
                  <a:schemeClr val="accent2"/>
                </a:solidFill>
              </a:rPr>
              <a:t>Можно оформить в виде таблицы</a:t>
            </a:r>
          </a:p>
          <a:p>
            <a:r>
              <a:rPr lang="ru-RU">
                <a:solidFill>
                  <a:schemeClr val="accent2"/>
                </a:solidFill>
              </a:rPr>
              <a:t>Утро – дела – рисунок</a:t>
            </a:r>
          </a:p>
          <a:p>
            <a:r>
              <a:rPr lang="ru-RU">
                <a:solidFill>
                  <a:schemeClr val="accent2"/>
                </a:solidFill>
              </a:rPr>
              <a:t>День – дела – рисунок</a:t>
            </a:r>
          </a:p>
          <a:p>
            <a:r>
              <a:rPr lang="ru-RU">
                <a:solidFill>
                  <a:schemeClr val="accent2"/>
                </a:solidFill>
              </a:rPr>
              <a:t>Вечер – дела – рисунок</a:t>
            </a:r>
          </a:p>
          <a:p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F73AEA-3827-4868-8438-BEAE9DB4BC16}" type="slidenum">
              <a:rPr lang="ru-RU"/>
              <a:pPr/>
              <a:t>31</a:t>
            </a:fld>
            <a:endParaRPr lang="ru-RU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b="1" u="sng"/>
              <a:t>Раздел «Рабочие материалы»</a:t>
            </a:r>
            <a:endParaRPr lang="ru-RU"/>
          </a:p>
          <a:p>
            <a:r>
              <a:rPr lang="ru-RU"/>
              <a:t>На каждый предмет имеется свой «файл»,  в него вкладываются диагностические работы.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CE20B3-BDDF-42A8-8F0D-7EB4117F6C3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4267200"/>
            <a:ext cx="5943600" cy="41910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r>
              <a:rPr lang="ru-RU" smtClean="0">
                <a:cs typeface="Times New Roman" pitchFamily="18" charset="0"/>
              </a:rPr>
              <a:t>	</a:t>
            </a:r>
            <a:endParaRPr lang="ru-RU" sz="140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F11D1-CF17-4D1E-805E-A1E6413C5F27}" type="slidenum">
              <a:rPr lang="ru-RU">
                <a:latin typeface="Arial" pitchFamily="34" charset="0"/>
              </a:rPr>
              <a:pPr/>
              <a:t>10</a:t>
            </a:fld>
            <a:endParaRPr lang="ru-RU">
              <a:latin typeface="Arial" pitchFamily="34" charset="0"/>
            </a:endParaRPr>
          </a:p>
        </p:txBody>
      </p:sp>
      <p:sp>
        <p:nvSpPr>
          <p:cNvPr id="3277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ln/>
        </p:spPr>
      </p:sp>
      <p:sp>
        <p:nvSpPr>
          <p:cNvPr id="32772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3213"/>
          </a:xfrm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pitchFamily="34" charset="0"/>
            </a:endParaRPr>
          </a:p>
        </p:txBody>
      </p:sp>
      <p:sp>
        <p:nvSpPr>
          <p:cNvPr id="32773" name="Slide Number Placeholder 3"/>
          <p:cNvSpPr txBox="1">
            <a:spLocks noGrp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1523006-136A-4BC8-B30F-E78082FA4BB1}" type="slidenum">
              <a:rPr lang="en-US" sz="1200">
                <a:latin typeface="Calibri" pitchFamily="34" charset="0"/>
              </a:rPr>
              <a:pPr algn="r"/>
              <a:t>10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DF91B4-CB44-4AE7-9C8E-BBDC21E03589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737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9CBF42-8048-45E0-8CB6-FCCDC26659B1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367F9D-652B-49C7-9270-8F7C2DBC9A25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8B967A-FB93-4E4B-B69F-AE3EB6A9ED6C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C1C9D4-FB39-40A4-837D-5E63DC5A32AD}" type="slidenum">
              <a:rPr lang="ru-RU"/>
              <a:pPr/>
              <a:t>28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EBF7D4-9DB0-40CE-9D4C-D524E14D579C}" type="slidenum">
              <a:rPr lang="ru-RU"/>
              <a:pPr/>
              <a:t>29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itchFamily="18" charset="2"/>
              <a:buChar char=""/>
            </a:pPr>
            <a:r>
              <a:rPr lang="ru-RU"/>
              <a:t>Я ученик </a:t>
            </a:r>
          </a:p>
          <a:p>
            <a:pPr>
              <a:buFont typeface="Symbol" pitchFamily="18" charset="2"/>
              <a:buNone/>
            </a:pPr>
            <a:r>
              <a:rPr lang="ru-RU" i="1"/>
              <a:t>(Выкладывается лист диагностики проведенной учителем на первых уроках в школе («напиши буквы, какие ты знаешь, цифры, нарисуй и т.д.»)</a:t>
            </a:r>
            <a:r>
              <a:rPr lang="ru-RU"/>
              <a:t> </a:t>
            </a:r>
          </a:p>
          <a:p>
            <a:r>
              <a:rPr lang="ru-RU"/>
              <a:t>- Я могу делать </a:t>
            </a:r>
          </a:p>
          <a:p>
            <a:r>
              <a:rPr lang="ru-RU"/>
              <a:t>- Я хочу  научиться в этом году…</a:t>
            </a:r>
          </a:p>
          <a:p>
            <a:r>
              <a:rPr lang="ru-RU"/>
              <a:t>- Я научусь в этом году (</a:t>
            </a:r>
            <a:r>
              <a:rPr lang="ru-RU" i="1"/>
              <a:t>Составляется вместе с учителем на уроке)</a:t>
            </a:r>
          </a:p>
          <a:p>
            <a:r>
              <a:rPr lang="ru-RU"/>
              <a:t>Предмет – Чему научусь – Рисунок или пример</a:t>
            </a:r>
          </a:p>
          <a:p>
            <a:r>
              <a:rPr lang="ru-RU"/>
              <a:t>Рус. Яз.          …                    …</a:t>
            </a:r>
          </a:p>
          <a:p>
            <a:r>
              <a:rPr lang="ru-RU"/>
              <a:t>Математика   …                    …</a:t>
            </a:r>
          </a:p>
          <a:p>
            <a:r>
              <a:rPr lang="ru-RU"/>
              <a:t>Литер. Чтен.  …                   …</a:t>
            </a:r>
          </a:p>
          <a:p>
            <a:r>
              <a:rPr lang="ru-RU"/>
              <a:t>Окр. Мир.      …                   …</a:t>
            </a:r>
          </a:p>
          <a:p>
            <a:pPr>
              <a:buFont typeface="Symbol" pitchFamily="18" charset="2"/>
              <a:buNone/>
            </a:pP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412875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2852738"/>
            <a:ext cx="8002588" cy="1560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565650"/>
            <a:ext cx="8002588" cy="15605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9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214554"/>
            <a:ext cx="7854696" cy="3571900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/>
              <a:t>Современные подходы к системе оценивания в образовательном процессе. Портфолио учащихся</a:t>
            </a:r>
          </a:p>
          <a:p>
            <a:endParaRPr lang="ru-RU" sz="3600" dirty="0" smtClean="0"/>
          </a:p>
          <a:p>
            <a:r>
              <a:rPr lang="ru-RU" sz="2000" dirty="0" smtClean="0"/>
              <a:t>Подготовила зам. директора по УВР </a:t>
            </a:r>
          </a:p>
          <a:p>
            <a:r>
              <a:rPr lang="ru-RU" sz="2000" dirty="0" smtClean="0"/>
              <a:t>МКОУ </a:t>
            </a:r>
            <a:r>
              <a:rPr lang="ru-RU" sz="2000" dirty="0" smtClean="0"/>
              <a:t>«Каменская ООШ»</a:t>
            </a:r>
          </a:p>
          <a:p>
            <a:r>
              <a:rPr lang="ru-RU" sz="2000" dirty="0" smtClean="0"/>
              <a:t>Маркова О.В</a:t>
            </a:r>
            <a:r>
              <a:rPr lang="ru-RU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3"/>
          <p:cNvSpPr txBox="1">
            <a:spLocks noGrp="1"/>
          </p:cNvSpPr>
          <p:nvPr/>
        </p:nvSpPr>
        <p:spPr>
          <a:xfrm>
            <a:off x="8229600" y="6477000"/>
            <a:ext cx="762000" cy="244475"/>
          </a:xfrm>
          <a:prstGeom prst="rect">
            <a:avLst/>
          </a:prstGeom>
          <a:noFill/>
        </p:spPr>
        <p:txBody>
          <a:bodyPr/>
          <a:lstStyle/>
          <a:p>
            <a:pPr algn="r">
              <a:defRPr/>
            </a:pPr>
            <a:fld id="{27D2B4A0-6A5C-4233-82D7-962940EDD0D3}" type="slidenum">
              <a:rPr lang="ru-RU" sz="1200">
                <a:solidFill>
                  <a:schemeClr val="accent1">
                    <a:shade val="75000"/>
                  </a:schemeClr>
                </a:solidFill>
                <a:latin typeface="Bookman Old Style" pitchFamily="18" charset="0"/>
              </a:rPr>
              <a:pPr algn="r">
                <a:defRPr/>
              </a:pPr>
              <a:t>10</a:t>
            </a:fld>
            <a:endParaRPr lang="ru-RU" sz="1200">
              <a:solidFill>
                <a:schemeClr val="accent1">
                  <a:shade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Rectangle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2469" name="AutoShape 5"/>
          <p:cNvSpPr>
            <a:spLocks noChangeArrowheads="1"/>
          </p:cNvSpPr>
          <p:nvPr/>
        </p:nvSpPr>
        <p:spPr bwMode="auto">
          <a:xfrm>
            <a:off x="179388" y="1341438"/>
            <a:ext cx="2663825" cy="6842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ЛИЧНОСТНЫЕ</a:t>
            </a:r>
          </a:p>
        </p:txBody>
      </p:sp>
      <p:sp>
        <p:nvSpPr>
          <p:cNvPr id="62470" name="AutoShape 6"/>
          <p:cNvSpPr>
            <a:spLocks noChangeArrowheads="1"/>
          </p:cNvSpPr>
          <p:nvPr/>
        </p:nvSpPr>
        <p:spPr bwMode="auto">
          <a:xfrm>
            <a:off x="3205163" y="1219200"/>
            <a:ext cx="2519362" cy="80645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МЕТАПРЕДМЕТНЫЕ</a:t>
            </a:r>
          </a:p>
        </p:txBody>
      </p:sp>
      <p:sp>
        <p:nvSpPr>
          <p:cNvPr id="62471" name="AutoShape 7"/>
          <p:cNvSpPr>
            <a:spLocks noChangeArrowheads="1"/>
          </p:cNvSpPr>
          <p:nvPr/>
        </p:nvSpPr>
        <p:spPr bwMode="auto">
          <a:xfrm>
            <a:off x="6194425" y="1341438"/>
            <a:ext cx="2698750" cy="684212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ПРЕДМЕТНЫЕ</a:t>
            </a:r>
          </a:p>
        </p:txBody>
      </p:sp>
      <p:sp>
        <p:nvSpPr>
          <p:cNvPr id="6151" name="AutoShape 8"/>
          <p:cNvSpPr>
            <a:spLocks noChangeArrowheads="1"/>
          </p:cNvSpPr>
          <p:nvPr/>
        </p:nvSpPr>
        <p:spPr bwMode="auto">
          <a:xfrm>
            <a:off x="179388" y="2276475"/>
            <a:ext cx="2663825" cy="10810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/>
              <a:t>Самоопределение:</a:t>
            </a:r>
          </a:p>
          <a:p>
            <a:pPr algn="ctr" eaLnBrk="0" hangingPunct="0"/>
            <a:r>
              <a:rPr lang="ru-RU" sz="1200" b="1"/>
              <a:t>внутренняя позиция школьника;</a:t>
            </a:r>
          </a:p>
          <a:p>
            <a:pPr algn="ctr" eaLnBrk="0" hangingPunct="0"/>
            <a:r>
              <a:rPr lang="ru-RU" sz="1200" b="1"/>
              <a:t>Самоидентификация;</a:t>
            </a:r>
          </a:p>
          <a:p>
            <a:pPr algn="ctr" eaLnBrk="0" hangingPunct="0"/>
            <a:r>
              <a:rPr lang="ru-RU" sz="1200" b="1"/>
              <a:t>самоуважение и самооценка</a:t>
            </a:r>
          </a:p>
        </p:txBody>
      </p:sp>
      <p:sp>
        <p:nvSpPr>
          <p:cNvPr id="6152" name="AutoShape 9"/>
          <p:cNvSpPr>
            <a:spLocks noChangeArrowheads="1"/>
          </p:cNvSpPr>
          <p:nvPr/>
        </p:nvSpPr>
        <p:spPr bwMode="auto">
          <a:xfrm>
            <a:off x="179388" y="3573463"/>
            <a:ext cx="2663825" cy="100965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/>
              <a:t>Смыслообразование:</a:t>
            </a:r>
          </a:p>
          <a:p>
            <a:pPr algn="ctr" eaLnBrk="0" hangingPunct="0"/>
            <a:r>
              <a:rPr lang="ru-RU" sz="1200" b="1"/>
              <a:t>мотивация (учебная, </a:t>
            </a:r>
          </a:p>
          <a:p>
            <a:pPr algn="ctr" eaLnBrk="0" hangingPunct="0"/>
            <a:r>
              <a:rPr lang="ru-RU" sz="1200" b="1"/>
              <a:t>социальная); границы </a:t>
            </a:r>
          </a:p>
          <a:p>
            <a:pPr algn="ctr" eaLnBrk="0" hangingPunct="0"/>
            <a:r>
              <a:rPr lang="ru-RU" sz="1200" b="1"/>
              <a:t>собственного</a:t>
            </a:r>
          </a:p>
          <a:p>
            <a:pPr algn="ctr" eaLnBrk="0" hangingPunct="0"/>
            <a:r>
              <a:rPr lang="ru-RU" sz="1200" b="1"/>
              <a:t>знания и «незнания»</a:t>
            </a:r>
          </a:p>
        </p:txBody>
      </p:sp>
      <p:sp>
        <p:nvSpPr>
          <p:cNvPr id="62474" name="AutoShape 10"/>
          <p:cNvSpPr>
            <a:spLocks noChangeArrowheads="1"/>
          </p:cNvSpPr>
          <p:nvPr/>
        </p:nvSpPr>
        <p:spPr bwMode="auto">
          <a:xfrm>
            <a:off x="179388" y="4797425"/>
            <a:ext cx="2663825" cy="187166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b="1" u="sng"/>
              <a:t>Ценностная и </a:t>
            </a:r>
          </a:p>
          <a:p>
            <a:pPr algn="ctr" eaLnBrk="0" hangingPunct="0">
              <a:defRPr/>
            </a:pPr>
            <a:r>
              <a:rPr lang="ru-RU" b="1" u="sng"/>
              <a:t>морально-этическая</a:t>
            </a:r>
          </a:p>
          <a:p>
            <a:pPr algn="ctr" eaLnBrk="0" hangingPunct="0">
              <a:defRPr/>
            </a:pPr>
            <a:r>
              <a:rPr lang="ru-RU" b="1" u="sng"/>
              <a:t>ориентация:</a:t>
            </a:r>
          </a:p>
          <a:p>
            <a:pPr algn="ctr" eaLnBrk="0" hangingPunct="0">
              <a:defRPr/>
            </a:pPr>
            <a:r>
              <a:rPr lang="ru-RU" sz="1200" b="1"/>
              <a:t>ориентация на выполнение</a:t>
            </a:r>
          </a:p>
          <a:p>
            <a:pPr algn="ctr" eaLnBrk="0" hangingPunct="0">
              <a:defRPr/>
            </a:pPr>
            <a:r>
              <a:rPr lang="ru-RU" sz="1200" b="1"/>
              <a:t>морально-нравственных норм;</a:t>
            </a:r>
          </a:p>
          <a:p>
            <a:pPr algn="ctr" eaLnBrk="0" hangingPunct="0">
              <a:defRPr/>
            </a:pPr>
            <a:r>
              <a:rPr lang="ru-RU" sz="1200" b="1"/>
              <a:t>способность к решению моральных</a:t>
            </a:r>
          </a:p>
          <a:p>
            <a:pPr algn="ctr" eaLnBrk="0" hangingPunct="0">
              <a:defRPr/>
            </a:pPr>
            <a:r>
              <a:rPr lang="ru-RU" sz="1200" b="1"/>
              <a:t>проблем на основе децентрации;</a:t>
            </a:r>
          </a:p>
          <a:p>
            <a:pPr algn="ctr" eaLnBrk="0" hangingPunct="0">
              <a:defRPr/>
            </a:pPr>
            <a:r>
              <a:rPr lang="ru-RU" sz="1200" b="1"/>
              <a:t>оценка своих поступков</a:t>
            </a:r>
            <a:r>
              <a:rPr lang="ru-RU" sz="10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6154" name="AutoShape 11"/>
          <p:cNvSpPr>
            <a:spLocks noChangeArrowheads="1"/>
          </p:cNvSpPr>
          <p:nvPr/>
        </p:nvSpPr>
        <p:spPr bwMode="auto">
          <a:xfrm>
            <a:off x="3203575" y="2276475"/>
            <a:ext cx="2663825" cy="1296988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/>
              <a:t>Регулятивные:</a:t>
            </a:r>
          </a:p>
          <a:p>
            <a:pPr algn="ctr" eaLnBrk="0" hangingPunct="0"/>
            <a:r>
              <a:rPr lang="ru-RU" sz="1200" b="1"/>
              <a:t>управление своей </a:t>
            </a:r>
          </a:p>
          <a:p>
            <a:pPr algn="ctr" eaLnBrk="0" hangingPunct="0"/>
            <a:r>
              <a:rPr lang="ru-RU" sz="1200" b="1"/>
              <a:t>деятельностью;</a:t>
            </a:r>
          </a:p>
          <a:p>
            <a:pPr algn="ctr" eaLnBrk="0" hangingPunct="0"/>
            <a:r>
              <a:rPr lang="ru-RU" sz="1200" b="1"/>
              <a:t>контроль и коррекция;</a:t>
            </a:r>
          </a:p>
          <a:p>
            <a:pPr algn="ctr" eaLnBrk="0" hangingPunct="0"/>
            <a:r>
              <a:rPr lang="ru-RU" sz="1200" b="1"/>
              <a:t>инициативность и </a:t>
            </a:r>
          </a:p>
          <a:p>
            <a:pPr algn="ctr" eaLnBrk="0" hangingPunct="0"/>
            <a:r>
              <a:rPr lang="ru-RU" sz="1200" b="1"/>
              <a:t>самостоятельность</a:t>
            </a:r>
          </a:p>
        </p:txBody>
      </p:sp>
      <p:sp>
        <p:nvSpPr>
          <p:cNvPr id="6155" name="AutoShape 12"/>
          <p:cNvSpPr>
            <a:spLocks noChangeArrowheads="1"/>
          </p:cNvSpPr>
          <p:nvPr/>
        </p:nvSpPr>
        <p:spPr bwMode="auto">
          <a:xfrm>
            <a:off x="3203575" y="3716338"/>
            <a:ext cx="2663825" cy="86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/>
              <a:t>Коммуникативные:</a:t>
            </a:r>
          </a:p>
          <a:p>
            <a:pPr algn="ctr" eaLnBrk="0" hangingPunct="0"/>
            <a:r>
              <a:rPr lang="ru-RU" sz="1200" b="1"/>
              <a:t>речевая деятельность;</a:t>
            </a:r>
          </a:p>
          <a:p>
            <a:pPr algn="ctr" eaLnBrk="0" hangingPunct="0"/>
            <a:r>
              <a:rPr lang="ru-RU" sz="1200" b="1"/>
              <a:t>навыки сотрудничества</a:t>
            </a:r>
          </a:p>
        </p:txBody>
      </p:sp>
      <p:sp>
        <p:nvSpPr>
          <p:cNvPr id="6156" name="AutoShape 13"/>
          <p:cNvSpPr>
            <a:spLocks noChangeArrowheads="1"/>
          </p:cNvSpPr>
          <p:nvPr/>
        </p:nvSpPr>
        <p:spPr bwMode="auto">
          <a:xfrm>
            <a:off x="3130550" y="4724400"/>
            <a:ext cx="2809875" cy="2133600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b="1" u="sng"/>
              <a:t>Познавательные:</a:t>
            </a:r>
          </a:p>
          <a:p>
            <a:pPr algn="ctr" eaLnBrk="0" hangingPunct="0"/>
            <a:r>
              <a:rPr lang="ru-RU" sz="1200" b="1"/>
              <a:t>работа с информацией;</a:t>
            </a:r>
          </a:p>
          <a:p>
            <a:pPr algn="ctr" eaLnBrk="0" hangingPunct="0"/>
            <a:r>
              <a:rPr lang="ru-RU" sz="1200" b="1"/>
              <a:t>работа с учебными моделями;</a:t>
            </a:r>
          </a:p>
          <a:p>
            <a:pPr algn="ctr" eaLnBrk="0" hangingPunct="0"/>
            <a:r>
              <a:rPr lang="ru-RU" sz="1200" b="1"/>
              <a:t>использование знако-</a:t>
            </a:r>
          </a:p>
          <a:p>
            <a:pPr algn="ctr" eaLnBrk="0" hangingPunct="0"/>
            <a:r>
              <a:rPr lang="ru-RU" sz="1200" b="1"/>
              <a:t>символических средств, </a:t>
            </a:r>
          </a:p>
          <a:p>
            <a:pPr algn="ctr" eaLnBrk="0" hangingPunct="0"/>
            <a:r>
              <a:rPr lang="ru-RU" sz="1200" b="1"/>
              <a:t>общих схем решения;</a:t>
            </a:r>
          </a:p>
          <a:p>
            <a:pPr algn="ctr" eaLnBrk="0" hangingPunct="0"/>
            <a:r>
              <a:rPr lang="ru-RU" sz="1200" b="1"/>
              <a:t>выполнение логических </a:t>
            </a:r>
          </a:p>
          <a:p>
            <a:pPr algn="ctr" eaLnBrk="0" hangingPunct="0"/>
            <a:r>
              <a:rPr lang="ru-RU" sz="1200" b="1"/>
              <a:t>операций сравнения,  анализа, </a:t>
            </a:r>
          </a:p>
          <a:p>
            <a:pPr algn="ctr" eaLnBrk="0" hangingPunct="0"/>
            <a:r>
              <a:rPr lang="ru-RU" sz="1200" b="1"/>
              <a:t>обобщения, классификации, </a:t>
            </a:r>
          </a:p>
          <a:p>
            <a:pPr algn="ctr" eaLnBrk="0" hangingPunct="0"/>
            <a:r>
              <a:rPr lang="ru-RU" sz="1200" b="1"/>
              <a:t>Установления аналогий, </a:t>
            </a:r>
          </a:p>
          <a:p>
            <a:pPr algn="ctr" eaLnBrk="0" hangingPunct="0"/>
            <a:r>
              <a:rPr lang="ru-RU" sz="1200" b="1"/>
              <a:t>подведения под понятие</a:t>
            </a:r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6516688" y="2276475"/>
            <a:ext cx="2143125" cy="7858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/>
              <a:t>Основы системы</a:t>
            </a:r>
          </a:p>
          <a:p>
            <a:pPr algn="ctr" eaLnBrk="0" hangingPunct="0"/>
            <a:r>
              <a:rPr lang="ru-RU"/>
              <a:t>научных знаний</a:t>
            </a:r>
          </a:p>
        </p:txBody>
      </p:sp>
      <p:sp>
        <p:nvSpPr>
          <p:cNvPr id="6158" name="AutoShape 16"/>
          <p:cNvSpPr>
            <a:spLocks noChangeArrowheads="1"/>
          </p:cNvSpPr>
          <p:nvPr/>
        </p:nvSpPr>
        <p:spPr bwMode="auto">
          <a:xfrm>
            <a:off x="6516688" y="3714750"/>
            <a:ext cx="2143125" cy="1370013"/>
          </a:xfrm>
          <a:prstGeom prst="roundRect">
            <a:avLst>
              <a:gd name="adj" fmla="val 16667"/>
            </a:avLst>
          </a:prstGeom>
          <a:noFill/>
          <a:ln w="31750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lIns="90000" tIns="46800" rIns="90000" bIns="46800" anchor="ctr"/>
          <a:lstStyle/>
          <a:p>
            <a:pPr algn="ctr"/>
            <a:r>
              <a:rPr lang="ru-RU" sz="1400"/>
              <a:t>Опыт «предметной» </a:t>
            </a:r>
          </a:p>
          <a:p>
            <a:pPr algn="ctr"/>
            <a:r>
              <a:rPr lang="ru-RU" sz="1400"/>
              <a:t>деятельности по </a:t>
            </a:r>
          </a:p>
          <a:p>
            <a:pPr algn="ctr"/>
            <a:r>
              <a:rPr lang="ru-RU" sz="1400"/>
              <a:t>получению,</a:t>
            </a:r>
          </a:p>
          <a:p>
            <a:pPr algn="ctr"/>
            <a:r>
              <a:rPr lang="ru-RU" sz="1400"/>
              <a:t>преобразованию</a:t>
            </a:r>
          </a:p>
          <a:p>
            <a:pPr algn="ctr"/>
            <a:r>
              <a:rPr lang="ru-RU" sz="1400"/>
              <a:t>и применению</a:t>
            </a:r>
          </a:p>
          <a:p>
            <a:pPr algn="ctr"/>
            <a:r>
              <a:rPr lang="ru-RU" sz="1400"/>
              <a:t>нового знания</a:t>
            </a:r>
          </a:p>
        </p:txBody>
      </p:sp>
      <p:sp>
        <p:nvSpPr>
          <p:cNvPr id="6159" name="Text Box 37"/>
          <p:cNvSpPr txBox="1">
            <a:spLocks noChangeArrowheads="1"/>
          </p:cNvSpPr>
          <p:nvPr/>
        </p:nvSpPr>
        <p:spPr bwMode="auto">
          <a:xfrm>
            <a:off x="6535738" y="5786438"/>
            <a:ext cx="21240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ru-RU" sz="1400"/>
              <a:t>Предметные и метапредметные действия с учебным материалом</a:t>
            </a:r>
            <a:r>
              <a:rPr lang="ru-RU" sz="1400" b="1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6180" name="AutoShape 36"/>
          <p:cNvSpPr>
            <a:spLocks noChangeArrowheads="1"/>
          </p:cNvSpPr>
          <p:nvPr/>
        </p:nvSpPr>
        <p:spPr bwMode="auto">
          <a:xfrm>
            <a:off x="6588125" y="5786438"/>
            <a:ext cx="2071688" cy="107156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CC"/>
            </a:solidFill>
            <a:round/>
            <a:headEnd/>
            <a:tailEnd/>
          </a:ln>
          <a:effectLst>
            <a:prstShdw prst="shdw17" dist="17961" dir="2700000">
              <a:srgbClr val="0000CC">
                <a:gamma/>
                <a:shade val="60000"/>
                <a:invGamma/>
              </a:srgbClr>
            </a:prstShdw>
          </a:effectLst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endParaRPr lang="ru-RU" sz="1600" b="1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161" name="AutoShape 27"/>
          <p:cNvSpPr>
            <a:spLocks noChangeArrowheads="1"/>
          </p:cNvSpPr>
          <p:nvPr/>
        </p:nvSpPr>
        <p:spPr bwMode="auto">
          <a:xfrm rot="5400000">
            <a:off x="7200107" y="3104356"/>
            <a:ext cx="647700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162" name="AutoShape 27"/>
          <p:cNvSpPr>
            <a:spLocks noChangeArrowheads="1"/>
          </p:cNvSpPr>
          <p:nvPr/>
        </p:nvSpPr>
        <p:spPr bwMode="auto">
          <a:xfrm rot="5400000">
            <a:off x="7273926" y="5119687"/>
            <a:ext cx="646112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noFill/>
          <a:ln w="28575">
            <a:solidFill>
              <a:srgbClr val="0000CC"/>
            </a:solidFill>
            <a:miter lim="800000"/>
            <a:headEnd/>
            <a:tailEnd/>
          </a:ln>
          <a:effectLst>
            <a:prstShdw prst="shdw17" dist="17961" dir="2700000">
              <a:srgbClr val="00007A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304800" y="152400"/>
            <a:ext cx="83375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Требования к результатам освоения 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основной образовательной  программы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/>
          </p:cNvSpPr>
          <p:nvPr/>
        </p:nvSpPr>
        <p:spPr bwMode="auto">
          <a:xfrm>
            <a:off x="0" y="1052513"/>
            <a:ext cx="9396413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критерии достижения – планируемые результаты;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оценка предметных, метапредметных, личностных результатов;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оценка способности решать учебно-практические задачи;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сочетание внутренней и внешней оценки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комплексный подход: использование</a:t>
            </a:r>
          </a:p>
          <a:p>
            <a:pPr marL="692150" lvl="1" indent="-3476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стандартизированных работ (устных, письменных);</a:t>
            </a:r>
          </a:p>
          <a:p>
            <a:pPr marL="692150" lvl="1" indent="-347663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нестандартизированных работ: проектов, практических работ, портфолио, самоанализа, самооценки и др.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уровневый подход  в инструментарии, в представлении результатов;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накопительная система оценки индивидуальных достижений;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использование персонифицированной и неперсонифицированной информации;</a:t>
            </a:r>
          </a:p>
          <a:p>
            <a:pPr marL="342900" indent="-342900">
              <a:spcBef>
                <a:spcPct val="20000"/>
              </a:spcBef>
              <a:buClr>
                <a:srgbClr val="CC0000"/>
              </a:buClr>
              <a:buFont typeface="Wingdings" pitchFamily="2" charset="2"/>
              <a:buChar char="ü"/>
              <a:defRPr/>
            </a:pPr>
            <a:r>
              <a:rPr lang="ru-RU" sz="21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интерпретация результатов на основе контекстной информации</a:t>
            </a:r>
            <a:endParaRPr lang="ru-RU" sz="2100">
              <a:latin typeface="Arial" charset="0"/>
            </a:endParaRP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381000" y="304800"/>
            <a:ext cx="6611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Система оценки: основные особенности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ТЕСТОВЫЕ ТЕХНОЛОГИИ</a:t>
            </a:r>
            <a:endParaRPr lang="ru-RU" sz="3200" b="1" spc="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Учащиеся овладевают обобщенными способами учебных действий в процессе решения учебных задач со специально подготовленными образцами учебных заданий с различным сочетанием известной и неизвестной части в содержании каждого задания. 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Высокая степень объективности внешнего контроля  оценки результатов учебной деятельности позволяет постепенно переводить его в самоконтроль и самооценку.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2954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РЕЙТИНГОВАЯ ОЦЕНКА УЧЕБНЫХ ДОСТИЖЕНИЙ ШКОЛЬНИКОВ</a:t>
            </a:r>
            <a:endParaRPr lang="ru-RU" sz="3200" b="1" spc="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457200" y="1916113"/>
            <a:ext cx="8229600" cy="4210050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Комплекс оценивающих механизмов, представленный шкалой «стоимости»  различных видов  учебной деятельности и представляемых результатов. </a:t>
            </a:r>
          </a:p>
          <a:p>
            <a:pPr algn="just" eaLnBrk="1" hangingPunct="1">
              <a:buFont typeface="Arial" charset="0"/>
              <a:buNone/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Обеспечивает обработку информации об учебных достижениях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по количественным, так и по качественным показателям индивидуальной работы школьников.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УЧЕБНЫЙ ПРОЕКТ</a:t>
            </a:r>
            <a:endParaRPr lang="ru-RU" sz="3200" b="1" spc="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507413" cy="3983047"/>
          </a:xfrm>
        </p:spPr>
        <p:txBody>
          <a:bodyPr/>
          <a:lstStyle/>
          <a:p>
            <a:pPr algn="just" eaLnBrk="1" hangingPunct="1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ходе реализации проекта формируются,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развиваются и  закрепляются важнейшие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общеучебные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умения и навыки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приобретаемые, в том числе, и  в результате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совместной работы в триаде «ученик-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учитель-родитель».</a:t>
            </a:r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>
                <a:solidFill>
                  <a:srgbClr val="00CCFF"/>
                </a:solidFill>
              </a:rPr>
              <a:t>В современной педагогике: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ru-RU"/>
              <a:t>Метод проекта используется не вместо систематического предметного обучения, а наряду с ним, как компонент системы образования. Инструментом метода учебных проектов является собственно учебный проект: обучение происходит в процессе осуществления учебного проекта.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404813"/>
            <a:ext cx="7010400" cy="1008062"/>
          </a:xfrm>
        </p:spPr>
        <p:txBody>
          <a:bodyPr/>
          <a:lstStyle/>
          <a:p>
            <a:r>
              <a:rPr lang="ru-RU" sz="2600" b="1">
                <a:solidFill>
                  <a:srgbClr val="00CCFF"/>
                </a:solidFill>
              </a:rPr>
              <a:t>Метод учебного проекта характеризуется как: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412875"/>
            <a:ext cx="7010400" cy="4683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200"/>
              <a:t>Одна из личностно ориентированных технологий;</a:t>
            </a:r>
          </a:p>
          <a:p>
            <a:pPr>
              <a:lnSpc>
                <a:spcPct val="90000"/>
              </a:lnSpc>
            </a:pPr>
            <a:r>
              <a:rPr lang="ru-RU" sz="2200"/>
              <a:t>Деятельностный (учение через деятельность);</a:t>
            </a:r>
          </a:p>
          <a:p>
            <a:pPr>
              <a:lnSpc>
                <a:spcPct val="90000"/>
              </a:lnSpc>
            </a:pPr>
            <a:r>
              <a:rPr lang="ru-RU" sz="2200"/>
              <a:t>Обучающий групповой деятельности;</a:t>
            </a:r>
          </a:p>
          <a:p>
            <a:pPr>
              <a:lnSpc>
                <a:spcPct val="90000"/>
              </a:lnSpc>
            </a:pPr>
            <a:r>
              <a:rPr lang="ru-RU" sz="2200"/>
              <a:t>Построенный на принципах проблемного обучения;</a:t>
            </a:r>
          </a:p>
          <a:p>
            <a:pPr>
              <a:lnSpc>
                <a:spcPct val="90000"/>
              </a:lnSpc>
            </a:pPr>
            <a:r>
              <a:rPr lang="ru-RU" sz="2200"/>
              <a:t>Развивающий умения самовыражения, самопроявления, самопрезентации и рефлексии;</a:t>
            </a:r>
          </a:p>
          <a:p>
            <a:pPr>
              <a:lnSpc>
                <a:spcPct val="90000"/>
              </a:lnSpc>
            </a:pPr>
            <a:r>
              <a:rPr lang="ru-RU" sz="2200"/>
              <a:t>Формирующий навыки самостоятельности;</a:t>
            </a:r>
          </a:p>
          <a:p>
            <a:pPr>
              <a:lnSpc>
                <a:spcPct val="90000"/>
              </a:lnSpc>
            </a:pPr>
            <a:r>
              <a:rPr lang="ru-RU" sz="2200"/>
              <a:t>Воспитывающий целеустремленность, толерантность, индивидуализм и коллективизм, ответственность, инициативность, творческое отношение к делу;</a:t>
            </a:r>
          </a:p>
          <a:p>
            <a:pPr>
              <a:lnSpc>
                <a:spcPct val="90000"/>
              </a:lnSpc>
            </a:pPr>
            <a:r>
              <a:rPr lang="ru-RU" sz="2200"/>
              <a:t>Здоровьесберегающий.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57200"/>
            <a:ext cx="7010400" cy="955675"/>
          </a:xfrm>
        </p:spPr>
        <p:txBody>
          <a:bodyPr/>
          <a:lstStyle/>
          <a:p>
            <a:r>
              <a:rPr lang="ru-RU" sz="2600" b="1">
                <a:solidFill>
                  <a:srgbClr val="00CCFF"/>
                </a:solidFill>
              </a:rPr>
              <a:t>Классификация: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412875"/>
            <a:ext cx="7010400" cy="4683125"/>
          </a:xfrm>
        </p:spPr>
        <p:txBody>
          <a:bodyPr/>
          <a:lstStyle/>
          <a:p>
            <a:pPr marL="901700">
              <a:lnSpc>
                <a:spcPct val="90000"/>
              </a:lnSpc>
            </a:pPr>
            <a:r>
              <a:rPr lang="ru-RU" sz="2400"/>
              <a:t>Проект на один урок;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Проект на весь учебный год;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Проект по одной теме;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Межпредметный проект;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Внепредметный проект;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Внешкольный проект;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Проектирование по составу участников: 				- индивидуальное, 					- групповое, 						- разновозрастное, 				- общешкольное и т.д.</a:t>
            </a:r>
          </a:p>
          <a:p>
            <a:pPr marL="901700">
              <a:lnSpc>
                <a:spcPct val="90000"/>
              </a:lnSpc>
            </a:pPr>
            <a:r>
              <a:rPr lang="ru-RU" sz="2400"/>
              <a:t>Доминирующая в проекте деятельность.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976938"/>
          </a:xfrm>
        </p:spPr>
        <p:txBody>
          <a:bodyPr/>
          <a:lstStyle/>
          <a:p>
            <a:pPr marL="441325" indent="-441325">
              <a:lnSpc>
                <a:spcPct val="80000"/>
              </a:lnSpc>
              <a:buFont typeface="Wingdings" pitchFamily="2" charset="2"/>
              <a:buNone/>
            </a:pPr>
            <a:r>
              <a:rPr lang="ru-RU" sz="1800" b="1"/>
              <a:t>			</a:t>
            </a:r>
            <a:r>
              <a:rPr lang="ru-RU" sz="2200" b="1">
                <a:solidFill>
                  <a:srgbClr val="00CCFF"/>
                </a:solidFill>
              </a:rPr>
              <a:t>Педагогической целью проведения 			презентации является выработка и или 		развитие презентативных умений и 			навыков. К ним относятся умения: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кратко, достаточно полно и лаконично (укладываясь в 10—12минут) рассказать о постановке и решении задачи проекта;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демонстрировать понимание проблемы проекта, собственную формулировку цели и задач проекта, выбранный путь решения;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анализировать ход поиска решения для аргументации выбора способа решения;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демонстрировать найденное решение;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анализировать влияние различных факторов на ход работы над проектом;</a:t>
            </a:r>
          </a:p>
          <a:p>
            <a:pPr marL="441325" indent="-441325">
              <a:lnSpc>
                <a:spcPct val="80000"/>
              </a:lnSpc>
            </a:pPr>
            <a:r>
              <a:rPr lang="ru-RU" sz="2200"/>
              <a:t>проводить самоанализ успешности и результативности решения проблемы, адекватности уровня постановки проблемы тем средствам, с помощью которых отыскивалось решение.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976938"/>
          </a:xfrm>
        </p:spPr>
        <p:txBody>
          <a:bodyPr/>
          <a:lstStyle/>
          <a:p>
            <a:pPr marL="1431925" indent="-441325">
              <a:lnSpc>
                <a:spcPct val="90000"/>
              </a:lnSpc>
              <a:buFont typeface="Wingdings" pitchFamily="2" charset="2"/>
              <a:buNone/>
            </a:pPr>
            <a:r>
              <a:rPr lang="ru-RU" sz="2400"/>
              <a:t>	</a:t>
            </a:r>
            <a:r>
              <a:rPr lang="ru-RU" sz="2400">
                <a:solidFill>
                  <a:srgbClr val="00CCFF"/>
                </a:solidFill>
              </a:rPr>
              <a:t>Метод проектов формирует следующие ключевые компетентности:</a:t>
            </a:r>
          </a:p>
          <a:p>
            <a:pPr marL="1431925" indent="-441325">
              <a:lnSpc>
                <a:spcPct val="90000"/>
              </a:lnSpc>
            </a:pPr>
            <a:r>
              <a:rPr lang="ru-RU" sz="2200"/>
              <a:t>в сфере самостоятельной познавательной деятельности, через самостоятельную работу над проблемой проекта, приобретение знаний из различных источников информации;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200"/>
              <a:t>в сфере социально-трудовой деятельности, через навыки самоорганизации, самооценки, самопрезентации,  умения адаптироваться к действительности;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200"/>
              <a:t>коммуникативная компетентность, через умение общаться и «работать в команде», сотрудничать с людьми в различных видах деятельности;</a:t>
            </a:r>
          </a:p>
          <a:p>
            <a:pPr marL="1431925" indent="-441325">
              <a:lnSpc>
                <a:spcPct val="90000"/>
              </a:lnSpc>
            </a:pPr>
            <a:r>
              <a:rPr lang="ru-RU" sz="2200"/>
              <a:t>компетентность в сфере культурно-досуговой деятельности, через умение использовать свое свободное время; решение творческих и прикладных задач проекта.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85735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000" b="1" dirty="0" smtClean="0"/>
              <a:t>Достоинства и недостатки пятибалльной системы оценивания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8596" y="1142984"/>
          <a:ext cx="8229600" cy="5385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572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Достоинства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Недостатки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Отметки интуитивно понятны.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Отметка играет не стимулирующую, а только констатирующую роль.</a:t>
                      </a:r>
                      <a:endParaRPr lang="ru-RU" sz="16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2. Система проста в употреблении.	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2. Учитывается лишь успешность усвоения стандартного набора знаний, причем усвоения большей частью экстенсивного (выучил – воспроизвел).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Отметки удобны для конкурсов, вступительных экзаменов, статистики, отчётности.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3. В области профильного обучения (9 – 11 классы) оценки становятся неравнозначными.</a:t>
                      </a:r>
                      <a:endParaRPr lang="ru-RU" sz="1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6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4. Система не даёт полноценной возможности для формирования у школьников оценочной самостоятельности.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6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5. Система выполняет функцию внешнего контроля успешности обучения: не предполагает оценки учеником собственных действий, сопоставления его самооценки с внешней оценкой.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6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6. Система затрудняет индивидуализацию обучения: невозможно оценить реальные достижения каждого конкретного ребенка в сравнении с его предыдущими результатами.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9666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7. Система является малоинформативной: по отметке часто нельзя судить о действительном уровне знаний.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92275" y="1052513"/>
            <a:ext cx="7010400" cy="4824412"/>
          </a:xfrm>
        </p:spPr>
        <p:txBody>
          <a:bodyPr/>
          <a:lstStyle/>
          <a:p>
            <a:pPr indent="22225">
              <a:lnSpc>
                <a:spcPct val="110000"/>
              </a:lnSpc>
              <a:buFont typeface="Wingdings" pitchFamily="2" charset="2"/>
              <a:buNone/>
            </a:pPr>
            <a:r>
              <a:rPr lang="ru-RU" sz="3000" b="1" u="sng"/>
              <a:t>Учебный проект</a:t>
            </a:r>
            <a:r>
              <a:rPr lang="ru-RU"/>
              <a:t> – это совместная </a:t>
            </a:r>
            <a:r>
              <a:rPr lang="ru-RU" i="1">
                <a:solidFill>
                  <a:schemeClr val="hlink"/>
                </a:solidFill>
              </a:rPr>
              <a:t>учебно-познавательная</a:t>
            </a:r>
            <a:r>
              <a:rPr lang="ru-RU"/>
              <a:t>, творческая или игровая </a:t>
            </a:r>
            <a:r>
              <a:rPr lang="ru-RU" i="1">
                <a:solidFill>
                  <a:schemeClr val="hlink"/>
                </a:solidFill>
              </a:rPr>
              <a:t>деятельность</a:t>
            </a:r>
            <a:r>
              <a:rPr lang="ru-RU"/>
              <a:t> учащихся-партнеров, имеющая общую </a:t>
            </a:r>
            <a:r>
              <a:rPr lang="ru-RU" i="1">
                <a:solidFill>
                  <a:schemeClr val="hlink"/>
                </a:solidFill>
              </a:rPr>
              <a:t>цель</a:t>
            </a:r>
            <a:r>
              <a:rPr lang="ru-RU"/>
              <a:t>, согласованные </a:t>
            </a:r>
            <a:r>
              <a:rPr lang="ru-RU" i="1">
                <a:solidFill>
                  <a:schemeClr val="hlink"/>
                </a:solidFill>
              </a:rPr>
              <a:t>методы</a:t>
            </a:r>
            <a:r>
              <a:rPr lang="ru-RU" i="1"/>
              <a:t>, </a:t>
            </a:r>
            <a:r>
              <a:rPr lang="ru-RU" i="1">
                <a:solidFill>
                  <a:schemeClr val="hlink"/>
                </a:solidFill>
              </a:rPr>
              <a:t>способы</a:t>
            </a:r>
            <a:r>
              <a:rPr lang="ru-RU"/>
              <a:t> деятельности, направленные на достижение </a:t>
            </a:r>
            <a:r>
              <a:rPr lang="ru-RU" i="1">
                <a:solidFill>
                  <a:schemeClr val="hlink"/>
                </a:solidFill>
              </a:rPr>
              <a:t>общего результата</a:t>
            </a:r>
            <a:r>
              <a:rPr lang="ru-RU"/>
              <a:t> по решению какой-либо </a:t>
            </a:r>
            <a:r>
              <a:rPr lang="ru-RU" i="1">
                <a:solidFill>
                  <a:schemeClr val="hlink"/>
                </a:solidFill>
              </a:rPr>
              <a:t>проблемы</a:t>
            </a:r>
            <a:r>
              <a:rPr lang="ru-RU"/>
              <a:t>, значимой для участников проекта.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МОНИТОРИНГ</a:t>
            </a:r>
            <a:endParaRPr lang="ru-RU" sz="3600" b="1" spc="3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Обеспечивает учителя оперативной обратной связью об уровне усвоения учащимися учебного материала. </a:t>
            </a:r>
          </a:p>
          <a:p>
            <a:pPr algn="just"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Является эффективным средством выявления зон успешности учебной деятельности. </a:t>
            </a:r>
          </a:p>
          <a:p>
            <a:pPr algn="just"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Позволяет учителю проектировать и проводить педагогическое исследование.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049"/>
          <p:cNvSpPr>
            <a:spLocks noGrp="1" noChangeArrowheads="1"/>
          </p:cNvSpPr>
          <p:nvPr>
            <p:ph type="ctrTitle"/>
          </p:nvPr>
        </p:nvSpPr>
        <p:spPr>
          <a:xfrm>
            <a:off x="395288" y="1219200"/>
            <a:ext cx="8569325" cy="2819400"/>
          </a:xfrm>
        </p:spPr>
        <p:txBody>
          <a:bodyPr/>
          <a:lstStyle/>
          <a:p>
            <a:r>
              <a:rPr lang="ru-RU" sz="6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Портфолио ученика</a:t>
            </a:r>
          </a:p>
        </p:txBody>
      </p:sp>
      <p:pic>
        <p:nvPicPr>
          <p:cNvPr id="43011" name="Picture 20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482975"/>
            <a:ext cx="2927350" cy="194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idx="1"/>
          </p:nvPr>
        </p:nvSpPr>
        <p:spPr>
          <a:xfrm>
            <a:off x="722313" y="2020888"/>
            <a:ext cx="7626350" cy="4038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Основной смысл портфолио – </a:t>
            </a:r>
            <a:r>
              <a:rPr lang="ru-RU" b="1" i="1" smtClean="0">
                <a:latin typeface="Times New Roman" pitchFamily="18" charset="0"/>
                <a:cs typeface="Times New Roman" pitchFamily="18" charset="0"/>
              </a:rPr>
              <a:t>«показать все, на что ты способен».</a:t>
            </a: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Смещение акцента с того,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что учащийся не знает и не умеет, на то, что он знает и умеет.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07A7F2-D2B7-48AF-91A2-753A86BF314C}" type="slidenum">
              <a:rPr lang="en-US" altLang="ja-JP"/>
              <a:pPr>
                <a:defRPr/>
              </a:pPr>
              <a:t>23</a:t>
            </a:fld>
            <a:endParaRPr lang="en-US" altLang="ja-JP"/>
          </a:p>
        </p:txBody>
      </p:sp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0"/>
            <a:ext cx="3095625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58775" y="476250"/>
            <a:ext cx="8785225" cy="1143000"/>
          </a:xfrm>
        </p:spPr>
        <p:txBody>
          <a:bodyPr>
            <a:normAutofit fontScale="90000"/>
          </a:bodyPr>
          <a:lstStyle/>
          <a:p>
            <a:r>
              <a:rPr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Портфолио  позволяет решать следующие задачи:</a:t>
            </a:r>
            <a:r>
              <a:rPr lang="ru-RU" sz="4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964613" cy="4852988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поддерживать высокую учебную мотивацию</a:t>
            </a:r>
          </a:p>
          <a:p>
            <a:pPr algn="just">
              <a:lnSpc>
                <a:spcPct val="90000"/>
              </a:lnSpc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поощрять самостоятельность, расширение возможностей самообразования, самореализации</a:t>
            </a:r>
          </a:p>
          <a:p>
            <a:pPr algn="just">
              <a:lnSpc>
                <a:spcPct val="90000"/>
              </a:lnSpc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развивать навыки самооценки деятельности обучающихся</a:t>
            </a:r>
          </a:p>
          <a:p>
            <a:pPr algn="just">
              <a:lnSpc>
                <a:spcPct val="90000"/>
              </a:lnSpc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формировать умения ставить цели, планировать и организовывать собственную учебную и внеучебную деятельность</a:t>
            </a:r>
          </a:p>
          <a:p>
            <a:pPr algn="just">
              <a:lnSpc>
                <a:spcPct val="90000"/>
              </a:lnSpc>
            </a:pPr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создавать дополнительных возможности для успешной социализации обучающихся</a:t>
            </a:r>
          </a:p>
          <a:p>
            <a:pPr>
              <a:lnSpc>
                <a:spcPct val="90000"/>
              </a:lnSpc>
            </a:pPr>
            <a:endParaRPr lang="ru-RU" sz="28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технологии портфолио: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357188" algn="just"/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сформировать у учащихся навыки и умения анализировать собственные интересы, склонности, потребности и соотносить их с имеющимися возможностями</a:t>
            </a:r>
          </a:p>
          <a:p>
            <a:pPr marL="0" indent="357188" algn="just"/>
            <a:r>
              <a:rPr lang="ru-RU" sz="2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основе полученной информации, рассмотрев все возможные варианты, принимать правильное самостоятельное решение. А также систематизировать, анализировать собранный материал. Повысить учебную мотивацию и мотивацию успеха учебной деятельности.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981075"/>
            <a:ext cx="7773988" cy="5472113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Портфолио позволяет учитывать результаты, </a:t>
            </a:r>
            <a:endParaRPr lang="en-US" sz="28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" pitchFamily="2" charset="2"/>
              <a:buNone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достигнутые учеником в разнообразных видах деятельности: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учебной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творческой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 smtClean="0">
                <a:solidFill>
                  <a:srgbClr val="007600"/>
                </a:solidFill>
                <a:latin typeface="Times New Roman" pitchFamily="18" charset="0"/>
                <a:cs typeface="Times New Roman" pitchFamily="18" charset="0"/>
              </a:rPr>
              <a:t>социальной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коммуникативной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5"/>
          <p:cNvSpPr>
            <a:spLocks noChangeArrowheads="1"/>
          </p:cNvSpPr>
          <p:nvPr/>
        </p:nvSpPr>
        <p:spPr bwMode="auto">
          <a:xfrm>
            <a:off x="2635250" y="238125"/>
            <a:ext cx="3960813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119063" algn="ctr"/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</a:p>
          <a:p>
            <a:pPr indent="119063" algn="ctr" eaLnBrk="0" hangingPunct="0"/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портфолио ученика</a:t>
            </a:r>
          </a:p>
          <a:p>
            <a:pPr indent="119063" algn="ctr" eaLnBrk="0" hangingPunct="0"/>
            <a:endParaRPr lang="ru-RU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403350" y="1557338"/>
            <a:ext cx="6624638" cy="6743700"/>
            <a:chOff x="2574" y="8483"/>
            <a:chExt cx="7106" cy="7496"/>
          </a:xfrm>
        </p:grpSpPr>
        <p:sp>
          <p:nvSpPr>
            <p:cNvPr id="5018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2574" y="8483"/>
              <a:ext cx="7106" cy="7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1" name="Line 23"/>
            <p:cNvSpPr>
              <a:spLocks noChangeShapeType="1"/>
            </p:cNvSpPr>
            <p:nvPr/>
          </p:nvSpPr>
          <p:spPr bwMode="auto">
            <a:xfrm>
              <a:off x="6838" y="9881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832" y="8864"/>
              <a:ext cx="6719" cy="4828"/>
              <a:chOff x="2832" y="8864"/>
              <a:chExt cx="6719" cy="4828"/>
            </a:xfrm>
          </p:grpSpPr>
          <p:sp>
            <p:nvSpPr>
              <p:cNvPr id="50183" name="Rectangle 22"/>
              <p:cNvSpPr>
                <a:spLocks noChangeArrowheads="1"/>
              </p:cNvSpPr>
              <p:nvPr/>
            </p:nvSpPr>
            <p:spPr bwMode="auto">
              <a:xfrm>
                <a:off x="2832" y="8991"/>
                <a:ext cx="1680" cy="89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Титульный лист</a:t>
                </a:r>
              </a:p>
            </p:txBody>
          </p:sp>
          <p:sp>
            <p:nvSpPr>
              <p:cNvPr id="50184" name="Rectangle 21"/>
              <p:cNvSpPr>
                <a:spLocks noChangeArrowheads="1"/>
              </p:cNvSpPr>
              <p:nvPr/>
            </p:nvSpPr>
            <p:spPr bwMode="auto">
              <a:xfrm>
                <a:off x="2832" y="10262"/>
                <a:ext cx="1680" cy="8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Мой мир</a:t>
                </a:r>
                <a:endParaRPr lang="ru-RU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185" name="Rectangle 20"/>
              <p:cNvSpPr>
                <a:spLocks noChangeArrowheads="1"/>
              </p:cNvSpPr>
              <p:nvPr/>
            </p:nvSpPr>
            <p:spPr bwMode="auto">
              <a:xfrm>
                <a:off x="2962" y="11532"/>
                <a:ext cx="1679" cy="89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Моё имя</a:t>
                </a:r>
                <a:endParaRPr lang="ru-RU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186" name="Rectangle 19"/>
              <p:cNvSpPr>
                <a:spLocks noChangeArrowheads="1"/>
              </p:cNvSpPr>
              <p:nvPr/>
            </p:nvSpPr>
            <p:spPr bwMode="auto">
              <a:xfrm>
                <a:off x="3737" y="12803"/>
                <a:ext cx="1679" cy="88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</a:rPr>
                  <a:t>Моя семья</a:t>
                </a:r>
              </a:p>
            </p:txBody>
          </p:sp>
          <p:sp>
            <p:nvSpPr>
              <p:cNvPr id="50187" name="Rectangle 18"/>
              <p:cNvSpPr>
                <a:spLocks noChangeArrowheads="1"/>
              </p:cNvSpPr>
              <p:nvPr/>
            </p:nvSpPr>
            <p:spPr bwMode="auto">
              <a:xfrm>
                <a:off x="7871" y="8864"/>
                <a:ext cx="1680" cy="89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</a:rPr>
                  <a:t>Мои достижения</a:t>
                </a:r>
              </a:p>
            </p:txBody>
          </p:sp>
          <p:sp>
            <p:nvSpPr>
              <p:cNvPr id="50188" name="Rectangle 17"/>
              <p:cNvSpPr>
                <a:spLocks noChangeArrowheads="1"/>
              </p:cNvSpPr>
              <p:nvPr/>
            </p:nvSpPr>
            <p:spPr bwMode="auto">
              <a:xfrm>
                <a:off x="7871" y="10135"/>
                <a:ext cx="1680" cy="8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72000"/>
              <a:lstStyle/>
              <a:p>
                <a:pPr algn="ctr"/>
                <a:r>
                  <a:rPr lang="ru-RU" sz="2000" b="1">
                    <a:latin typeface="Times New Roman" pitchFamily="18" charset="0"/>
                  </a:rPr>
                  <a:t>Мое творчество</a:t>
                </a:r>
              </a:p>
            </p:txBody>
          </p:sp>
          <p:sp>
            <p:nvSpPr>
              <p:cNvPr id="50189" name="Rectangle 16"/>
              <p:cNvSpPr>
                <a:spLocks noChangeArrowheads="1"/>
              </p:cNvSpPr>
              <p:nvPr/>
            </p:nvSpPr>
            <p:spPr bwMode="auto">
              <a:xfrm>
                <a:off x="7871" y="11405"/>
                <a:ext cx="1680" cy="89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Мои интересы</a:t>
                </a:r>
                <a:endParaRPr lang="ru-RU" sz="2000" b="1">
                  <a:latin typeface="Times New Roman" pitchFamily="18" charset="0"/>
                </a:endParaRPr>
              </a:p>
            </p:txBody>
          </p:sp>
          <p:sp>
            <p:nvSpPr>
              <p:cNvPr id="50190" name="Rectangle 15"/>
              <p:cNvSpPr>
                <a:spLocks noChangeArrowheads="1"/>
              </p:cNvSpPr>
              <p:nvPr/>
            </p:nvSpPr>
            <p:spPr bwMode="auto">
              <a:xfrm>
                <a:off x="6450" y="12803"/>
                <a:ext cx="1680" cy="88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Мои друзья</a:t>
                </a:r>
                <a:endParaRPr lang="ru-RU" b="1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191" name="Oval 14"/>
              <p:cNvSpPr>
                <a:spLocks noChangeArrowheads="1"/>
              </p:cNvSpPr>
              <p:nvPr/>
            </p:nvSpPr>
            <p:spPr bwMode="auto">
              <a:xfrm>
                <a:off x="5123" y="9754"/>
                <a:ext cx="2317" cy="190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en-US" b="1">
                  <a:cs typeface="Times New Roman" pitchFamily="18" charset="0"/>
                </a:endParaRPr>
              </a:p>
              <a:p>
                <a:pPr algn="ctr"/>
                <a:r>
                  <a:rPr lang="ru-RU" sz="2000" b="1">
                    <a:latin typeface="Times New Roman" pitchFamily="18" charset="0"/>
                    <a:cs typeface="Times New Roman" pitchFamily="18" charset="0"/>
                  </a:rPr>
                  <a:t>Портфолио ученика</a:t>
                </a:r>
              </a:p>
            </p:txBody>
          </p:sp>
          <p:sp>
            <p:nvSpPr>
              <p:cNvPr id="50192" name="Line 13"/>
              <p:cNvSpPr>
                <a:spLocks noChangeShapeType="1"/>
              </p:cNvSpPr>
              <p:nvPr/>
            </p:nvSpPr>
            <p:spPr bwMode="auto">
              <a:xfrm>
                <a:off x="4512" y="10643"/>
                <a:ext cx="61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3" name="Line 12"/>
              <p:cNvSpPr>
                <a:spLocks noChangeShapeType="1"/>
              </p:cNvSpPr>
              <p:nvPr/>
            </p:nvSpPr>
            <p:spPr bwMode="auto">
              <a:xfrm>
                <a:off x="4512" y="9372"/>
                <a:ext cx="1034" cy="6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4" name="Line 11"/>
              <p:cNvSpPr>
                <a:spLocks noChangeShapeType="1"/>
              </p:cNvSpPr>
              <p:nvPr/>
            </p:nvSpPr>
            <p:spPr bwMode="auto">
              <a:xfrm flipV="1">
                <a:off x="4641" y="11284"/>
                <a:ext cx="714" cy="6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5" name="Line 10"/>
              <p:cNvSpPr>
                <a:spLocks noChangeShapeType="1"/>
              </p:cNvSpPr>
              <p:nvPr/>
            </p:nvSpPr>
            <p:spPr bwMode="auto">
              <a:xfrm flipV="1">
                <a:off x="5046" y="11524"/>
                <a:ext cx="712" cy="11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6" name="Line 9"/>
              <p:cNvSpPr>
                <a:spLocks noChangeShapeType="1"/>
              </p:cNvSpPr>
              <p:nvPr/>
            </p:nvSpPr>
            <p:spPr bwMode="auto">
              <a:xfrm flipH="1" flipV="1">
                <a:off x="6838" y="11532"/>
                <a:ext cx="387" cy="127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7" name="Line 8"/>
              <p:cNvSpPr>
                <a:spLocks noChangeShapeType="1"/>
              </p:cNvSpPr>
              <p:nvPr/>
            </p:nvSpPr>
            <p:spPr bwMode="auto">
              <a:xfrm flipH="1" flipV="1">
                <a:off x="7131" y="11364"/>
                <a:ext cx="775" cy="50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8" name="Line 7"/>
              <p:cNvSpPr>
                <a:spLocks noChangeShapeType="1"/>
              </p:cNvSpPr>
              <p:nvPr/>
            </p:nvSpPr>
            <p:spPr bwMode="auto">
              <a:xfrm flipH="1">
                <a:off x="7440" y="10643"/>
                <a:ext cx="43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99" name="Line 6"/>
              <p:cNvSpPr>
                <a:spLocks noChangeShapeType="1"/>
              </p:cNvSpPr>
              <p:nvPr/>
            </p:nvSpPr>
            <p:spPr bwMode="auto">
              <a:xfrm flipH="1">
                <a:off x="7054" y="9245"/>
                <a:ext cx="817" cy="7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Моя семья.</a:t>
            </a:r>
          </a:p>
          <a:p>
            <a:pPr algn="ctr"/>
            <a:endParaRPr lang="ru-RU" b="1"/>
          </a:p>
          <a:p>
            <a:pPr algn="ctr"/>
            <a:r>
              <a:rPr lang="ru-RU" b="1"/>
              <a:t>Нарисуй портрет своей семьи </a:t>
            </a:r>
          </a:p>
          <a:p>
            <a:pPr algn="ctr"/>
            <a:endParaRPr lang="ru-RU" b="1"/>
          </a:p>
          <a:p>
            <a:pPr algn="ctr"/>
            <a:r>
              <a:rPr lang="ru-RU" b="1"/>
              <a:t>Родословное дерево </a:t>
            </a:r>
          </a:p>
          <a:p>
            <a:pPr algn="ctr"/>
            <a:endParaRPr lang="ru-RU" b="1"/>
          </a:p>
          <a:p>
            <a:pPr algn="ctr"/>
            <a:r>
              <a:rPr lang="ru-RU" b="1"/>
              <a:t>Чем я люблю заниматься</a:t>
            </a:r>
          </a:p>
          <a:p>
            <a:pPr algn="ctr"/>
            <a:endParaRPr lang="ru-RU" b="1"/>
          </a:p>
        </p:txBody>
      </p:sp>
      <p:sp>
        <p:nvSpPr>
          <p:cNvPr id="48138" name="Oval 10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2.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48134" name="AutoShape 6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endParaRPr lang="ru-RU"/>
            </a:p>
            <a:p>
              <a:pPr algn="ctr"/>
              <a:r>
                <a:rPr lang="ru-RU" b="1"/>
                <a:t>Напиши о себе (как умеешь):</a:t>
              </a:r>
            </a:p>
            <a:p>
              <a:pPr algn="ctr"/>
              <a:r>
                <a:rPr lang="ru-RU" b="1"/>
                <a:t>Меня зовут___________________</a:t>
              </a:r>
            </a:p>
            <a:p>
              <a:pPr algn="ctr"/>
              <a:r>
                <a:rPr lang="ru-RU" b="1"/>
                <a:t>Я родился ___ (число/месяц/год)</a:t>
              </a:r>
            </a:p>
            <a:p>
              <a:pPr algn="ctr"/>
              <a:r>
                <a:rPr lang="ru-RU" b="1"/>
                <a:t>Я живу в _________________</a:t>
              </a:r>
            </a:p>
            <a:p>
              <a:pPr algn="ctr"/>
              <a:r>
                <a:rPr lang="ru-RU" b="1"/>
                <a:t>Мой адрес</a:t>
              </a:r>
              <a:endParaRPr lang="ru-RU"/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793" y="799"/>
              <a:ext cx="1587" cy="2359"/>
            </a:xfrm>
            <a:prstGeom prst="rect">
              <a:avLst/>
            </a:prstGeom>
            <a:solidFill>
              <a:schemeClr val="bg1"/>
            </a:solidFill>
            <a:ln w="57150" cmpd="thinThick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8139" name="Рисунок 8" descr="p33_4.jpg"/>
            <p:cNvPicPr>
              <a:picLocks noChangeAspect="1"/>
            </p:cNvPicPr>
            <p:nvPr/>
          </p:nvPicPr>
          <p:blipFill>
            <a:blip r:embed="rId3"/>
            <a:srcRect l="539" t="3059" r="1750" b="5522"/>
            <a:stretch>
              <a:fillRect/>
            </a:stretch>
          </p:blipFill>
          <p:spPr bwMode="auto">
            <a:xfrm>
              <a:off x="930" y="890"/>
              <a:ext cx="1317" cy="2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0" name="Rectangle 12"/>
            <p:cNvSpPr>
              <a:spLocks noChangeArrowheads="1"/>
            </p:cNvSpPr>
            <p:nvPr/>
          </p:nvSpPr>
          <p:spPr bwMode="auto">
            <a:xfrm rot="-2414182">
              <a:off x="1202" y="2387"/>
              <a:ext cx="1431" cy="30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2400" b="1"/>
                <a:t>Фотография</a:t>
              </a:r>
            </a:p>
          </p:txBody>
        </p:sp>
      </p:grpSp>
      <p:sp>
        <p:nvSpPr>
          <p:cNvPr id="48142" name="Oval 14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0179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>
                <a:buFont typeface="Symbol" pitchFamily="18" charset="2"/>
                <a:buNone/>
              </a:pPr>
              <a:r>
                <a:rPr lang="ru-RU" sz="2400" b="1">
                  <a:solidFill>
                    <a:schemeClr val="accent2"/>
                  </a:solidFill>
                </a:rPr>
                <a:t>Я ученик</a:t>
              </a:r>
              <a:r>
                <a:rPr lang="ru-RU" sz="2400"/>
                <a:t>.</a:t>
              </a:r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Tx/>
                <a:buChar char="•"/>
              </a:pPr>
              <a:r>
                <a:rPr lang="ru-RU" b="1"/>
                <a:t> Я могу делать </a:t>
              </a:r>
            </a:p>
            <a:p>
              <a:pPr algn="ctr">
                <a:buFontTx/>
                <a:buChar char="•"/>
              </a:pPr>
              <a:r>
                <a:rPr lang="ru-RU" b="1"/>
                <a:t> Я хочу  научиться в этом году…</a:t>
              </a:r>
            </a:p>
            <a:p>
              <a:pPr algn="ctr">
                <a:buFontTx/>
                <a:buChar char="•"/>
              </a:pPr>
              <a:r>
                <a:rPr lang="ru-RU" b="1"/>
                <a:t> Я научусь в этом году</a:t>
              </a:r>
            </a:p>
            <a:p>
              <a:pPr algn="ctr">
                <a:buFont typeface="Symbol" pitchFamily="18" charset="2"/>
                <a:buChar char=""/>
              </a:pPr>
              <a:r>
                <a:rPr lang="ru-RU" b="1"/>
                <a:t> Я читаю. </a:t>
              </a:r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/>
              <a:endParaRPr lang="ru-RU" b="1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</p:txBody>
        </p:sp>
        <p:pic>
          <p:nvPicPr>
            <p:cNvPr id="50185" name="Рисунок 3" descr="1222791382_c4123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67" y="2205"/>
              <a:ext cx="1976" cy="1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995738" y="476250"/>
            <a:ext cx="5327650" cy="6048375"/>
            <a:chOff x="2517" y="300"/>
            <a:chExt cx="3356" cy="3810"/>
          </a:xfrm>
        </p:grpSpPr>
        <p:sp>
          <p:nvSpPr>
            <p:cNvPr id="50178" name="AutoShape 2"/>
            <p:cNvSpPr>
              <a:spLocks noChangeArrowheads="1"/>
            </p:cNvSpPr>
            <p:nvPr/>
          </p:nvSpPr>
          <p:spPr bwMode="auto">
            <a:xfrm>
              <a:off x="2517" y="300"/>
              <a:ext cx="3356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r>
                <a:rPr lang="ru-RU" b="1"/>
                <a:t> Мой класс  </a:t>
              </a:r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r>
                <a:rPr lang="ru-RU" b="1"/>
                <a:t> Мои друзья</a:t>
              </a:r>
            </a:p>
            <a:p>
              <a:pPr algn="ctr">
                <a:buFont typeface="Symbol" pitchFamily="18" charset="2"/>
                <a:buNone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r>
                <a:rPr lang="ru-RU" b="1"/>
                <a:t> Мой первый учитель</a:t>
              </a:r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>
                <a:buFont typeface="Symbol" pitchFamily="18" charset="2"/>
                <a:buNone/>
              </a:pPr>
              <a:endParaRPr lang="ru-RU" b="1"/>
            </a:p>
            <a:p>
              <a:pPr algn="ctr">
                <a:buFont typeface="Symbol" pitchFamily="18" charset="2"/>
                <a:buChar char=""/>
              </a:pPr>
              <a:endParaRPr lang="ru-RU" b="1"/>
            </a:p>
            <a:p>
              <a:pPr algn="ctr"/>
              <a:endParaRPr lang="ru-RU" b="1"/>
            </a:p>
          </p:txBody>
        </p:sp>
        <p:pic>
          <p:nvPicPr>
            <p:cNvPr id="50186" name="Рисунок 3" descr="25233116.jpg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60" y="1888"/>
              <a:ext cx="1521" cy="2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250825" y="188913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3.</a:t>
            </a:r>
          </a:p>
        </p:txBody>
      </p:sp>
      <p:sp>
        <p:nvSpPr>
          <p:cNvPr id="50190" name="Oval 14"/>
          <p:cNvSpPr>
            <a:spLocks noChangeArrowheads="1"/>
          </p:cNvSpPr>
          <p:nvPr/>
        </p:nvSpPr>
        <p:spPr bwMode="auto">
          <a:xfrm>
            <a:off x="7885113" y="188913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ФЕДЕРАЛЬНЫЕ ГОСУДАРСТВЕННЫЕ ОБРАЗОВАТЕЛЬНЫЕ СТАНДАРТЫ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Необходимо изменение системы оценивания учебных достижений  обучающихся. </a:t>
            </a:r>
          </a:p>
          <a:p>
            <a:pPr algn="just"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 оценивания должна быть сориентирована на оценку сформированности  различных компетенций у обучающихся и последующее составление индивидуального образовательного маршрута для каждого обучающегося.  </a:t>
            </a:r>
          </a:p>
          <a:p>
            <a:pPr algn="just">
              <a:buNone/>
              <a:defRPr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ü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Система оценивания, основная задача которой, оценивание учебных достижений каждого обучающегося с целью выстраивания маршрута обучения и корректировки индивидуальных результатов может быть названа формирующим оцениванием.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AutoShape 2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Symbol" pitchFamily="18" charset="2"/>
              <a:buNone/>
            </a:pPr>
            <a:r>
              <a:rPr lang="ru-RU" b="1" u="sng"/>
              <a:t>Страницы раздела «Коллектор»</a:t>
            </a:r>
          </a:p>
          <a:p>
            <a:pPr>
              <a:buFont typeface="Symbol" pitchFamily="18" charset="2"/>
              <a:buNone/>
            </a:pPr>
            <a:endParaRPr lang="ru-RU" b="1" u="sng"/>
          </a:p>
          <a:p>
            <a:pPr>
              <a:buFontTx/>
              <a:buChar char="•"/>
            </a:pPr>
            <a:r>
              <a:rPr lang="ru-RU"/>
              <a:t> Правила поведения в школе</a:t>
            </a:r>
          </a:p>
          <a:p>
            <a:pPr>
              <a:buFontTx/>
              <a:buChar char="•"/>
            </a:pPr>
            <a:r>
              <a:rPr lang="ru-RU"/>
              <a:t> Законы жизни класса</a:t>
            </a:r>
          </a:p>
          <a:p>
            <a:pPr>
              <a:buFontTx/>
              <a:buChar char="•"/>
            </a:pPr>
            <a:r>
              <a:rPr lang="ru-RU"/>
              <a:t> Примерный список литературы </a:t>
            </a:r>
          </a:p>
          <a:p>
            <a:r>
              <a:rPr lang="ru-RU"/>
              <a:t>  для самостоятельного </a:t>
            </a:r>
          </a:p>
          <a:p>
            <a:r>
              <a:rPr lang="ru-RU"/>
              <a:t>  и семейного чтения.</a:t>
            </a:r>
          </a:p>
          <a:p>
            <a:pPr>
              <a:buFontTx/>
              <a:buChar char="•"/>
            </a:pPr>
            <a:r>
              <a:rPr lang="ru-RU"/>
              <a:t> План – памятка Решения задачи</a:t>
            </a:r>
          </a:p>
          <a:p>
            <a:pPr>
              <a:buFontTx/>
              <a:buChar char="•"/>
            </a:pPr>
            <a:r>
              <a:rPr lang="ru-RU"/>
              <a:t> Памятка  </a:t>
            </a:r>
          </a:p>
          <a:p>
            <a:r>
              <a:rPr lang="ru-RU"/>
              <a:t>  «КАК УЧИТЬ СТИХОТВОРЕНИЯ»</a:t>
            </a:r>
          </a:p>
          <a:p>
            <a:pPr>
              <a:buFontTx/>
              <a:buChar char="•"/>
            </a:pPr>
            <a:r>
              <a:rPr lang="ru-RU"/>
              <a:t> Памятка  </a:t>
            </a:r>
          </a:p>
          <a:p>
            <a:r>
              <a:rPr lang="ru-RU"/>
              <a:t>  «РАБОТА С ТЕТРАДЬЮ»</a:t>
            </a:r>
          </a:p>
          <a:p>
            <a:pPr>
              <a:buFontTx/>
              <a:buChar char="•"/>
            </a:pPr>
            <a:r>
              <a:rPr lang="ru-RU"/>
              <a:t> Памятка, как поступать в </a:t>
            </a:r>
          </a:p>
          <a:p>
            <a:r>
              <a:rPr lang="ru-RU"/>
              <a:t>  стрессовых ситуациях </a:t>
            </a:r>
          </a:p>
          <a:p>
            <a:r>
              <a:rPr lang="ru-RU"/>
              <a:t>  (пожар, опасность и пр.)</a:t>
            </a:r>
          </a:p>
          <a:p>
            <a:pPr>
              <a:buFontTx/>
              <a:buChar char="•"/>
            </a:pPr>
            <a:r>
              <a:rPr lang="ru-RU"/>
              <a:t> Памятка: Правила  общения</a:t>
            </a:r>
          </a:p>
          <a:p>
            <a:pPr>
              <a:buFont typeface="Symbol" pitchFamily="18" charset="2"/>
              <a:buChar char=""/>
            </a:pPr>
            <a:endParaRPr lang="ru-RU" b="1"/>
          </a:p>
        </p:txBody>
      </p:sp>
      <p:sp>
        <p:nvSpPr>
          <p:cNvPr id="52229" name="Oval 5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6.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2227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>
                <a:buFont typeface="Symbol" pitchFamily="18" charset="2"/>
                <a:buChar char=""/>
              </a:pPr>
              <a:r>
                <a:rPr lang="ru-RU" sz="2400" b="1">
                  <a:solidFill>
                    <a:schemeClr val="accent2"/>
                  </a:solidFill>
                </a:rPr>
                <a:t> Мой распорядок дня </a:t>
              </a:r>
            </a:p>
            <a:p>
              <a:pPr algn="ctr">
                <a:buFont typeface="Symbol" pitchFamily="18" charset="2"/>
                <a:buNone/>
              </a:pPr>
              <a:endParaRPr lang="ru-RU" sz="2400" b="1">
                <a:solidFill>
                  <a:schemeClr val="accent2"/>
                </a:solidFill>
              </a:endParaRPr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Tx/>
                <a:buChar char="•"/>
              </a:pPr>
              <a:endParaRPr lang="ru-RU" b="1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</p:txBody>
        </p:sp>
        <p:pic>
          <p:nvPicPr>
            <p:cNvPr id="52230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9" y="1117"/>
              <a:ext cx="2406" cy="28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2232" name="Oval 8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5.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AutoShape 2"/>
          <p:cNvSpPr>
            <a:spLocks noChangeArrowheads="1"/>
          </p:cNvSpPr>
          <p:nvPr/>
        </p:nvSpPr>
        <p:spPr bwMode="auto">
          <a:xfrm>
            <a:off x="3995738" y="476250"/>
            <a:ext cx="5327650" cy="60483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buFont typeface="Symbol" pitchFamily="18" charset="2"/>
              <a:buNone/>
            </a:pPr>
            <a:r>
              <a:rPr lang="ru-RU" b="1"/>
              <a:t>              </a:t>
            </a:r>
            <a:r>
              <a:rPr lang="ru-RU" b="1" u="sng"/>
              <a:t>«Мои достижения»</a:t>
            </a:r>
          </a:p>
          <a:p>
            <a:pPr>
              <a:buFont typeface="Symbol" pitchFamily="18" charset="2"/>
              <a:buNone/>
            </a:pPr>
            <a:endParaRPr lang="ru-RU" b="1" u="sng"/>
          </a:p>
          <a:p>
            <a:pPr>
              <a:buFontTx/>
              <a:buChar char="•"/>
            </a:pPr>
            <a:r>
              <a:rPr lang="ru-RU"/>
              <a:t> Моя лучшая работа</a:t>
            </a:r>
          </a:p>
          <a:p>
            <a:pPr>
              <a:buFontTx/>
              <a:buChar char="•"/>
            </a:pPr>
            <a:r>
              <a:rPr lang="ru-RU"/>
              <a:t> Задание, которое мне больше </a:t>
            </a:r>
          </a:p>
          <a:p>
            <a:r>
              <a:rPr lang="ru-RU"/>
              <a:t>  всего понравилось</a:t>
            </a:r>
          </a:p>
          <a:p>
            <a:pPr>
              <a:buFontTx/>
              <a:buChar char="•"/>
            </a:pPr>
            <a:r>
              <a:rPr lang="ru-RU"/>
              <a:t> Я прочитал ……. книг.</a:t>
            </a:r>
          </a:p>
          <a:p>
            <a:pPr>
              <a:buFontTx/>
              <a:buChar char="•"/>
            </a:pPr>
            <a:r>
              <a:rPr lang="ru-RU"/>
              <a:t> Что я теперь знаю, </a:t>
            </a:r>
          </a:p>
          <a:p>
            <a:r>
              <a:rPr lang="ru-RU"/>
              <a:t>   чего не знал раньше?</a:t>
            </a:r>
          </a:p>
          <a:p>
            <a:pPr>
              <a:buFontTx/>
              <a:buChar char="•"/>
            </a:pPr>
            <a:r>
              <a:rPr lang="ru-RU"/>
              <a:t> Что я теперь умею, </a:t>
            </a:r>
          </a:p>
          <a:p>
            <a:r>
              <a:rPr lang="ru-RU"/>
              <a:t>  чего не умел раньше?</a:t>
            </a:r>
          </a:p>
          <a:p>
            <a:pPr>
              <a:buFontTx/>
              <a:buChar char="•"/>
            </a:pPr>
            <a:r>
              <a:rPr lang="ru-RU"/>
              <a:t> Мои цели и планы на следующий </a:t>
            </a:r>
          </a:p>
          <a:p>
            <a:r>
              <a:rPr lang="ru-RU"/>
              <a:t>  учебный год: …………..</a:t>
            </a:r>
          </a:p>
          <a:p>
            <a:pPr>
              <a:buFontTx/>
              <a:buChar char="•"/>
            </a:pPr>
            <a:r>
              <a:rPr lang="ru-RU"/>
              <a:t> Чему я еще хочу научиться?</a:t>
            </a:r>
          </a:p>
          <a:p>
            <a:pPr>
              <a:buFontTx/>
              <a:buChar char="•"/>
            </a:pPr>
            <a:r>
              <a:rPr lang="ru-RU"/>
              <a:t> Какие книги прочитать?</a:t>
            </a:r>
          </a:p>
          <a:p>
            <a:pPr>
              <a:buFontTx/>
              <a:buChar char="•"/>
            </a:pPr>
            <a:r>
              <a:rPr lang="ru-RU"/>
              <a:t> Мое участие в школьных и </a:t>
            </a:r>
          </a:p>
          <a:p>
            <a:r>
              <a:rPr lang="ru-RU"/>
              <a:t>  классных  мероприятиях</a:t>
            </a:r>
          </a:p>
          <a:p>
            <a:pPr>
              <a:buFontTx/>
              <a:buChar char="•"/>
            </a:pPr>
            <a:r>
              <a:rPr lang="ru-RU"/>
              <a:t> Мои проекты</a:t>
            </a:r>
          </a:p>
          <a:p>
            <a:pPr>
              <a:buFontTx/>
              <a:buChar char="•"/>
            </a:pPr>
            <a:r>
              <a:rPr lang="ru-RU"/>
              <a:t> Продукты совместного творчества </a:t>
            </a:r>
          </a:p>
          <a:p>
            <a:r>
              <a:rPr lang="ru-RU"/>
              <a:t>  (с родителями, одноклассниками)</a:t>
            </a:r>
          </a:p>
          <a:p>
            <a:pPr>
              <a:buFont typeface="Symbol" pitchFamily="18" charset="2"/>
              <a:buChar char=""/>
            </a:pPr>
            <a:endParaRPr lang="ru-RU"/>
          </a:p>
          <a:p>
            <a:pPr>
              <a:buFont typeface="Symbol" pitchFamily="18" charset="2"/>
              <a:buChar char=""/>
            </a:pPr>
            <a:endParaRPr lang="ru-RU" b="1"/>
          </a:p>
        </p:txBody>
      </p:sp>
      <p:sp>
        <p:nvSpPr>
          <p:cNvPr id="54277" name="Oval 5"/>
          <p:cNvSpPr>
            <a:spLocks noChangeArrowheads="1"/>
          </p:cNvSpPr>
          <p:nvPr/>
        </p:nvSpPr>
        <p:spPr bwMode="auto">
          <a:xfrm>
            <a:off x="7885113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8.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-252413" y="476250"/>
            <a:ext cx="5292726" cy="6048375"/>
            <a:chOff x="-159" y="300"/>
            <a:chExt cx="3334" cy="3810"/>
          </a:xfrm>
        </p:grpSpPr>
        <p:sp>
          <p:nvSpPr>
            <p:cNvPr id="54275" name="AutoShape 3"/>
            <p:cNvSpPr>
              <a:spLocks noChangeArrowheads="1"/>
            </p:cNvSpPr>
            <p:nvPr/>
          </p:nvSpPr>
          <p:spPr bwMode="auto">
            <a:xfrm flipH="1">
              <a:off x="-159" y="300"/>
              <a:ext cx="3334" cy="3810"/>
            </a:xfrm>
            <a:prstGeom prst="verticalScroll">
              <a:avLst>
                <a:gd name="adj" fmla="val 12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/>
            </a:p>
            <a:p>
              <a:pPr algn="ctr">
                <a:buFont typeface="Symbol" pitchFamily="18" charset="2"/>
                <a:buNone/>
              </a:pPr>
              <a:r>
                <a:rPr lang="ru-RU" sz="2400" b="1">
                  <a:solidFill>
                    <a:schemeClr val="accent2"/>
                  </a:solidFill>
                </a:rPr>
                <a:t> </a:t>
              </a:r>
              <a:r>
                <a:rPr lang="ru-RU" b="1" u="sng"/>
                <a:t>Раздел «Рабочие материалы»</a:t>
              </a:r>
              <a:r>
                <a:rPr lang="ru-RU"/>
                <a:t> </a:t>
              </a:r>
              <a:endParaRPr lang="ru-RU" sz="2400" b="1">
                <a:solidFill>
                  <a:schemeClr val="accent2"/>
                </a:solidFill>
              </a:endParaRPr>
            </a:p>
            <a:p>
              <a:pPr algn="ctr">
                <a:buFont typeface="Symbol" pitchFamily="18" charset="2"/>
                <a:buNone/>
              </a:pPr>
              <a:endParaRPr lang="ru-RU" sz="2400" b="1">
                <a:solidFill>
                  <a:schemeClr val="accent2"/>
                </a:solidFill>
              </a:endParaRPr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Tx/>
                <a:buChar char="•"/>
              </a:pPr>
              <a:endParaRPr lang="ru-RU" b="1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  <a:p>
              <a:pPr algn="ctr">
                <a:buFont typeface="Symbol" pitchFamily="18" charset="2"/>
                <a:buNone/>
              </a:pPr>
              <a:endParaRPr lang="ru-RU" sz="2400"/>
            </a:p>
          </p:txBody>
        </p:sp>
        <p:pic>
          <p:nvPicPr>
            <p:cNvPr id="54279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1" y="1434"/>
              <a:ext cx="2124" cy="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323850" y="260350"/>
            <a:ext cx="914400" cy="914400"/>
          </a:xfrm>
          <a:prstGeom prst="ellipse">
            <a:avLst/>
          </a:prstGeom>
          <a:gradFill rotWithShape="1">
            <a:gsLst>
              <a:gs pos="0">
                <a:srgbClr val="FF99CC">
                  <a:gamma/>
                  <a:tint val="0"/>
                  <a:invGamma/>
                </a:srgbClr>
              </a:gs>
              <a:gs pos="100000">
                <a:srgbClr val="FF99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latin typeface="Times New Roman" pitchFamily="18" charset="0"/>
              </a:rPr>
              <a:t>7.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900113" y="836613"/>
            <a:ext cx="7924800" cy="517842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Выявлено, что учащиеся имеют более высокие результаты, если: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они хорошо мотивированы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не тревожны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верят в собственные силы и способности</a:t>
            </a:r>
          </a:p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владеют эффективными стратегиями обучения (включая постановку цели, выбор стратегий, самоконтроль и  самооценку процесса обучения).</a:t>
            </a:r>
          </a:p>
          <a:p>
            <a:pPr eaLnBrk="1" hangingPunct="1"/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Послесловие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smtClean="0">
                <a:latin typeface="Monotype Corsiva" pitchFamily="66" charset="0"/>
              </a:rPr>
              <a:t>      </a:t>
            </a:r>
            <a:r>
              <a:rPr lang="ru-RU" sz="3600" b="1" i="1" smtClean="0">
                <a:latin typeface="Times New Roman" pitchFamily="18" charset="0"/>
                <a:cs typeface="Times New Roman" pitchFamily="18" charset="0"/>
              </a:rPr>
              <a:t>Кто работает с портфолио, тот работает больше, но его работа будет интереснее, его ученики станут более самостоятельными и их достижения более зримыми.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3600" b="1" smtClean="0">
              <a:latin typeface="Monotype Corsiva" pitchFamily="66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3600" b="1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Удачи!</a:t>
            </a:r>
          </a:p>
          <a:p>
            <a:pPr>
              <a:lnSpc>
                <a:spcPct val="90000"/>
              </a:lnSpc>
            </a:pPr>
            <a:endParaRPr lang="ru-RU" sz="3600" smtClean="0">
              <a:solidFill>
                <a:schemeClr val="folHlink"/>
              </a:solidFill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3B7514-9989-4669-BAF4-86B65E6C9766}" type="slidenum">
              <a:rPr lang="en-US" altLang="ja-JP"/>
              <a:pPr>
                <a:defRPr/>
              </a:pPr>
              <a:t>33</a:t>
            </a:fld>
            <a:endParaRPr lang="en-US" altLang="ja-JP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61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Новое в системе оценки результатов образования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</a:rPr>
              <a:t>Система оценки – инструментальное ядро государственных образовательных стандартов</a:t>
            </a:r>
          </a:p>
          <a:p>
            <a:pPr algn="just">
              <a:buFont typeface="Arial" charset="0"/>
              <a:buNone/>
            </a:pPr>
            <a:endParaRPr lang="ru-RU" sz="2800" dirty="0" smtClean="0">
              <a:latin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</a:rPr>
              <a:t>Оценка предметных, </a:t>
            </a:r>
            <a:r>
              <a:rPr lang="ru-RU" sz="2800" dirty="0" err="1" smtClean="0">
                <a:latin typeface="Times New Roman" pitchFamily="18" charset="0"/>
              </a:rPr>
              <a:t>метапредметных</a:t>
            </a:r>
            <a:r>
              <a:rPr lang="ru-RU" sz="2800" dirty="0" smtClean="0">
                <a:latin typeface="Times New Roman" pitchFamily="18" charset="0"/>
              </a:rPr>
              <a:t> и личностных результатов общего образования</a:t>
            </a:r>
          </a:p>
          <a:p>
            <a:pPr algn="just">
              <a:buFont typeface="Arial" charset="0"/>
              <a:buNone/>
            </a:pPr>
            <a:endParaRPr lang="ru-RU" sz="2800" dirty="0" smtClean="0">
              <a:latin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</a:rPr>
              <a:t>Ориентация оценки на</a:t>
            </a:r>
            <a:r>
              <a:rPr lang="ru-RU" sz="2800" dirty="0" smtClean="0">
                <a:latin typeface="Arial Black" pitchFamily="34" charset="0"/>
              </a:rPr>
              <a:t> </a:t>
            </a:r>
            <a:r>
              <a:rPr lang="ru-RU" sz="2800" dirty="0" err="1" smtClean="0">
                <a:latin typeface="Times New Roman" pitchFamily="18" charset="0"/>
              </a:rPr>
              <a:t>деятельностный</a:t>
            </a:r>
            <a:r>
              <a:rPr lang="ru-RU" sz="2800" dirty="0" smtClean="0">
                <a:latin typeface="Times New Roman" pitchFamily="18" charset="0"/>
              </a:rPr>
              <a:t> подход</a:t>
            </a:r>
          </a:p>
          <a:p>
            <a:pPr>
              <a:buFont typeface="Arial" charset="0"/>
              <a:buNone/>
            </a:pPr>
            <a:endParaRPr lang="ru-RU" sz="2800" dirty="0" smtClean="0">
              <a:latin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</a:rPr>
              <a:t>Комплексный подход к  оценке результатов образования</a:t>
            </a:r>
          </a:p>
          <a:p>
            <a:pPr algn="just">
              <a:buFont typeface="Arial" charset="0"/>
              <a:buNone/>
            </a:pPr>
            <a:endParaRPr lang="ru-RU" sz="2800" dirty="0" smtClean="0">
              <a:latin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</a:rPr>
              <a:t>Встроенность</a:t>
            </a:r>
            <a:r>
              <a:rPr lang="ru-RU" sz="2800" dirty="0" smtClean="0">
                <a:latin typeface="Times New Roman" pitchFamily="18" charset="0"/>
              </a:rPr>
              <a:t>» оценивания в образовательный процесс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ОЦЕНИВАНИЯ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Новые образовательные цели не проверяются старыми контрольно измерительными материалами</a:t>
            </a:r>
          </a:p>
          <a:p>
            <a:pPr algn="just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Традиционная фиксация в журнале не позволяет увидеть соответствие требованиям</a:t>
            </a:r>
          </a:p>
          <a:p>
            <a:pPr algn="just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Пятибалльные отметки не отражают всего разнообразия качественных оценок</a:t>
            </a:r>
          </a:p>
          <a:p>
            <a:pPr algn="just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Традиции оценивания не позволяют развивать самооценку школьников</a:t>
            </a:r>
          </a:p>
          <a:p>
            <a:pPr algn="just">
              <a:spcBef>
                <a:spcPct val="5000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Традиции оценивания дискомфортны для учеников, отрицательно влияют на их мотивацию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ТЕНДЕНЦИИ МОДЕРНИЗАЦИИ </a:t>
            </a:r>
            <a:br>
              <a:rPr lang="ru-RU" sz="36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СИСТЕМЫ ОЦЕНИВАНИЯ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специальный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отбор содержания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для контроля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структурирование учебного материала;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использование более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дифференцированных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по сравнению с пятибалльной,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шкал оценивания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использование нестандартных форм и средств оценивания;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ознакомление с критериями оценивания и учеников и их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совместная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 учащимися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выработка критериев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оценки;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оценивание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каждого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даже самого незначительного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достижения</a:t>
            </a:r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ученика;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условий для самоконтроля и самооценки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учащихся;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делегирование ученикам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полномочий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сфере контроля и оценки;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привлечение учащихся к взаимоконтролю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взаимооценке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предоставление учащимся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возможности выбора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уровня и характера заданий для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контроля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  <a:defRPr/>
            </a:pP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274638"/>
            <a:ext cx="7200900" cy="1143000"/>
          </a:xfrm>
          <a:solidFill>
            <a:schemeClr val="lt1">
              <a:alpha val="73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СИСТЕМЫ ОЦЕНИВАНИЯ </a:t>
            </a:r>
            <a:br>
              <a:rPr lang="ru-RU" sz="28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3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ОБРАЗОВАТЕЛЬНОМ ПРОЦЕССЕ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1666875" y="1571625"/>
            <a:ext cx="6905625" cy="1303338"/>
          </a:xfrm>
          <a:prstGeom prst="rect">
            <a:avLst/>
          </a:prstGeom>
          <a:solidFill>
            <a:schemeClr val="lt1">
              <a:alpha val="73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36000" bIns="3600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Система оценивания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механизм осуществления контрольно-диагностической связи между учителем, учеником и родителями по поводу успешности образовательного процесса, а также понимание этой связи самим учащимся.</a:t>
            </a:r>
          </a:p>
        </p:txBody>
      </p:sp>
      <p:sp>
        <p:nvSpPr>
          <p:cNvPr id="6" name="TextBox 5"/>
          <p:cNvSpPr txBox="1"/>
          <p:nvPr/>
        </p:nvSpPr>
        <p:spPr bwMode="auto">
          <a:xfrm>
            <a:off x="1666875" y="3571875"/>
            <a:ext cx="6905625" cy="995363"/>
          </a:xfrm>
          <a:prstGeom prst="rect">
            <a:avLst/>
          </a:prstGeom>
          <a:solidFill>
            <a:schemeClr val="lt1">
              <a:alpha val="73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36000" bIns="3600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 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Cистема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оценивания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самооценивания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является естественным механизмом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образовательного процесса, что и определяет его исключительную важность. </a:t>
            </a:r>
          </a:p>
        </p:txBody>
      </p:sp>
      <p:sp>
        <p:nvSpPr>
          <p:cNvPr id="7" name="TextBox 6"/>
          <p:cNvSpPr txBox="1"/>
          <p:nvPr/>
        </p:nvSpPr>
        <p:spPr bwMode="auto">
          <a:xfrm>
            <a:off x="1666875" y="5000625"/>
            <a:ext cx="6905625" cy="1611313"/>
          </a:xfrm>
          <a:prstGeom prst="rect">
            <a:avLst/>
          </a:prstGeom>
          <a:solidFill>
            <a:schemeClr val="lt1">
              <a:alpha val="73000"/>
            </a:schemeClr>
          </a:solidFill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36000" bIns="3600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3.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Место системы оценивания в развитии образовательной системы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уникально, так как именно она является наиболее очевидным интегрирующим фактором школьного образовательного пространства.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</p:txBody>
      </p:sp>
      <p:cxnSp>
        <p:nvCxnSpPr>
          <p:cNvPr id="8" name="Прямая соединительная линия 58"/>
          <p:cNvCxnSpPr>
            <a:stCxn id="13314" idx="1"/>
            <a:endCxn id="5" idx="1"/>
          </p:cNvCxnSpPr>
          <p:nvPr/>
        </p:nvCxnSpPr>
        <p:spPr bwMode="auto">
          <a:xfrm rot="10800000" flipH="1" flipV="1">
            <a:off x="1116013" y="846138"/>
            <a:ext cx="550862" cy="1377950"/>
          </a:xfrm>
          <a:prstGeom prst="bentConnector3">
            <a:avLst>
              <a:gd name="adj1" fmla="val -41469"/>
            </a:avLst>
          </a:prstGeom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58"/>
          <p:cNvCxnSpPr>
            <a:endCxn id="6" idx="1"/>
          </p:cNvCxnSpPr>
          <p:nvPr/>
        </p:nvCxnSpPr>
        <p:spPr bwMode="auto">
          <a:xfrm rot="16200000" flipH="1">
            <a:off x="119857" y="2523331"/>
            <a:ext cx="1712912" cy="1381125"/>
          </a:xfrm>
          <a:prstGeom prst="bentConnector2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58"/>
          <p:cNvCxnSpPr>
            <a:endCxn id="7" idx="1"/>
          </p:cNvCxnSpPr>
          <p:nvPr/>
        </p:nvCxnSpPr>
        <p:spPr bwMode="auto">
          <a:xfrm rot="16200000" flipH="1">
            <a:off x="-248443" y="3891756"/>
            <a:ext cx="2449512" cy="1381125"/>
          </a:xfrm>
          <a:prstGeom prst="bentConnector2">
            <a:avLst/>
          </a:prstGeom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57166"/>
          <a:ext cx="8715436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571500" y="2459038"/>
            <a:ext cx="2786063" cy="18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3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функции системы оценивания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285728"/>
          <a:ext cx="8543956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</TotalTime>
  <Words>1832</Words>
  <PresentationFormat>Экран (4:3)</PresentationFormat>
  <Paragraphs>388</Paragraphs>
  <Slides>33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Поток</vt:lpstr>
      <vt:lpstr>.</vt:lpstr>
      <vt:lpstr>      Достоинства и недостатки пятибалльной системы оценивания </vt:lpstr>
      <vt:lpstr>ФЕДЕРАЛЬНЫЕ ГОСУДАРСТВЕННЫЕ ОБРАЗОВАТЕЛЬНЫЕ СТАНДАРТЫ </vt:lpstr>
      <vt:lpstr>Новое в системе оценки результатов образования</vt:lpstr>
      <vt:lpstr>ПРОБЛЕМЫ ОЦЕНИВАНИЯ </vt:lpstr>
      <vt:lpstr>ТЕНДЕНЦИИ МОДЕРНИЗАЦИИ  СИСТЕМЫ ОЦЕНИВАНИЯ</vt:lpstr>
      <vt:lpstr>МЕСТО СИСТЕМЫ ОЦЕНИВАНИЯ  В ОБРАЗОВАТЕЛЬНОМ ПРОЦЕССЕ</vt:lpstr>
      <vt:lpstr>Слайд 8</vt:lpstr>
      <vt:lpstr>Слайд 9</vt:lpstr>
      <vt:lpstr>Слайд 10</vt:lpstr>
      <vt:lpstr>Слайд 11</vt:lpstr>
      <vt:lpstr>ТЕСТОВЫЕ ТЕХНОЛОГИИ</vt:lpstr>
      <vt:lpstr>РЕЙТИНГОВАЯ ОЦЕНКА УЧЕБНЫХ ДОСТИЖЕНИЙ ШКОЛЬНИКОВ</vt:lpstr>
      <vt:lpstr>УЧЕБНЫЙ ПРОЕКТ</vt:lpstr>
      <vt:lpstr>В современной педагогике:</vt:lpstr>
      <vt:lpstr>Метод учебного проекта характеризуется как:</vt:lpstr>
      <vt:lpstr>Классификация:</vt:lpstr>
      <vt:lpstr>Слайд 18</vt:lpstr>
      <vt:lpstr>Слайд 19</vt:lpstr>
      <vt:lpstr>Слайд 20</vt:lpstr>
      <vt:lpstr>МОНИТОРИНГ</vt:lpstr>
      <vt:lpstr>Портфолио ученика</vt:lpstr>
      <vt:lpstr>Слайд 23</vt:lpstr>
      <vt:lpstr>Портфолио  позволяет решать следующие задачи: </vt:lpstr>
      <vt:lpstr>Планируемые результаты технологии портфолио: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Послесловие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cp:lastModifiedBy>WIN7XP</cp:lastModifiedBy>
  <cp:revision>13</cp:revision>
  <dcterms:modified xsi:type="dcterms:W3CDTF">2013-11-30T09:58:55Z</dcterms:modified>
</cp:coreProperties>
</file>