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6"/>
  </p:notesMasterIdLst>
  <p:sldIdLst>
    <p:sldId id="257" r:id="rId2"/>
    <p:sldId id="32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23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2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46ABA-A699-4C48-9FD3-7DCE94DEA88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A983A-5F6A-40B9-A192-9C38090E7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983A-5F6A-40B9-A192-9C38090E7FA2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8628F1-6B1D-41EE-8A14-B93D65E8F83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2865A5-01F3-4814-9999-8E53503A1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928812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«Избирательное право. Избирательный процесс»</a:t>
            </a:r>
            <a:br>
              <a:rPr lang="ru-RU" sz="3800" b="1" dirty="0" smtClean="0"/>
            </a:br>
            <a:r>
              <a:rPr lang="ru-RU" sz="3800" b="1" dirty="0" smtClean="0"/>
              <a:t>(урок –викторина)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4869160"/>
            <a:ext cx="28803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Составил: Васильев С.В. </a:t>
            </a:r>
          </a:p>
          <a:p>
            <a:pPr algn="ctr"/>
            <a:r>
              <a:rPr lang="ru-RU" dirty="0" smtClean="0"/>
              <a:t>Учитель истории и обществознания МБОУ «</a:t>
            </a:r>
            <a:r>
              <a:rPr lang="ru-RU" dirty="0" err="1" smtClean="0"/>
              <a:t>Нюрбачанская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b_24068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643063"/>
            <a:ext cx="4286250" cy="3214687"/>
          </a:xfrm>
          <a:ln w="38100">
            <a:solidFill>
              <a:schemeClr val="bg2">
                <a:lumMod val="75000"/>
              </a:schemeClr>
            </a:solidFill>
            <a:bevel/>
          </a:ln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/>
              <a:t>Почему стать Президентом Российской Федерации можно только с 35 лет?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4857750"/>
            <a:ext cx="72866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(Гражданин должен иметь определенный жизненный опыт, определенный уровень правосознания, а также соответствующий образ мышления)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D:\работа\urlprevie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28813"/>
            <a:ext cx="3429000" cy="3360737"/>
          </a:xfr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8029575" cy="1143000"/>
          </a:xfrm>
        </p:spPr>
        <p:txBody>
          <a:bodyPr>
            <a:normAutofit/>
          </a:bodyPr>
          <a:lstStyle/>
          <a:p>
            <a:r>
              <a:rPr lang="ru-RU" sz="3200" b="1" smtClean="0"/>
              <a:t>Почему человек не может проголосовать по телефону или по почте?»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3" y="2428875"/>
            <a:ext cx="4572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atin typeface="+mn-lt"/>
              </a:rPr>
              <a:t>Не известно является ли его воля свободной  и соответствуют ли указанные данные тому, кто голосует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сс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928938"/>
            <a:ext cx="3087687" cy="2305050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786063"/>
          </a:xfrm>
        </p:spPr>
        <p:txBody>
          <a:bodyPr>
            <a:normAutofit/>
          </a:bodyPr>
          <a:lstStyle/>
          <a:p>
            <a:r>
              <a:rPr lang="ru-RU" sz="3600" b="1" smtClean="0"/>
              <a:t>Почему граждане заинтересованы в том, чтобы выборы были признаны состоявшимися после первого тура голосования?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50" y="5357813"/>
            <a:ext cx="6143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atin typeface="+mn-lt"/>
              </a:rPr>
              <a:t>Средства, затрачиваемые государством на проведение выборов, достаточно велики</a:t>
            </a:r>
            <a:endParaRPr lang="ru-RU" sz="2400" i="1" dirty="0"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2" descr="ссс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3071813"/>
            <a:ext cx="2952750" cy="2357437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72400" cy="2286000"/>
          </a:xfrm>
        </p:spPr>
        <p:txBody>
          <a:bodyPr/>
          <a:lstStyle/>
          <a:p>
            <a:r>
              <a:rPr lang="ru-RU" sz="3600" b="1" smtClean="0"/>
              <a:t>Всенародное голосование по вопросам государственного значения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9250" y="3714750"/>
            <a:ext cx="23352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latin typeface="+mn-lt"/>
              </a:rPr>
              <a:t>Референдум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215063" y="214313"/>
            <a:ext cx="2600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Термины</a:t>
            </a:r>
          </a:p>
          <a:p>
            <a:pPr algn="r" eaLnBrk="0" hangingPunct="0">
              <a:defRPr/>
            </a:pPr>
            <a:endParaRPr lang="ru-RU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6" name="Picture 5" descr="009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5085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работа\previe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2428875"/>
            <a:ext cx="3589337" cy="2714625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000250"/>
          </a:xfrm>
        </p:spPr>
        <p:txBody>
          <a:bodyPr/>
          <a:lstStyle/>
          <a:p>
            <a:r>
              <a:rPr lang="ru-RU" sz="3600" b="1" smtClean="0"/>
              <a:t>Место, где проводится голосование и подсчитываются голоса избирателей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75" y="5214938"/>
            <a:ext cx="2874963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+mn-lt"/>
              </a:rPr>
              <a:t>Избирательный </a:t>
            </a:r>
          </a:p>
          <a:p>
            <a:pPr algn="ctr">
              <a:defRPr/>
            </a:pPr>
            <a:r>
              <a:rPr lang="ru-RU" sz="2800" b="1" i="1" dirty="0">
                <a:latin typeface="+mn-lt"/>
              </a:rPr>
              <a:t>участок </a:t>
            </a:r>
          </a:p>
        </p:txBody>
      </p:sp>
      <p:pic>
        <p:nvPicPr>
          <p:cNvPr id="16389" name="Picture 5" descr="009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5085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4286250" cy="3857625"/>
          </a:xfrm>
        </p:spPr>
        <p:txBody>
          <a:bodyPr>
            <a:normAutofit/>
          </a:bodyPr>
          <a:lstStyle/>
          <a:p>
            <a:r>
              <a:rPr lang="ru-RU" sz="2800" b="1" smtClean="0"/>
              <a:t>Выборные и другие органы, наделенные полномочиями на решение вопросов местного значения и не входящие в систему органов государственной власти</a:t>
            </a:r>
          </a:p>
        </p:txBody>
      </p:sp>
      <p:pic>
        <p:nvPicPr>
          <p:cNvPr id="17411" name="Picture 3" descr="D:\работа\url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214438"/>
            <a:ext cx="30622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500063" y="5357813"/>
            <a:ext cx="5543550" cy="571500"/>
          </a:xfrm>
          <a:prstGeom prst="rect">
            <a:avLst/>
          </a:prstGeom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ru-RU" sz="2400" b="1" i="1" kern="0" dirty="0">
                <a:latin typeface="+mn-lt"/>
              </a:rPr>
              <a:t>Органы местного самоуправления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3714750" y="714375"/>
            <a:ext cx="5111750" cy="3227388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smtClean="0">
                <a:solidFill>
                  <a:schemeClr val="tx2"/>
                </a:solidFill>
              </a:rPr>
              <a:t>    Так называется определенная территория, от которой граждане РФ избирают депутата или иное выборное лицо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500188" y="5143500"/>
            <a:ext cx="4929187" cy="428625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i="1" smtClean="0"/>
              <a:t>Избирательный округ</a:t>
            </a:r>
          </a:p>
        </p:txBody>
      </p:sp>
      <p:pic>
        <p:nvPicPr>
          <p:cNvPr id="18436" name="Picture 6" descr="ррр"/>
          <p:cNvPicPr>
            <a:picLocks noChangeAspect="1" noChangeArrowheads="1"/>
          </p:cNvPicPr>
          <p:nvPr/>
        </p:nvPicPr>
        <p:blipFill>
          <a:blip r:embed="rId2"/>
          <a:srcRect t="4028" b="4028"/>
          <a:stretch>
            <a:fillRect/>
          </a:stretch>
        </p:blipFill>
        <p:spPr bwMode="auto">
          <a:xfrm>
            <a:off x="571500" y="928688"/>
            <a:ext cx="3309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6000750" y="3643313"/>
            <a:ext cx="1957388" cy="5715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2800" b="1" i="1" smtClean="0"/>
              <a:t>Мандат</a:t>
            </a:r>
          </a:p>
          <a:p>
            <a:endParaRPr lang="ru-RU" sz="2800" b="1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7772400" cy="14287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latin typeface="+mn-lt"/>
                <a:ea typeface="+mn-ea"/>
                <a:cs typeface="+mn-cs"/>
              </a:rPr>
              <a:t>Так называют документ, удостоверяющий права и полномочия какого – либо лица </a:t>
            </a:r>
            <a:endParaRPr lang="ru-RU" dirty="0"/>
          </a:p>
        </p:txBody>
      </p:sp>
      <p:pic>
        <p:nvPicPr>
          <p:cNvPr id="19459" name="Picture 2" descr="D:\работа\������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500438"/>
            <a:ext cx="2181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642938" y="4143375"/>
            <a:ext cx="7215187" cy="157162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i="1" smtClean="0"/>
              <a:t>   Каждый избиратель имеет равное количество голосов по избирательному округу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28688" y="1500188"/>
            <a:ext cx="7772400" cy="1714500"/>
          </a:xfrm>
        </p:spPr>
        <p:txBody>
          <a:bodyPr>
            <a:normAutofit fontScale="90000"/>
          </a:bodyPr>
          <a:lstStyle/>
          <a:p>
            <a:r>
              <a:rPr lang="ru-RU" sz="3600" b="1" smtClean="0"/>
              <a:t>Каждый избиратель имеет равное количество голосов по избирательному округу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0" y="214313"/>
            <a:ext cx="42433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Принципы избирательного права</a:t>
            </a:r>
          </a:p>
          <a:p>
            <a:pPr algn="r" eaLnBrk="0" hangingPunct="0">
              <a:defRPr/>
            </a:pPr>
            <a:endParaRPr lang="ru-RU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28688" y="4643438"/>
            <a:ext cx="6215062" cy="714375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/>
              <a:buNone/>
            </a:pPr>
            <a:r>
              <a:rPr lang="ru-RU" b="1" i="1" smtClean="0"/>
              <a:t>   Принцип прямого избирательного права</a:t>
            </a:r>
            <a:endParaRPr lang="ru-RU" b="1" smtClean="0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857500"/>
          </a:xfrm>
        </p:spPr>
        <p:txBody>
          <a:bodyPr/>
          <a:lstStyle/>
          <a:p>
            <a:r>
              <a:rPr lang="ru-RU" sz="3600" b="1" smtClean="0"/>
              <a:t>Этот принцип выражается в том, что  гражданин РФ голосует на выборах за кандидата (список кандидатов) непосредственно и лично</a:t>
            </a:r>
          </a:p>
        </p:txBody>
      </p:sp>
      <p:pic>
        <p:nvPicPr>
          <p:cNvPr id="21508" name="Picture 5" descr="00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5085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      </a:t>
            </a:r>
            <a:r>
              <a:rPr lang="en-US" sz="6000" dirty="0" smtClean="0"/>
              <a:t>1  </a:t>
            </a:r>
            <a:r>
              <a:rPr lang="ru-RU" sz="6000" dirty="0" smtClean="0"/>
              <a:t>тур</a:t>
            </a:r>
          </a:p>
          <a:p>
            <a:endParaRPr lang="ru-RU" sz="6000" dirty="0" smtClean="0"/>
          </a:p>
          <a:p>
            <a:r>
              <a:rPr lang="ru-RU" sz="6000" dirty="0" smtClean="0"/>
              <a:t>       20 вопросов</a:t>
            </a:r>
          </a:p>
          <a:p>
            <a:r>
              <a:rPr lang="ru-RU" sz="6000" dirty="0" smtClean="0"/>
              <a:t>        по 2 балла 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по избирательному праву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5072063"/>
            <a:ext cx="5886450" cy="71437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i="1" smtClean="0"/>
              <a:t>Принцип тайного голосования</a:t>
            </a:r>
            <a:endParaRPr lang="ru-RU" b="1" smtClean="0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3214688"/>
          </a:xfrm>
        </p:spPr>
        <p:txBody>
          <a:bodyPr>
            <a:normAutofit fontScale="90000"/>
          </a:bodyPr>
          <a:lstStyle/>
          <a:p>
            <a:r>
              <a:rPr lang="ru-RU" sz="3600" b="1" smtClean="0"/>
              <a:t>Этот принцип направлен на исключение контроля за волеизъявлением избирателя со стороны каких либо государственных органов или должностных лиц </a:t>
            </a:r>
          </a:p>
        </p:txBody>
      </p:sp>
      <p:pic>
        <p:nvPicPr>
          <p:cNvPr id="22532" name="Picture 5" descr="00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5085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86000" y="5214938"/>
            <a:ext cx="4429125" cy="1057275"/>
          </a:xfrm>
        </p:spPr>
        <p:txBody>
          <a:bodyPr>
            <a:normAutofit/>
          </a:bodyPr>
          <a:lstStyle/>
          <a:p>
            <a:pPr marL="0" indent="0">
              <a:buFont typeface="Monotype Sorts"/>
              <a:buNone/>
            </a:pPr>
            <a:r>
              <a:rPr lang="ru-RU" b="1" i="1" smtClean="0"/>
              <a:t>Принцип всеобщего избирательного права</a:t>
            </a:r>
            <a:endParaRPr lang="ru-RU" b="1" smtClean="0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5800" y="571500"/>
            <a:ext cx="7772400" cy="3786188"/>
          </a:xfrm>
        </p:spPr>
        <p:txBody>
          <a:bodyPr>
            <a:normAutofit fontScale="90000"/>
          </a:bodyPr>
          <a:lstStyle/>
          <a:p>
            <a:r>
              <a:rPr lang="ru-RU" sz="3200" b="1" smtClean="0"/>
              <a:t>Этот принцип означает, что в выборах имеют право принимать участие все без исключения дееспособные граждане РФ, достигшие 18 лет, а по достижения определенного  законом возраста могут быть избраны на должность Президента РФ, депутатом или в органы местного самоуправления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643063" y="5143500"/>
            <a:ext cx="5386387" cy="842963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i="1" smtClean="0"/>
              <a:t>Принцип периодичности</a:t>
            </a:r>
            <a:endParaRPr lang="ru-RU" b="1" smtClean="0"/>
          </a:p>
          <a:p>
            <a:endParaRPr lang="ru-RU" b="1" smtClean="0"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3500438"/>
          </a:xfrm>
        </p:spPr>
        <p:txBody>
          <a:bodyPr/>
          <a:lstStyle/>
          <a:p>
            <a:r>
              <a:rPr lang="ru-RU" sz="3600" b="1" smtClean="0"/>
              <a:t>Этот принцип находит свое выражение в том, что срок полномочий выборных органов устанавливается законодательством и не может превышать пяти лет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     2 тур</a:t>
            </a:r>
          </a:p>
          <a:p>
            <a:r>
              <a:rPr lang="ru-RU" sz="6000" dirty="0" smtClean="0"/>
              <a:t>        20 вопросов</a:t>
            </a:r>
          </a:p>
          <a:p>
            <a:r>
              <a:rPr lang="ru-RU" sz="6000" dirty="0" smtClean="0"/>
              <a:t>  по 3 балла за ответ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85938" y="4357688"/>
            <a:ext cx="5486400" cy="566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mtClean="0"/>
              <a:t>Это право избирать</a:t>
            </a:r>
          </a:p>
        </p:txBody>
      </p:sp>
      <p:pic>
        <p:nvPicPr>
          <p:cNvPr id="26630" name="Picture 8" descr="й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385" r="5385"/>
          <a:stretch>
            <a:fillRect/>
          </a:stretch>
        </p:blipFill>
        <p:spPr>
          <a:xfrm>
            <a:off x="2714625" y="1214438"/>
            <a:ext cx="3619500" cy="2714625"/>
          </a:xfrm>
        </p:spPr>
      </p:pic>
      <p:sp>
        <p:nvSpPr>
          <p:cNvPr id="36868" name="Текст 3"/>
          <p:cNvSpPr>
            <a:spLocks noGrp="1"/>
          </p:cNvSpPr>
          <p:nvPr>
            <p:ph type="body" sz="half" idx="2"/>
          </p:nvPr>
        </p:nvSpPr>
        <p:spPr>
          <a:xfrm>
            <a:off x="4714875" y="5429250"/>
            <a:ext cx="2000250" cy="804863"/>
          </a:xfrm>
        </p:spPr>
        <p:txBody>
          <a:bodyPr/>
          <a:lstStyle/>
          <a:p>
            <a:pPr algn="r"/>
            <a:r>
              <a:rPr lang="ru-RU" sz="2800" b="1" i="1" smtClean="0"/>
              <a:t>Активное</a:t>
            </a:r>
            <a:endParaRPr lang="ru-RU" sz="2800" b="1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4375" y="214313"/>
            <a:ext cx="81010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Избирательные права граждан</a:t>
            </a:r>
          </a:p>
          <a:p>
            <a:pPr algn="r" eaLnBrk="0" hangingPunct="0">
              <a:defRPr/>
            </a:pPr>
            <a:endParaRPr lang="ru-RU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7929563" cy="1428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mtClean="0"/>
              <a:t>Это право вступает в силу с 21 года  при выборах в местные органы власти и Государственную Думу</a:t>
            </a:r>
          </a:p>
        </p:txBody>
      </p:sp>
      <p:pic>
        <p:nvPicPr>
          <p:cNvPr id="27652" name="Picture 13" descr="ы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788" r="13788"/>
          <a:stretch>
            <a:fillRect/>
          </a:stretch>
        </p:blipFill>
        <p:spPr>
          <a:xfrm>
            <a:off x="714348" y="2214554"/>
            <a:ext cx="4143404" cy="38287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29188" y="5143500"/>
            <a:ext cx="1993900" cy="804863"/>
          </a:xfrm>
        </p:spPr>
        <p:txBody>
          <a:bodyPr>
            <a:normAutofit fontScale="92500"/>
          </a:bodyPr>
          <a:lstStyle/>
          <a:p>
            <a:r>
              <a:rPr lang="ru-RU" sz="2800" b="1" i="1" smtClean="0"/>
              <a:t>Пассивное</a:t>
            </a:r>
            <a:endParaRPr lang="ru-RU" sz="2800" b="1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000375" y="714375"/>
            <a:ext cx="5486400" cy="2428875"/>
          </a:xfrm>
        </p:spPr>
        <p:txBody>
          <a:bodyPr/>
          <a:lstStyle/>
          <a:p>
            <a:pPr algn="ctr"/>
            <a:r>
              <a:rPr lang="ru-RU" sz="3600" smtClean="0"/>
              <a:t>Этот источник избирательного права закрепил права избирателей в РФ</a:t>
            </a:r>
          </a:p>
        </p:txBody>
      </p:sp>
      <p:pic>
        <p:nvPicPr>
          <p:cNvPr id="28676" name="Picture 10" descr="CAKF8JC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437" r="8437"/>
          <a:stretch>
            <a:fillRect/>
          </a:stretch>
        </p:blipFill>
        <p:spPr>
          <a:xfrm>
            <a:off x="1000125" y="1285875"/>
            <a:ext cx="2000250" cy="17986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88" y="4214813"/>
            <a:ext cx="5429250" cy="2000250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i="1" smtClean="0"/>
              <a:t>ФЗ « Об основных гарантиях избирательных прав и права на участие в референдуме граждан Российской Федерации»</a:t>
            </a:r>
            <a:endParaRPr lang="ru-RU" sz="2800" b="1" smtClean="0"/>
          </a:p>
        </p:txBody>
      </p:sp>
      <p:pic>
        <p:nvPicPr>
          <p:cNvPr id="28677" name="Picture 5" descr="009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5085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4786312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mtClean="0"/>
              <a:t>Имеет ли право голосовать человек с двойным гражданством?</a:t>
            </a:r>
          </a:p>
        </p:txBody>
      </p:sp>
      <p:pic>
        <p:nvPicPr>
          <p:cNvPr id="29700" name="Picture 6" descr="рр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028" b="4028"/>
          <a:stretch>
            <a:fillRect/>
          </a:stretch>
        </p:blipFill>
        <p:spPr>
          <a:xfrm>
            <a:off x="5715000" y="1357313"/>
            <a:ext cx="2919413" cy="21431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14750" y="4286250"/>
            <a:ext cx="842963" cy="804863"/>
          </a:xfrm>
        </p:spPr>
        <p:txBody>
          <a:bodyPr/>
          <a:lstStyle/>
          <a:p>
            <a:pPr algn="r"/>
            <a:r>
              <a:rPr lang="ru-RU" sz="3200" b="1" i="1" smtClean="0"/>
              <a:t>Да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4357688"/>
            <a:ext cx="6572250" cy="1928812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ru-RU" sz="2800" b="1" i="1" dirty="0" smtClean="0"/>
              <a:t>Проголосовать досрочно или по открепительному  удостоверению в другом населенном пункте в день голосования</a:t>
            </a:r>
            <a:endParaRPr lang="ru-RU" sz="2800" b="1" dirty="0" smtClean="0"/>
          </a:p>
          <a:p>
            <a:pPr>
              <a:buFont typeface="Monotype Sorts" pitchFamily="2" charset="2"/>
              <a:buChar char="F"/>
              <a:defRPr/>
            </a:pP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364331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ea typeface="+mn-ea"/>
                <a:cs typeface="+mn-cs"/>
              </a:rPr>
              <a:t>Как гражданин сможет воспользоваться своим избирательным правом, если в день голосования он будет отсутствовать по месту постоянного проживания? </a:t>
            </a:r>
            <a:endParaRPr lang="ru-RU" sz="3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7" descr="грамот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428625"/>
            <a:ext cx="2124075" cy="1597025"/>
          </a:xfrm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500063" y="2500313"/>
            <a:ext cx="8172450" cy="1143000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Столько депутатских мест в Государственной Думе</a:t>
            </a:r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1928813" y="4643438"/>
            <a:ext cx="2286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i="1" dirty="0">
                <a:latin typeface="+mn-lt"/>
              </a:rPr>
              <a:t>450 мест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215188" y="214313"/>
            <a:ext cx="16002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Цифры</a:t>
            </a:r>
          </a:p>
          <a:p>
            <a:pPr algn="r" eaLnBrk="0" hangingPunct="0">
              <a:defRPr/>
            </a:pPr>
            <a:endParaRPr lang="ru-RU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" descr="D:\05S0275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175" y="2824162"/>
            <a:ext cx="1771650" cy="1971675"/>
          </a:xfr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71500" y="8572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Этот человек был  последним выборным царем на Руси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71750" y="6072188"/>
            <a:ext cx="3521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Михаил Романов, 1613 г.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5125" name="Picture 5" descr="009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5085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215063" y="214313"/>
            <a:ext cx="2600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 истории выборов</a:t>
            </a:r>
          </a:p>
          <a:p>
            <a:pPr algn="r" eaLnBrk="0" hangingPunct="0">
              <a:defRPr/>
            </a:pPr>
            <a:endParaRPr lang="ru-RU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685800" y="5000625"/>
            <a:ext cx="7772400" cy="77152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i="1" smtClean="0"/>
              <a:t>с 8 до 20 часов местного времени</a:t>
            </a:r>
            <a:endParaRPr lang="ru-RU" smtClean="0"/>
          </a:p>
        </p:txBody>
      </p:sp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7772400" cy="2571750"/>
          </a:xfrm>
        </p:spPr>
        <p:txBody>
          <a:bodyPr>
            <a:normAutofit/>
          </a:bodyPr>
          <a:lstStyle/>
          <a:p>
            <a:r>
              <a:rPr lang="ru-RU" sz="3600" b="1" smtClean="0"/>
              <a:t>В этот промежуток времени дня голосования граждане могут проголосовать за своего кандидата или политическую партию</a:t>
            </a:r>
            <a:endParaRPr lang="ru-RU" sz="360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4" descr="чур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3071813"/>
            <a:ext cx="2443163" cy="1997075"/>
          </a:xfrm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214563"/>
          </a:xfrm>
        </p:spPr>
        <p:txBody>
          <a:bodyPr>
            <a:normAutofit fontScale="90000"/>
          </a:bodyPr>
          <a:lstStyle/>
          <a:p>
            <a:r>
              <a:rPr lang="ru-RU" sz="3600" b="1" smtClean="0"/>
              <a:t>Такой порог необходимо переступить политической партии, чтобы получить депутатские места в Государственной Думе</a:t>
            </a:r>
            <a:endParaRPr lang="ru-RU" sz="3600" smtClean="0"/>
          </a:p>
        </p:txBody>
      </p:sp>
      <p:sp>
        <p:nvSpPr>
          <p:cNvPr id="5" name="TextBox 4"/>
          <p:cNvSpPr txBox="1"/>
          <p:nvPr/>
        </p:nvSpPr>
        <p:spPr>
          <a:xfrm>
            <a:off x="4071938" y="5429250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i="1" dirty="0">
                <a:latin typeface="+mn-lt"/>
              </a:rPr>
              <a:t>7 % барьер</a:t>
            </a:r>
          </a:p>
        </p:txBody>
      </p:sp>
      <p:pic>
        <p:nvPicPr>
          <p:cNvPr id="33797" name="Picture 5" descr="009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5085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D:\работа\urlprevie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786063"/>
            <a:ext cx="2786062" cy="2098675"/>
          </a:xfrm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714375" y="785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b="1" smtClean="0"/>
              <a:t>В этот период запрещено проводить предвыборную агитацию</a:t>
            </a:r>
            <a:endParaRPr lang="ru-RU" sz="360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0250" y="5429250"/>
            <a:ext cx="4857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atin typeface="+mn-lt"/>
              </a:rPr>
              <a:t>за 24 часа до дня голосования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2786063" y="5072063"/>
            <a:ext cx="4214812" cy="700087"/>
          </a:xfrm>
        </p:spPr>
        <p:txBody>
          <a:bodyPr>
            <a:normAutofit fontScale="85000" lnSpcReduction="10000"/>
          </a:bodyPr>
          <a:lstStyle/>
          <a:p>
            <a:pPr algn="r">
              <a:buFont typeface="Monotype Sorts"/>
              <a:buNone/>
            </a:pPr>
            <a:r>
              <a:rPr lang="ru-RU" sz="2800" b="1" i="1" smtClean="0"/>
              <a:t>Не менее 2 млн. граждан</a:t>
            </a:r>
            <a:endParaRPr lang="ru-RU" sz="2800" smtClean="0"/>
          </a:p>
        </p:txBody>
      </p:sp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3786188"/>
          </a:xfrm>
        </p:spPr>
        <p:txBody>
          <a:bodyPr>
            <a:normAutofit fontScale="90000"/>
          </a:bodyPr>
          <a:lstStyle/>
          <a:p>
            <a:r>
              <a:rPr lang="ru-RU" sz="3600" b="1" smtClean="0"/>
              <a:t>Такое число подписей избирателей  должен собрать гражданин, выдвинувшийся на пост Президента РФ, чтобы избирательная комиссия зарегистрировала его как кандидата</a:t>
            </a:r>
            <a:endParaRPr lang="ru-RU" sz="3600" smtClean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13" descr="ы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500" y="3257550"/>
            <a:ext cx="1651000" cy="1104900"/>
          </a:xfrm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71500" y="1000125"/>
            <a:ext cx="4314825" cy="1857375"/>
          </a:xfrm>
        </p:spPr>
        <p:txBody>
          <a:bodyPr/>
          <a:lstStyle/>
          <a:p>
            <a:r>
              <a:rPr lang="ru-RU" sz="3600" b="1" smtClean="0"/>
              <a:t>Такой строки нет в избирательных бюллетенях</a:t>
            </a:r>
            <a:endParaRPr lang="ru-RU" sz="36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625" y="214313"/>
            <a:ext cx="38147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Новое в избирательном праве</a:t>
            </a:r>
          </a:p>
          <a:p>
            <a:pPr algn="r" eaLnBrk="0" hangingPunct="0">
              <a:defRPr/>
            </a:pPr>
            <a:endParaRPr lang="ru-RU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38" y="5715000"/>
            <a:ext cx="3357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i="1" dirty="0">
                <a:latin typeface="+mn-lt"/>
              </a:rPr>
              <a:t>Против всех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D:\работа\urlprevie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928813"/>
            <a:ext cx="3192462" cy="2319337"/>
          </a:xfrm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071938" y="928688"/>
            <a:ext cx="4786312" cy="2071687"/>
          </a:xfrm>
        </p:spPr>
        <p:txBody>
          <a:bodyPr/>
          <a:lstStyle/>
          <a:p>
            <a:r>
              <a:rPr lang="ru-RU" sz="4000" b="1" smtClean="0"/>
              <a:t>В отношении явки избирателей он отсутствует</a:t>
            </a:r>
            <a:endParaRPr lang="ru-RU" sz="4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63" y="5357813"/>
            <a:ext cx="4225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atin typeface="+mn-lt"/>
              </a:rPr>
              <a:t>Барьер явки избирателей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2928938" y="4786313"/>
            <a:ext cx="3814762" cy="71437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i="1" smtClean="0"/>
              <a:t>Пропорциональная</a:t>
            </a:r>
            <a:endParaRPr lang="ru-RU" smtClean="0"/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928813"/>
          </a:xfrm>
        </p:spPr>
        <p:txBody>
          <a:bodyPr/>
          <a:lstStyle/>
          <a:p>
            <a:r>
              <a:rPr lang="ru-RU" sz="3600" b="1" smtClean="0"/>
              <a:t>Такая избирательная система осуществляется при выборах в Государственную Думу</a:t>
            </a:r>
            <a:endParaRPr lang="ru-RU" sz="360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1714500" y="5214938"/>
            <a:ext cx="3028950" cy="85725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2800" b="1" i="1" smtClean="0"/>
              <a:t>Беспартийных</a:t>
            </a:r>
          </a:p>
        </p:txBody>
      </p: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/>
              <a:t>Партии могут выдвигать и таких кандидатов</a:t>
            </a:r>
            <a:endParaRPr lang="ru-RU" sz="4000" smtClean="0"/>
          </a:p>
        </p:txBody>
      </p:sp>
      <p:pic>
        <p:nvPicPr>
          <p:cNvPr id="39940" name="Picture 8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500313"/>
            <a:ext cx="30988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786188" y="4929188"/>
            <a:ext cx="3028950" cy="5715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2800" b="1" i="1" smtClean="0"/>
              <a:t>500-600 человек</a:t>
            </a:r>
          </a:p>
          <a:p>
            <a:endParaRPr lang="ru-RU" sz="2800" b="1" i="1" smtClean="0"/>
          </a:p>
        </p:txBody>
      </p:sp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714375" y="642938"/>
            <a:ext cx="7772400" cy="2714625"/>
          </a:xfrm>
        </p:spPr>
        <p:txBody>
          <a:bodyPr>
            <a:normAutofit/>
          </a:bodyPr>
          <a:lstStyle/>
          <a:p>
            <a:r>
              <a:rPr lang="ru-RU" sz="3600" b="1" smtClean="0"/>
              <a:t>Столько человек можно выдвинуть в качестве кандидатов в депутаты Государственной Думы РФ от одной  партии</a:t>
            </a:r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214813" y="4643438"/>
            <a:ext cx="1785937" cy="5715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2800" b="1" i="1" smtClean="0"/>
              <a:t>1988 год</a:t>
            </a:r>
          </a:p>
        </p:txBody>
      </p:sp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00063" y="1500188"/>
            <a:ext cx="3886200" cy="2357437"/>
          </a:xfrm>
        </p:spPr>
        <p:txBody>
          <a:bodyPr/>
          <a:lstStyle/>
          <a:p>
            <a:r>
              <a:rPr lang="ru-RU" sz="3600" b="1" smtClean="0"/>
              <a:t>В каком году в РФ был введён институт Президента?</a:t>
            </a:r>
            <a:endParaRPr lang="ru-RU" sz="36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429125" y="214313"/>
            <a:ext cx="4457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Президент Российской Федерации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ea typeface="Calibri" pitchFamily="34" charset="0"/>
                <a:cs typeface="Times New Roman" pitchFamily="18" charset="0"/>
              </a:rPr>
              <a:t>В 1991 году таким по счету был избран президент России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75" y="5786438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Первым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1" name="Picture 3" descr="D:\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214563"/>
            <a:ext cx="2857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009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44291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5500688" y="4429125"/>
            <a:ext cx="1357312" cy="642938"/>
          </a:xfrm>
        </p:spPr>
        <p:txBody>
          <a:bodyPr/>
          <a:lstStyle/>
          <a:p>
            <a:pPr algn="r">
              <a:buFont typeface="Monotype Sorts"/>
              <a:buNone/>
            </a:pPr>
            <a:r>
              <a:rPr lang="ru-RU" b="1" i="1" smtClean="0"/>
              <a:t>50 %</a:t>
            </a:r>
          </a:p>
        </p:txBody>
      </p:sp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3929063"/>
          </a:xfrm>
        </p:spPr>
        <p:txBody>
          <a:bodyPr>
            <a:normAutofit fontScale="90000"/>
          </a:bodyPr>
          <a:lstStyle/>
          <a:p>
            <a:r>
              <a:rPr lang="ru-RU" sz="3600" b="1" smtClean="0"/>
              <a:t>Какой процент от списочного состава избирателей должен принять участие в голосовании по выборам Президента РФ, чтобы эти выборы были признаны состоявшимися? </a:t>
            </a:r>
            <a:br>
              <a:rPr lang="ru-RU" sz="3600" b="1" smtClean="0"/>
            </a:br>
            <a:endParaRPr lang="ru-RU" sz="36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57313"/>
            <a:ext cx="2328863" cy="3143250"/>
          </a:xfrm>
          <a:noFill/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500438" y="285750"/>
            <a:ext cx="4957762" cy="4143375"/>
          </a:xfrm>
        </p:spPr>
        <p:txBody>
          <a:bodyPr/>
          <a:lstStyle/>
          <a:p>
            <a:r>
              <a:rPr lang="ru-RU" sz="3600" b="1" smtClean="0"/>
              <a:t>Кандидат на пост Президента должен постоянно проживать в России, то есть быть её гражданином не менее ... лет</a:t>
            </a:r>
            <a:endParaRPr lang="ru-RU" sz="3600" smtClean="0"/>
          </a:p>
        </p:txBody>
      </p:sp>
      <p:sp>
        <p:nvSpPr>
          <p:cNvPr id="5" name="TextBox 4"/>
          <p:cNvSpPr txBox="1"/>
          <p:nvPr/>
        </p:nvSpPr>
        <p:spPr>
          <a:xfrm>
            <a:off x="4929188" y="5143500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atin typeface="+mn-lt"/>
              </a:rPr>
              <a:t>10 лет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3714750" y="4286250"/>
            <a:ext cx="3171825" cy="71437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2800" b="1" i="1" smtClean="0"/>
              <a:t>Не менее 35 лет</a:t>
            </a:r>
          </a:p>
        </p:txBody>
      </p:sp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2071687"/>
          </a:xfrm>
        </p:spPr>
        <p:txBody>
          <a:bodyPr/>
          <a:lstStyle/>
          <a:p>
            <a:r>
              <a:rPr lang="ru-RU" sz="3600" b="1" smtClean="0"/>
              <a:t>В каком возрасте вы можете стать кандидатом на пост Президента РФ?</a:t>
            </a:r>
            <a:endParaRPr lang="ru-RU" sz="3600" smtClean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2500313" y="4500563"/>
            <a:ext cx="3529012" cy="642937"/>
          </a:xfrm>
        </p:spPr>
        <p:txBody>
          <a:bodyPr/>
          <a:lstStyle/>
          <a:p>
            <a:pPr algn="r">
              <a:buFont typeface="Monotype Sorts"/>
              <a:buNone/>
            </a:pPr>
            <a:r>
              <a:rPr lang="ru-RU" sz="3600" b="1" i="1" smtClean="0"/>
              <a:t>(50 % + 1 голос)</a:t>
            </a:r>
            <a:endParaRPr lang="ru-RU" sz="3600" smtClean="0"/>
          </a:p>
        </p:txBody>
      </p:sp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3000375"/>
          </a:xfrm>
        </p:spPr>
        <p:txBody>
          <a:bodyPr/>
          <a:lstStyle/>
          <a:p>
            <a:r>
              <a:rPr lang="ru-RU" sz="3600" b="1" smtClean="0"/>
              <a:t>Какой процент от принявших участие в голосовании должен набрать кандидат в Президенты РФ, чтобы победить на выборах?</a:t>
            </a:r>
            <a:endParaRPr lang="ru-RU" sz="360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857625"/>
            <a:ext cx="2643188" cy="928688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3600" b="1" i="1" smtClean="0"/>
              <a:t>12 декабря</a:t>
            </a:r>
            <a:endParaRPr lang="ru-RU" sz="3600" b="1" smtClean="0"/>
          </a:p>
          <a:p>
            <a:endParaRPr lang="ru-RU" sz="36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72400" cy="22145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ea typeface="+mn-ea"/>
                <a:cs typeface="+mn-cs"/>
              </a:rPr>
              <a:t>В этот день прошел референдум по принятию ныне действующей Конституции РФ </a:t>
            </a:r>
            <a:endParaRPr lang="ru-RU" dirty="0"/>
          </a:p>
        </p:txBody>
      </p:sp>
      <p:pic>
        <p:nvPicPr>
          <p:cNvPr id="4" name="Содержимое 3" descr="pics.2.jpg"/>
          <p:cNvPicPr>
            <a:picLocks noChangeAspect="1"/>
          </p:cNvPicPr>
          <p:nvPr/>
        </p:nvPicPr>
        <p:blipFill>
          <a:blip r:embed="rId2"/>
          <a:srcRect b="9615"/>
          <a:stretch>
            <a:fillRect/>
          </a:stretch>
        </p:blipFill>
        <p:spPr bwMode="auto">
          <a:xfrm>
            <a:off x="785813" y="3071813"/>
            <a:ext cx="2306637" cy="3357562"/>
          </a:xfrm>
          <a:prstGeom prst="rect">
            <a:avLst/>
          </a:prstGeom>
          <a:noFill/>
          <a:ln w="381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429125" y="214313"/>
            <a:ext cx="4457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Даты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50" y="5357813"/>
            <a:ext cx="3571875" cy="928687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smtClean="0"/>
              <a:t>	</a:t>
            </a:r>
            <a:r>
              <a:rPr lang="ru-RU" b="1" i="1" smtClean="0"/>
              <a:t>2 декабря 2007 г.</a:t>
            </a:r>
            <a:endParaRPr lang="ru-RU" b="1" smtClean="0"/>
          </a:p>
          <a:p>
            <a:pPr>
              <a:buFont typeface="Monotype Sorts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643188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atin typeface="+mn-lt"/>
                <a:ea typeface="+mn-ea"/>
                <a:cs typeface="+mn-cs"/>
              </a:rPr>
              <a:t>Тогда прошли выборы в </a:t>
            </a:r>
            <a:br>
              <a:rPr lang="ru-RU" sz="4000" b="1" dirty="0" smtClean="0"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latin typeface="+mn-lt"/>
                <a:ea typeface="+mn-ea"/>
                <a:cs typeface="+mn-cs"/>
              </a:rPr>
              <a:t>Государственную Думу РФ пятого созыва</a:t>
            </a:r>
            <a:endParaRPr lang="ru-RU" dirty="0"/>
          </a:p>
        </p:txBody>
      </p:sp>
      <p:pic>
        <p:nvPicPr>
          <p:cNvPr id="49156" name="Picture 2" descr="D:\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643188"/>
            <a:ext cx="25908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5000625"/>
            <a:ext cx="1857375" cy="785813"/>
          </a:xfrm>
        </p:spPr>
        <p:txBody>
          <a:bodyPr>
            <a:normAutofit fontScale="925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ru-RU" sz="3600" b="1" i="1" dirty="0" smtClean="0">
                <a:latin typeface="+mj-lt"/>
                <a:ea typeface="+mj-ea"/>
                <a:cs typeface="+mj-cs"/>
              </a:rPr>
              <a:t>1864 год</a:t>
            </a:r>
            <a:endParaRPr lang="ru-RU" sz="3600" dirty="0"/>
          </a:p>
        </p:txBody>
      </p:sp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571750"/>
          </a:xfrm>
        </p:spPr>
        <p:txBody>
          <a:bodyPr/>
          <a:lstStyle/>
          <a:p>
            <a:r>
              <a:rPr lang="ru-RU" sz="4000" b="1" smtClean="0"/>
              <a:t>В этом году в России была установлена куриальная система выборов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25" y="4857750"/>
            <a:ext cx="2171700" cy="71437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3600" b="1" i="1" smtClean="0"/>
              <a:t>2008 год</a:t>
            </a:r>
            <a:endParaRPr lang="ru-RU" sz="3600" b="1" smtClean="0"/>
          </a:p>
          <a:p>
            <a:endParaRPr lang="ru-RU" sz="3600" smtClean="0"/>
          </a:p>
        </p:txBody>
      </p:sp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00563" y="928688"/>
            <a:ext cx="4314825" cy="3143250"/>
          </a:xfrm>
        </p:spPr>
        <p:txBody>
          <a:bodyPr>
            <a:normAutofit/>
          </a:bodyPr>
          <a:lstStyle/>
          <a:p>
            <a:r>
              <a:rPr lang="ru-RU" sz="4000" b="1" smtClean="0"/>
              <a:t>Именно в этом году Президентом РФ </a:t>
            </a:r>
            <a:br>
              <a:rPr lang="ru-RU" sz="4000" b="1" smtClean="0"/>
            </a:br>
            <a:r>
              <a:rPr lang="ru-RU" sz="4000" b="1" smtClean="0"/>
              <a:t>был избран Медведев Д.А.</a:t>
            </a:r>
            <a:endParaRPr lang="ru-RU" sz="4000" smtClean="0"/>
          </a:p>
        </p:txBody>
      </p:sp>
      <p:pic>
        <p:nvPicPr>
          <p:cNvPr id="51204" name="Picture 2" descr="D:\urlprevie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57313"/>
            <a:ext cx="37861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5286375"/>
            <a:ext cx="2957513" cy="785813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3600" b="1" i="1" smtClean="0"/>
              <a:t>1936 год</a:t>
            </a:r>
            <a:endParaRPr lang="ru-RU" sz="3600" b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3214688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atin typeface="+mn-lt"/>
                <a:ea typeface="+mn-ea"/>
                <a:cs typeface="+mn-cs"/>
              </a:rPr>
              <a:t>В этом году Конституцией СССР было введено Всеобщее равное прямое тайное голосование с 18 лет возраста </a:t>
            </a:r>
            <a:endParaRPr lang="ru-RU" sz="4000" dirty="0"/>
          </a:p>
        </p:txBody>
      </p:sp>
      <p:pic>
        <p:nvPicPr>
          <p:cNvPr id="52228" name="Picture 2" descr="D:\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714750"/>
            <a:ext cx="26495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3" descr="D:\urlprevie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2714625"/>
            <a:ext cx="3857625" cy="2571750"/>
          </a:xfrm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714375" y="785813"/>
            <a:ext cx="7772400" cy="1714500"/>
          </a:xfrm>
        </p:spPr>
        <p:txBody>
          <a:bodyPr>
            <a:normAutofit/>
          </a:bodyPr>
          <a:lstStyle/>
          <a:p>
            <a:r>
              <a:rPr lang="ru-RU" sz="4000" b="1" smtClean="0"/>
              <a:t>Так называют “систему первого пришедшего к финишу”</a:t>
            </a:r>
            <a:endParaRPr lang="ru-RU" sz="4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28688" y="5286375"/>
            <a:ext cx="592931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atin typeface="+mn-lt"/>
              </a:rPr>
              <a:t>Мажоритарная система относительного большинства</a:t>
            </a:r>
            <a:endParaRPr lang="ru-RU" sz="3200" b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429125" y="214313"/>
            <a:ext cx="4457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Избирательные системы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D:\работа\Emmeline_Pankhurst_adresses_crow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643063"/>
            <a:ext cx="5465762" cy="4114800"/>
          </a:xfrm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>
                <a:ea typeface="Calibri" pitchFamily="34" charset="0"/>
                <a:cs typeface="Times New Roman" pitchFamily="18" charset="0"/>
              </a:rPr>
              <a:t>В России в этом году женщины получили избирательное право</a:t>
            </a:r>
            <a:endParaRPr lang="ru-RU" sz="40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14750" y="5857875"/>
            <a:ext cx="144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(1918 г.)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3" name="Picture 5" descr="009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5085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38" y="3714750"/>
            <a:ext cx="3886200" cy="85725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i="1" smtClean="0"/>
              <a:t>Пропорциональная</a:t>
            </a:r>
            <a:endParaRPr lang="ru-RU" smtClean="0"/>
          </a:p>
        </p:txBody>
      </p:sp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143125"/>
          </a:xfrm>
        </p:spPr>
        <p:txBody>
          <a:bodyPr>
            <a:normAutofit/>
          </a:bodyPr>
          <a:lstStyle/>
          <a:p>
            <a:r>
              <a:rPr lang="ru-RU" sz="4000" b="1" smtClean="0"/>
              <a:t>Эта избирательная система распространена в современном мире более широко</a:t>
            </a:r>
            <a:endParaRPr lang="ru-RU" sz="400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429000"/>
            <a:ext cx="4071938" cy="1643063"/>
          </a:xfrm>
        </p:spPr>
        <p:txBody>
          <a:bodyPr/>
          <a:lstStyle/>
          <a:p>
            <a:pPr marL="0" indent="0" algn="ctr">
              <a:buFont typeface="Monotype Sorts"/>
              <a:buNone/>
            </a:pPr>
            <a:r>
              <a:rPr lang="ru-RU" b="1" i="1" smtClean="0"/>
              <a:t>Абсолютного и относительного большинства</a:t>
            </a:r>
            <a:endParaRPr lang="ru-RU" smtClean="0"/>
          </a:p>
        </p:txBody>
      </p: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000250"/>
          </a:xfrm>
        </p:spPr>
        <p:txBody>
          <a:bodyPr/>
          <a:lstStyle/>
          <a:p>
            <a:r>
              <a:rPr lang="ru-RU" b="1" smtClean="0"/>
              <a:t>Так называют разновидности мажоритарной системы</a:t>
            </a:r>
            <a:endParaRPr lang="ru-RU" smtClean="0"/>
          </a:p>
        </p:txBody>
      </p:sp>
      <p:pic>
        <p:nvPicPr>
          <p:cNvPr id="55300" name="Picture 4" descr="D:\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646363"/>
            <a:ext cx="273526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429125"/>
            <a:ext cx="6029325" cy="1343025"/>
          </a:xfrm>
        </p:spPr>
        <p:txBody>
          <a:bodyPr/>
          <a:lstStyle/>
          <a:p>
            <a:pPr algn="ctr">
              <a:buFont typeface="Monotype Sorts"/>
              <a:buNone/>
            </a:pPr>
            <a:r>
              <a:rPr lang="ru-RU" b="1" i="1" smtClean="0"/>
              <a:t>Мажоритарная избирательная система</a:t>
            </a:r>
            <a:endParaRPr lang="ru-RU" smtClean="0"/>
          </a:p>
        </p:txBody>
      </p:sp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3786188"/>
          </a:xfrm>
        </p:spPr>
        <p:txBody>
          <a:bodyPr/>
          <a:lstStyle/>
          <a:p>
            <a:r>
              <a:rPr lang="ru-RU" sz="4000" b="1" smtClean="0"/>
              <a:t>В соответствии с этой избирательной системой вся территория нашей страны разбивается на территориальные единицы — избирательные округа</a:t>
            </a:r>
            <a:endParaRPr lang="ru-RU" sz="4000" smtClean="0"/>
          </a:p>
        </p:txBody>
      </p:sp>
      <p:pic>
        <p:nvPicPr>
          <p:cNvPr id="56324" name="Picture 5" descr="00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5085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63" y="4572000"/>
            <a:ext cx="3100387" cy="642938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2400" b="1" smtClean="0">
                <a:solidFill>
                  <a:schemeClr val="tx2"/>
                </a:solidFill>
              </a:rPr>
              <a:t> </a:t>
            </a:r>
            <a:r>
              <a:rPr lang="ru-RU" b="1" smtClean="0"/>
              <a:t>С</a:t>
            </a:r>
            <a:r>
              <a:rPr lang="ru-RU" b="1" i="1" smtClean="0"/>
              <a:t>мешанная</a:t>
            </a:r>
            <a:endParaRPr lang="ru-RU" sz="2400" b="1" smtClean="0"/>
          </a:p>
          <a:p>
            <a:pPr>
              <a:buFont typeface="Monotype Sorts"/>
              <a:buNone/>
            </a:pPr>
            <a:endParaRPr lang="ru-RU" sz="2400" b="1" smtClean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42938"/>
            <a:ext cx="7772400" cy="300037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atin typeface="+mn-lt"/>
                <a:ea typeface="+mn-ea"/>
                <a:cs typeface="+mn-cs"/>
              </a:rPr>
              <a:t>Такая избирательная система применялась в нашей стране при выборах в Государственную Думу</a:t>
            </a:r>
            <a:endParaRPr lang="ru-RU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1928813" y="5429250"/>
            <a:ext cx="4529137" cy="71437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i="1" smtClean="0"/>
              <a:t>Школы, дома культуры</a:t>
            </a:r>
            <a:endParaRPr lang="ru-RU" b="1" smtClean="0"/>
          </a:p>
          <a:p>
            <a:pPr>
              <a:buFont typeface="Monotype Sorts"/>
              <a:buNone/>
            </a:pPr>
            <a:endParaRPr lang="ru-RU" b="1" smtClean="0"/>
          </a:p>
        </p:txBody>
      </p:sp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685800" y="928688"/>
            <a:ext cx="7772400" cy="1500187"/>
          </a:xfrm>
        </p:spPr>
        <p:txBody>
          <a:bodyPr>
            <a:normAutofit fontScale="90000"/>
          </a:bodyPr>
          <a:lstStyle/>
          <a:p>
            <a:r>
              <a:rPr lang="ru-RU" sz="4000" b="1" smtClean="0"/>
              <a:t>Именно в этих местах создаются избирательные участки</a:t>
            </a:r>
            <a:endParaRPr lang="ru-RU" sz="2800" b="1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429125" y="214313"/>
            <a:ext cx="4457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Выборы в России</a:t>
            </a:r>
          </a:p>
        </p:txBody>
      </p:sp>
      <p:pic>
        <p:nvPicPr>
          <p:cNvPr id="58373" name="Picture 5" descr="D:\url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28875"/>
            <a:ext cx="33575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 descr="D:\urlprevie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357563"/>
            <a:ext cx="29654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214313" y="2643188"/>
            <a:ext cx="6786562" cy="4000500"/>
          </a:xfrm>
        </p:spPr>
        <p:txBody>
          <a:bodyPr/>
          <a:lstStyle/>
          <a:p>
            <a:pPr marL="514350" indent="-514350">
              <a:buFont typeface="Monotype Sorts"/>
              <a:buNone/>
              <a:defRPr/>
            </a:pPr>
            <a:r>
              <a:rPr lang="ru-RU" b="1" dirty="0" smtClean="0">
                <a:latin typeface="+mj-lt"/>
                <a:ea typeface="+mj-ea"/>
                <a:cs typeface="+mj-cs"/>
              </a:rPr>
              <a:t>     Если  знак(и)  в пустом квадрате справа от фамилии зарегистрированного кандидата</a:t>
            </a:r>
          </a:p>
          <a:p>
            <a:pPr marL="514350" indent="-514350">
              <a:buFont typeface="Monotype Sorts"/>
              <a:buAutoNum type="arabicParenR"/>
              <a:defRPr/>
            </a:pPr>
            <a:r>
              <a:rPr lang="ru-RU" b="1" dirty="0" smtClean="0">
                <a:latin typeface="+mj-lt"/>
                <a:ea typeface="+mj-ea"/>
                <a:cs typeface="+mj-cs"/>
              </a:rPr>
              <a:t> проставлены более  чем в одном квадрате;  </a:t>
            </a:r>
          </a:p>
          <a:p>
            <a:pPr marL="514350" indent="-514350">
              <a:buFont typeface="Monotype Sorts"/>
              <a:buAutoNum type="arabicParenR"/>
              <a:defRPr/>
            </a:pPr>
            <a:r>
              <a:rPr lang="ru-RU" b="1" dirty="0" smtClean="0">
                <a:latin typeface="+mj-lt"/>
                <a:ea typeface="+mj-ea"/>
                <a:cs typeface="+mj-cs"/>
              </a:rPr>
              <a:t>проставлен ни в одном квадрате.</a:t>
            </a:r>
            <a:endParaRPr lang="ru-RU" b="1" dirty="0" smtClean="0"/>
          </a:p>
        </p:txBody>
      </p:sp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2071688"/>
          </a:xfrm>
        </p:spPr>
        <p:txBody>
          <a:bodyPr>
            <a:normAutofit fontScale="90000"/>
          </a:bodyPr>
          <a:lstStyle/>
          <a:p>
            <a:r>
              <a:rPr lang="ru-RU" sz="4000" b="1" smtClean="0"/>
              <a:t>В каком случае избирательный бюллетень считается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/>
              <a:t>недействительным?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59396" name="Picture 5" descr="D:\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14563"/>
            <a:ext cx="2089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2857500" y="5143500"/>
            <a:ext cx="3314700" cy="71437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i="1" smtClean="0"/>
              <a:t>Ноябрь 2008 года</a:t>
            </a:r>
            <a:endParaRPr lang="ru-RU" b="1" smtClean="0"/>
          </a:p>
        </p:txBody>
      </p:sp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3786188"/>
          </a:xfrm>
        </p:spPr>
        <p:txBody>
          <a:bodyPr>
            <a:normAutofit fontScale="90000"/>
          </a:bodyPr>
          <a:lstStyle/>
          <a:p>
            <a:r>
              <a:rPr lang="ru-RU" sz="4000" b="1" smtClean="0"/>
              <a:t>В этом году Государственная Дума РФ одобрила поправки в Конституцию РФ об увеличении сроков полномочий главы государства (до 6 лет) и парламента (до 5 лет)</a:t>
            </a:r>
            <a:endParaRPr lang="ru-RU" sz="2800" b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42938" y="5572125"/>
            <a:ext cx="7772400" cy="71437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i="1" smtClean="0"/>
              <a:t>Открепительное удостоверение</a:t>
            </a:r>
            <a:endParaRPr lang="ru-RU" b="1" smtClean="0"/>
          </a:p>
        </p:txBody>
      </p:sp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5000625"/>
          </a:xfrm>
        </p:spPr>
        <p:txBody>
          <a:bodyPr>
            <a:normAutofit fontScale="90000"/>
          </a:bodyPr>
          <a:lstStyle/>
          <a:p>
            <a:r>
              <a:rPr lang="ru-RU" sz="3200" b="1" smtClean="0"/>
              <a:t>Официальный документ в РФ, который выдается соответствующей участковой избирательной комиссией избирателю, не имеющему возможности прибыть на тот избирательный участок, где он включен в список избирателей. На основании этого документа лицо вправе голосовать на любом избирательном участке в пределах соответствующего избирательного округа</a:t>
            </a:r>
            <a:endParaRPr lang="ru-RU" sz="3200" smtClean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857250" y="5572125"/>
            <a:ext cx="2457450" cy="642938"/>
          </a:xfrm>
        </p:spPr>
        <p:txBody>
          <a:bodyPr>
            <a:normAutofit/>
          </a:bodyPr>
          <a:lstStyle/>
          <a:p>
            <a:pPr>
              <a:buFont typeface="Monotype Sorts"/>
              <a:buNone/>
            </a:pPr>
            <a:r>
              <a:rPr lang="ru-RU" sz="3600" b="1" i="1" smtClean="0"/>
              <a:t>Чуров В.Е.</a:t>
            </a:r>
            <a:endParaRPr lang="ru-RU" sz="3600" b="1" smtClean="0"/>
          </a:p>
          <a:p>
            <a:endParaRPr lang="ru-RU" sz="3600" b="1" smtClean="0"/>
          </a:p>
        </p:txBody>
      </p:sp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27146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atin typeface="+mn-lt"/>
                <a:ea typeface="+mn-ea"/>
                <a:cs typeface="+mn-cs"/>
              </a:rPr>
              <a:t>Этот человек является председателем Центральной избирательной комиссии Российской Федерации</a:t>
            </a:r>
            <a:endParaRPr lang="ru-RU" b="1" dirty="0" smtClean="0"/>
          </a:p>
        </p:txBody>
      </p:sp>
      <p:pic>
        <p:nvPicPr>
          <p:cNvPr id="62468" name="Picture 6" descr="D:\pred_c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3000375"/>
            <a:ext cx="246221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5286375"/>
            <a:ext cx="2571750" cy="1071563"/>
          </a:xfrm>
        </p:spPr>
        <p:txBody>
          <a:bodyPr>
            <a:normAutofit fontScale="92500"/>
          </a:bodyPr>
          <a:lstStyle/>
          <a:p>
            <a:pPr>
              <a:buFont typeface="Monotype Sorts"/>
              <a:buNone/>
            </a:pPr>
            <a:r>
              <a:rPr lang="ru-RU" sz="3600" b="1" i="1" smtClean="0"/>
              <a:t>Путин В.В.</a:t>
            </a:r>
            <a:endParaRPr lang="ru-RU" sz="3600" smtClean="0"/>
          </a:p>
        </p:txBody>
      </p:sp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714375" y="1214438"/>
            <a:ext cx="7772400" cy="1428750"/>
          </a:xfrm>
        </p:spPr>
        <p:txBody>
          <a:bodyPr>
            <a:normAutofit fontScale="90000"/>
          </a:bodyPr>
          <a:lstStyle/>
          <a:p>
            <a:r>
              <a:rPr lang="ru-RU" sz="4000" b="1" smtClean="0"/>
              <a:t>Этот человек возглавляет  политическую партию «Единая Россия»</a:t>
            </a:r>
            <a:endParaRPr lang="ru-RU" sz="40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6248" y="285728"/>
            <a:ext cx="4457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endParaRPr lang="ru-RU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62" name="Picture 2" descr="D:\url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43250"/>
            <a:ext cx="33432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D:\работа\50993_83.1149073179.487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3541"/>
          <a:stretch>
            <a:fillRect/>
          </a:stretch>
        </p:blipFill>
        <p:spPr>
          <a:xfrm>
            <a:off x="1143000" y="1857375"/>
            <a:ext cx="6350000" cy="3744913"/>
          </a:xfr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ea typeface="Calibri" pitchFamily="34" charset="0"/>
                <a:cs typeface="Calibri" pitchFamily="34" charset="0"/>
              </a:rPr>
              <a:t>Эта Дума, вошла в историю как Дума «народного гнева»</a:t>
            </a:r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4357688" y="5143500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Здание Таврического дворца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8688" y="5857875"/>
            <a:ext cx="673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I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Государственная Дума, апрель 1906 г.)</a:t>
            </a:r>
            <a:endParaRPr lang="ru-RU" sz="28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643188"/>
          </a:xfrm>
        </p:spPr>
        <p:txBody>
          <a:bodyPr/>
          <a:lstStyle/>
          <a:p>
            <a:r>
              <a:rPr lang="ru-RU" sz="4000" b="1" smtClean="0"/>
              <a:t>Политическая партия, занявшая большинство мест в Государственной Думе РФ на выборах в декабре 2007 г.</a:t>
            </a:r>
            <a:endParaRPr lang="ru-RU" sz="4000" smtClean="0"/>
          </a:p>
        </p:txBody>
      </p:sp>
      <p:pic>
        <p:nvPicPr>
          <p:cNvPr id="5" name="Picture 2" descr="D:\edinaya_russia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000375"/>
            <a:ext cx="3214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571750"/>
          </a:xfrm>
        </p:spPr>
        <p:txBody>
          <a:bodyPr/>
          <a:lstStyle/>
          <a:p>
            <a:r>
              <a:rPr lang="ru-RU" sz="4000" b="1" smtClean="0"/>
              <a:t>Лозунгом программы этой партии явились слова: «Родина. Пенсионеры. Жизнь»</a:t>
            </a:r>
            <a:endParaRPr lang="ru-RU" sz="4000" smtClean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000375"/>
            <a:ext cx="39497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929063"/>
            <a:ext cx="3357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5214938"/>
            <a:ext cx="1743075" cy="785812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b="1" smtClean="0"/>
              <a:t>КПРФ</a:t>
            </a:r>
          </a:p>
        </p:txBody>
      </p:sp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143125"/>
          </a:xfrm>
        </p:spPr>
        <p:txBody>
          <a:bodyPr/>
          <a:lstStyle/>
          <a:p>
            <a:r>
              <a:rPr lang="ru-RU" sz="4000" b="1" smtClean="0"/>
              <a:t>Символами этой  политической партии являются серп и молот</a:t>
            </a:r>
            <a:endParaRPr lang="ru-RU" sz="4000" smtClean="0"/>
          </a:p>
        </p:txBody>
      </p:sp>
      <p:pic>
        <p:nvPicPr>
          <p:cNvPr id="66564" name="Picture 2" descr="D:\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428875"/>
            <a:ext cx="42862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4429125"/>
            <a:ext cx="5214937" cy="500063"/>
          </a:xfrm>
        </p:spPr>
        <p:txBody>
          <a:bodyPr>
            <a:normAutofit/>
          </a:bodyPr>
          <a:lstStyle/>
          <a:p>
            <a:pPr>
              <a:buFont typeface="Monotype Sorts"/>
              <a:buNone/>
            </a:pPr>
            <a:r>
              <a:rPr lang="ru-RU" b="1" i="1" smtClean="0"/>
              <a:t>11  политических партий</a:t>
            </a:r>
            <a:endParaRPr lang="ru-RU" b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3429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atin typeface="+mn-lt"/>
                <a:ea typeface="+mn-ea"/>
                <a:cs typeface="+mn-cs"/>
              </a:rPr>
              <a:t>Столько политических партий участвовало в выборах в Государственную думу РФ пятого созыва в декабре 2007 </a:t>
            </a:r>
            <a:endParaRPr lang="ru-RU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Использованная литература</a:t>
            </a:r>
          </a:p>
        </p:txBody>
      </p:sp>
      <p:sp>
        <p:nvSpPr>
          <p:cNvPr id="69635" name="Прямоугольник 4"/>
          <p:cNvSpPr>
            <a:spLocks noChangeArrowheads="1"/>
          </p:cNvSpPr>
          <p:nvPr/>
        </p:nvSpPr>
        <p:spPr bwMode="auto">
          <a:xfrm>
            <a:off x="1071563" y="1428750"/>
            <a:ext cx="7143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Конституция Российской Федерации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ФЗ РФ «Об основных гарантиях избирательных прав и права на участие в референдуме граждан РФ»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Основы государства и права /под редакцией академика РАН </a:t>
            </a:r>
            <a:r>
              <a:rPr lang="ru-RU" sz="2400" dirty="0" err="1">
                <a:latin typeface="+mn-lt"/>
              </a:rPr>
              <a:t>О.Е.Кутафина</a:t>
            </a:r>
            <a:r>
              <a:rPr lang="ru-RU" sz="2400" dirty="0">
                <a:latin typeface="+mn-lt"/>
              </a:rPr>
              <a:t>. –</a:t>
            </a:r>
            <a:r>
              <a:rPr lang="ru-RU" sz="2400" dirty="0" err="1">
                <a:latin typeface="+mn-lt"/>
              </a:rPr>
              <a:t>М.:Юристъ</a:t>
            </a:r>
            <a:r>
              <a:rPr lang="ru-RU" sz="2400" dirty="0">
                <a:latin typeface="+mn-lt"/>
              </a:rPr>
              <a:t>, 2007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Право:учеб.для</a:t>
            </a:r>
            <a:r>
              <a:rPr lang="ru-RU" sz="2400" dirty="0">
                <a:latin typeface="+mn-lt"/>
              </a:rPr>
              <a:t> 10 </a:t>
            </a:r>
            <a:r>
              <a:rPr lang="ru-RU" sz="2400" dirty="0" err="1">
                <a:latin typeface="+mn-lt"/>
              </a:rPr>
              <a:t>кл</a:t>
            </a:r>
            <a:r>
              <a:rPr lang="ru-RU" sz="2400" dirty="0">
                <a:latin typeface="+mn-lt"/>
              </a:rPr>
              <a:t>. профильный уровень/Л.Н.Боголюбов, Е.А.Лукашева, А.И.Матвеев, и др.; под ред. Л.Н.Боголюбова. – М.: Просвещение, 2007</a:t>
            </a:r>
          </a:p>
          <a:p>
            <a:pPr marL="514350" indent="-514350">
              <a:defRPr/>
            </a:pPr>
            <a:endParaRPr lang="ru-RU" sz="2400" dirty="0">
              <a:latin typeface="+mn-lt"/>
            </a:endParaRPr>
          </a:p>
          <a:p>
            <a:pPr marL="514350" indent="-514350"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514350" indent="-514350"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514350" indent="-514350"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работа\800px-USSR_stamp_Perestroyka1_1988_5k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000250"/>
            <a:ext cx="6596062" cy="3257550"/>
          </a:xfr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mtClean="0">
                <a:ea typeface="Calibri" pitchFamily="34" charset="0"/>
                <a:cs typeface="Calibri" pitchFamily="34" charset="0"/>
              </a:rPr>
              <a:t>До этого периода в нашей стране выборы были несвободными</a:t>
            </a:r>
            <a:endParaRPr lang="ru-RU" sz="360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915436">
            <a:off x="1001713" y="2719388"/>
            <a:ext cx="3360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 Е Р Е С Т Р О Й К А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Содержимое 5" descr="urlpreview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857250"/>
            <a:ext cx="4429125" cy="33369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429125"/>
            <a:ext cx="6329363" cy="1071563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smtClean="0"/>
              <a:t>(Большинство людей в этот день свободны от работы)</a:t>
            </a:r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3008313" cy="2798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mtClean="0"/>
              <a:t>Почему выборы проходят в выходной день?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215063" y="214313"/>
            <a:ext cx="2600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тур</a:t>
            </a:r>
          </a:p>
          <a:p>
            <a:pPr algn="r" eaLnBrk="0" hangingPunct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«Почемучка»</a:t>
            </a:r>
          </a:p>
          <a:p>
            <a:pPr algn="r" eaLnBrk="0" hangingPunct="0">
              <a:defRPr/>
            </a:pPr>
            <a:endParaRPr lang="ru-RU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214938" y="714375"/>
            <a:ext cx="3929062" cy="2071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mtClean="0"/>
              <a:t>Почему</a:t>
            </a:r>
            <a:r>
              <a:rPr lang="ru-RU" sz="2800" smtClean="0"/>
              <a:t> </a:t>
            </a:r>
            <a:r>
              <a:rPr lang="ru-RU" sz="3200" smtClean="0"/>
              <a:t>законодательная власть называется представительной?</a:t>
            </a:r>
            <a:endParaRPr lang="ru-RU" sz="28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4714875"/>
            <a:ext cx="6143625" cy="142875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smtClean="0"/>
              <a:t>(В законодательный орган власти входят представители от народа, представляя их интересы)</a:t>
            </a:r>
          </a:p>
        </p:txBody>
      </p:sp>
      <p:pic>
        <p:nvPicPr>
          <p:cNvPr id="11268" name="Picture 3" descr="D:\работа\95694-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1225</Words>
  <Application>Microsoft Office PowerPoint</Application>
  <PresentationFormat>Экран (4:3)</PresentationFormat>
  <Paragraphs>164</Paragraphs>
  <Slides>64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0" baseType="lpstr">
      <vt:lpstr>Calibri</vt:lpstr>
      <vt:lpstr>Constantia</vt:lpstr>
      <vt:lpstr>Monotype Sorts</vt:lpstr>
      <vt:lpstr>Times New Roman</vt:lpstr>
      <vt:lpstr>Wingdings 2</vt:lpstr>
      <vt:lpstr>Бумажная</vt:lpstr>
      <vt:lpstr>«Избирательное право. Избирательный процесс» (урок –викторина)</vt:lpstr>
      <vt:lpstr>Викторина по избирательному праву</vt:lpstr>
      <vt:lpstr>Этот человек был  последним выборным царем на Руси </vt:lpstr>
      <vt:lpstr>В 1991 году таким по счету был избран президент России</vt:lpstr>
      <vt:lpstr>В России в этом году женщины получили избирательное право</vt:lpstr>
      <vt:lpstr>Эта Дума, вошла в историю как Дума «народного гнева»</vt:lpstr>
      <vt:lpstr>До этого периода в нашей стране выборы были несвободными</vt:lpstr>
      <vt:lpstr>Почему выборы проходят в выходной день?</vt:lpstr>
      <vt:lpstr>Почему законодательная власть называется представительной?</vt:lpstr>
      <vt:lpstr>Почему стать Президентом Российской Федерации можно только с 35 лет?</vt:lpstr>
      <vt:lpstr>Почему человек не может проголосовать по телефону или по почте?»</vt:lpstr>
      <vt:lpstr>Почему граждане заинтересованы в том, чтобы выборы были признаны состоявшимися после первого тура голосования?</vt:lpstr>
      <vt:lpstr>Всенародное голосование по вопросам государственного значения</vt:lpstr>
      <vt:lpstr>Место, где проводится голосование и подсчитываются голоса избирателей</vt:lpstr>
      <vt:lpstr>Выборные и другие органы, наделенные полномочиями на решение вопросов местного значения и не входящие в систему органов государственной власти</vt:lpstr>
      <vt:lpstr>Презентация PowerPoint</vt:lpstr>
      <vt:lpstr>Так называют документ, удостоверяющий права и полномочия какого – либо лица </vt:lpstr>
      <vt:lpstr>Каждый избиратель имеет равное количество голосов по избирательному округу</vt:lpstr>
      <vt:lpstr>Этот принцип выражается в том, что  гражданин РФ голосует на выборах за кандидата (список кандидатов) непосредственно и лично</vt:lpstr>
      <vt:lpstr>Этот принцип направлен на исключение контроля за волеизъявлением избирателя со стороны каких либо государственных органов или должностных лиц </vt:lpstr>
      <vt:lpstr>Этот принцип означает, что в выборах имеют право принимать участие все без исключения дееспособные граждане РФ, достигшие 18 лет, а по достижения определенного  законом возраста могут быть избраны на должность Президента РФ, депутатом или в органы местного самоуправления</vt:lpstr>
      <vt:lpstr>Этот принцип находит свое выражение в том, что срок полномочий выборных органов устанавливается законодательством и не может превышать пяти лет </vt:lpstr>
      <vt:lpstr>      </vt:lpstr>
      <vt:lpstr>Это право избирать</vt:lpstr>
      <vt:lpstr>Это право вступает в силу с 21 года  при выборах в местные органы власти и Государственную Думу</vt:lpstr>
      <vt:lpstr>Этот источник избирательного права закрепил права избирателей в РФ</vt:lpstr>
      <vt:lpstr>Имеет ли право голосовать человек с двойным гражданством?</vt:lpstr>
      <vt:lpstr>Как гражданин сможет воспользоваться своим избирательным правом, если в день голосования он будет отсутствовать по месту постоянного проживания? </vt:lpstr>
      <vt:lpstr>Столько депутатских мест в Государственной Думе</vt:lpstr>
      <vt:lpstr>В этот промежуток времени дня голосования граждане могут проголосовать за своего кандидата или политическую партию</vt:lpstr>
      <vt:lpstr>Такой порог необходимо переступить политической партии, чтобы получить депутатские места в Государственной Думе</vt:lpstr>
      <vt:lpstr>В этот период запрещено проводить предвыборную агитацию</vt:lpstr>
      <vt:lpstr>Такое число подписей избирателей  должен собрать гражданин, выдвинувшийся на пост Президента РФ, чтобы избирательная комиссия зарегистрировала его как кандидата</vt:lpstr>
      <vt:lpstr>Такой строки нет в избирательных бюллетенях</vt:lpstr>
      <vt:lpstr>В отношении явки избирателей он отсутствует</vt:lpstr>
      <vt:lpstr>Такая избирательная система осуществляется при выборах в Государственную Думу</vt:lpstr>
      <vt:lpstr>Партии могут выдвигать и таких кандидатов</vt:lpstr>
      <vt:lpstr>Столько человек можно выдвинуть в качестве кандидатов в депутаты Государственной Думы РФ от одной  партии</vt:lpstr>
      <vt:lpstr>В каком году в РФ был введён институт Президента?</vt:lpstr>
      <vt:lpstr>Какой процент от списочного состава избирателей должен принять участие в голосовании по выборам Президента РФ, чтобы эти выборы были признаны состоявшимися?  </vt:lpstr>
      <vt:lpstr>Кандидат на пост Президента должен постоянно проживать в России, то есть быть её гражданином не менее ... лет</vt:lpstr>
      <vt:lpstr>В каком возрасте вы можете стать кандидатом на пост Президента РФ?</vt:lpstr>
      <vt:lpstr>Какой процент от принявших участие в голосовании должен набрать кандидат в Президенты РФ, чтобы победить на выборах?</vt:lpstr>
      <vt:lpstr>В этот день прошел референдум по принятию ныне действующей Конституции РФ </vt:lpstr>
      <vt:lpstr>Тогда прошли выборы в  Государственную Думу РФ пятого созыва</vt:lpstr>
      <vt:lpstr>В этом году в России была установлена куриальная система выборов</vt:lpstr>
      <vt:lpstr>Именно в этом году Президентом РФ  был избран Медведев Д.А.</vt:lpstr>
      <vt:lpstr>В этом году Конституцией СССР было введено Всеобщее равное прямое тайное голосование с 18 лет возраста </vt:lpstr>
      <vt:lpstr>Так называют “систему первого пришедшего к финишу”</vt:lpstr>
      <vt:lpstr>Эта избирательная система распространена в современном мире более широко</vt:lpstr>
      <vt:lpstr>Так называют разновидности мажоритарной системы</vt:lpstr>
      <vt:lpstr>В соответствии с этой избирательной системой вся территория нашей страны разбивается на территориальные единицы — избирательные округа</vt:lpstr>
      <vt:lpstr>Такая избирательная система применялась в нашей стране при выборах в Государственную Думу</vt:lpstr>
      <vt:lpstr>Именно в этих местах создаются избирательные участки</vt:lpstr>
      <vt:lpstr>В каком случае избирательный бюллетень считается  недействительным? </vt:lpstr>
      <vt:lpstr>В этом году Государственная Дума РФ одобрила поправки в Конституцию РФ об увеличении сроков полномочий главы государства (до 6 лет) и парламента (до 5 лет)</vt:lpstr>
      <vt:lpstr>Официальный документ в РФ, который выдается соответствующей участковой избирательной комиссией избирателю, не имеющему возможности прибыть на тот избирательный участок, где он включен в список избирателей. На основании этого документа лицо вправе голосовать на любом избирательном участке в пределах соответствующего избирательного округа</vt:lpstr>
      <vt:lpstr>Этот человек является председателем Центральной избирательной комиссии Российской Федерации</vt:lpstr>
      <vt:lpstr>Этот человек возглавляет  политическую партию «Единая Россия»</vt:lpstr>
      <vt:lpstr>Политическая партия, занявшая большинство мест в Государственной Думе РФ на выборах в декабре 2007 г.</vt:lpstr>
      <vt:lpstr>Лозунгом программы этой партии явились слова: «Родина. Пенсионеры. Жизнь»</vt:lpstr>
      <vt:lpstr>Символами этой  политической партии являются серп и молот</vt:lpstr>
      <vt:lpstr>Столько политических партий участвовало в выборах в Государственную думу РФ пятого созыва в декабре 2007 </vt:lpstr>
      <vt:lpstr>Использованная литература</vt:lpstr>
    </vt:vector>
  </TitlesOfParts>
  <Company>WIN7XP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«Избирательное право. Избирательный процесс» (урок –игра с защитой проекта)</dc:title>
  <dc:creator>WIN7XP</dc:creator>
  <cp:lastModifiedBy>csuser</cp:lastModifiedBy>
  <cp:revision>9</cp:revision>
  <dcterms:created xsi:type="dcterms:W3CDTF">2011-09-21T04:58:44Z</dcterms:created>
  <dcterms:modified xsi:type="dcterms:W3CDTF">2015-02-28T13:38:55Z</dcterms:modified>
</cp:coreProperties>
</file>