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72" r:id="rId4"/>
    <p:sldId id="260" r:id="rId5"/>
    <p:sldId id="262" r:id="rId6"/>
    <p:sldId id="264" r:id="rId7"/>
    <p:sldId id="25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8" autoAdjust="0"/>
    <p:restoredTop sz="94660"/>
  </p:normalViewPr>
  <p:slideViewPr>
    <p:cSldViewPr>
      <p:cViewPr varScale="1">
        <p:scale>
          <a:sx n="38" d="100"/>
          <a:sy n="38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4068FE-E756-4DF6-B33A-8BE9A241D6BA}" type="doc">
      <dgm:prSet loTypeId="urn:microsoft.com/office/officeart/2005/8/layout/pyramid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2175F8-214E-4CEE-B5E6-8EFE2C1A83D5}">
      <dgm:prSet phldrT="[Текст]"/>
      <dgm:spPr/>
      <dgm:t>
        <a:bodyPr/>
        <a:lstStyle/>
        <a:p>
          <a:r>
            <a:rPr lang="kk-KZ" dirty="0" smtClean="0"/>
            <a:t>Нені оқыту керек?</a:t>
          </a:r>
          <a:endParaRPr lang="ru-RU" dirty="0"/>
        </a:p>
      </dgm:t>
    </dgm:pt>
    <dgm:pt modelId="{88FEC2DC-5A73-4DAB-9DE5-02D920327ADF}" type="parTrans" cxnId="{F3300D94-10E2-44BB-9540-71448FB58EB1}">
      <dgm:prSet/>
      <dgm:spPr/>
      <dgm:t>
        <a:bodyPr/>
        <a:lstStyle/>
        <a:p>
          <a:endParaRPr lang="ru-RU"/>
        </a:p>
      </dgm:t>
    </dgm:pt>
    <dgm:pt modelId="{4CC873A9-98C1-437B-B3E4-901AF4D41BDA}" type="sibTrans" cxnId="{F3300D94-10E2-44BB-9540-71448FB58EB1}">
      <dgm:prSet/>
      <dgm:spPr/>
      <dgm:t>
        <a:bodyPr/>
        <a:lstStyle/>
        <a:p>
          <a:endParaRPr lang="ru-RU"/>
        </a:p>
      </dgm:t>
    </dgm:pt>
    <dgm:pt modelId="{1F1C682E-9E49-458F-A041-06B43706F717}">
      <dgm:prSet phldrT="[Текст]"/>
      <dgm:spPr/>
      <dgm:t>
        <a:bodyPr/>
        <a:lstStyle/>
        <a:p>
          <a:r>
            <a:rPr lang="kk-KZ" dirty="0" smtClean="0"/>
            <a:t>Оқыту реттілігін қалай құрылымдау керек?</a:t>
          </a:r>
          <a:endParaRPr lang="ru-RU" dirty="0"/>
        </a:p>
      </dgm:t>
    </dgm:pt>
    <dgm:pt modelId="{B8BDB6AF-92B9-487E-9410-9D3CF719E14D}" type="parTrans" cxnId="{BBE68B03-44F1-4B4A-8C5A-BCA9D19FF257}">
      <dgm:prSet/>
      <dgm:spPr/>
      <dgm:t>
        <a:bodyPr/>
        <a:lstStyle/>
        <a:p>
          <a:endParaRPr lang="ru-RU"/>
        </a:p>
      </dgm:t>
    </dgm:pt>
    <dgm:pt modelId="{127D405C-B8E2-40D8-A303-9E5F400A3BDE}" type="sibTrans" cxnId="{BBE68B03-44F1-4B4A-8C5A-BCA9D19FF257}">
      <dgm:prSet/>
      <dgm:spPr/>
      <dgm:t>
        <a:bodyPr/>
        <a:lstStyle/>
        <a:p>
          <a:endParaRPr lang="ru-RU"/>
        </a:p>
      </dgm:t>
    </dgm:pt>
    <dgm:pt modelId="{CFBE496C-5907-47A5-8BDD-CA877C7B7C79}">
      <dgm:prSet phldrT="[Текст]"/>
      <dgm:spPr/>
      <dgm:t>
        <a:bodyPr/>
        <a:lstStyle/>
        <a:p>
          <a:r>
            <a:rPr lang="kk-KZ" dirty="0" smtClean="0"/>
            <a:t>Балалар қалай оқиды?</a:t>
          </a:r>
          <a:endParaRPr lang="ru-RU" dirty="0"/>
        </a:p>
      </dgm:t>
    </dgm:pt>
    <dgm:pt modelId="{8DC831A8-2BBF-419C-AA78-33F5CF60D461}" type="parTrans" cxnId="{F72C1CD1-6824-493B-A25B-BAB2C81B6C60}">
      <dgm:prSet/>
      <dgm:spPr/>
      <dgm:t>
        <a:bodyPr/>
        <a:lstStyle/>
        <a:p>
          <a:endParaRPr lang="ru-RU"/>
        </a:p>
      </dgm:t>
    </dgm:pt>
    <dgm:pt modelId="{7C265825-18AB-4087-B633-CC624FB1B6C2}" type="sibTrans" cxnId="{F72C1CD1-6824-493B-A25B-BAB2C81B6C60}">
      <dgm:prSet/>
      <dgm:spPr/>
      <dgm:t>
        <a:bodyPr/>
        <a:lstStyle/>
        <a:p>
          <a:endParaRPr lang="ru-RU"/>
        </a:p>
      </dgm:t>
    </dgm:pt>
    <dgm:pt modelId="{5A0FAB7C-7137-4EEA-889D-B140BD477E94}">
      <dgm:prSet phldrT="[Текст]"/>
      <dgm:spPr/>
      <dgm:t>
        <a:bodyPr/>
        <a:lstStyle/>
        <a:p>
          <a:r>
            <a:rPr lang="kk-KZ" dirty="0" smtClean="0"/>
            <a:t>Табысты бола білгендігіңізді қалай бағалау керек?</a:t>
          </a:r>
          <a:endParaRPr lang="ru-RU" dirty="0"/>
        </a:p>
      </dgm:t>
    </dgm:pt>
    <dgm:pt modelId="{B2A4FF40-9CA8-4164-B543-85AA7F8B6FD3}" type="parTrans" cxnId="{8709AF8B-507B-44D5-8B73-540B3053759B}">
      <dgm:prSet/>
      <dgm:spPr/>
      <dgm:t>
        <a:bodyPr/>
        <a:lstStyle/>
        <a:p>
          <a:endParaRPr lang="ru-RU"/>
        </a:p>
      </dgm:t>
    </dgm:pt>
    <dgm:pt modelId="{DDBE310B-F004-4FAB-AC8D-AB519FBFF0D2}" type="sibTrans" cxnId="{8709AF8B-507B-44D5-8B73-540B3053759B}">
      <dgm:prSet/>
      <dgm:spPr/>
      <dgm:t>
        <a:bodyPr/>
        <a:lstStyle/>
        <a:p>
          <a:endParaRPr lang="ru-RU"/>
        </a:p>
      </dgm:t>
    </dgm:pt>
    <dgm:pt modelId="{B9ED5926-1BAA-441A-85E1-E4C5F4B90E44}" type="pres">
      <dgm:prSet presAssocID="{EF4068FE-E756-4DF6-B33A-8BE9A241D6BA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84CB1D-AD12-42C7-8D23-103F0D5385AB}" type="pres">
      <dgm:prSet presAssocID="{EF4068FE-E756-4DF6-B33A-8BE9A241D6BA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33CAE5-5486-4F4D-933B-9E90B5784694}" type="pres">
      <dgm:prSet presAssocID="{EF4068FE-E756-4DF6-B33A-8BE9A241D6BA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45460F-0EB5-420B-B249-2120B2939917}" type="pres">
      <dgm:prSet presAssocID="{EF4068FE-E756-4DF6-B33A-8BE9A241D6BA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73702C-0C00-4892-9AE7-C77D3A6336F7}" type="pres">
      <dgm:prSet presAssocID="{EF4068FE-E756-4DF6-B33A-8BE9A241D6BA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F15DC0-7487-4E11-8511-5633B916D141}" type="presOf" srcId="{5A0FAB7C-7137-4EEA-889D-B140BD477E94}" destId="{2573702C-0C00-4892-9AE7-C77D3A6336F7}" srcOrd="0" destOrd="0" presId="urn:microsoft.com/office/officeart/2005/8/layout/pyramid4"/>
    <dgm:cxn modelId="{F1CACA40-7DC9-4BC1-B5EF-ADB97665FD35}" type="presOf" srcId="{EF4068FE-E756-4DF6-B33A-8BE9A241D6BA}" destId="{B9ED5926-1BAA-441A-85E1-E4C5F4B90E44}" srcOrd="0" destOrd="0" presId="urn:microsoft.com/office/officeart/2005/8/layout/pyramid4"/>
    <dgm:cxn modelId="{F3300D94-10E2-44BB-9540-71448FB58EB1}" srcId="{EF4068FE-E756-4DF6-B33A-8BE9A241D6BA}" destId="{F52175F8-214E-4CEE-B5E6-8EFE2C1A83D5}" srcOrd="0" destOrd="0" parTransId="{88FEC2DC-5A73-4DAB-9DE5-02D920327ADF}" sibTransId="{4CC873A9-98C1-437B-B3E4-901AF4D41BDA}"/>
    <dgm:cxn modelId="{F6723714-773B-480D-B2AF-DF6F0C70349B}" type="presOf" srcId="{F52175F8-214E-4CEE-B5E6-8EFE2C1A83D5}" destId="{F584CB1D-AD12-42C7-8D23-103F0D5385AB}" srcOrd="0" destOrd="0" presId="urn:microsoft.com/office/officeart/2005/8/layout/pyramid4"/>
    <dgm:cxn modelId="{063F774B-00BF-4BDF-B12F-CAF1104D2B22}" type="presOf" srcId="{CFBE496C-5907-47A5-8BDD-CA877C7B7C79}" destId="{2545460F-0EB5-420B-B249-2120B2939917}" srcOrd="0" destOrd="0" presId="urn:microsoft.com/office/officeart/2005/8/layout/pyramid4"/>
    <dgm:cxn modelId="{A44564A6-83C5-4869-AC07-78731B6059A0}" type="presOf" srcId="{1F1C682E-9E49-458F-A041-06B43706F717}" destId="{5333CAE5-5486-4F4D-933B-9E90B5784694}" srcOrd="0" destOrd="0" presId="urn:microsoft.com/office/officeart/2005/8/layout/pyramid4"/>
    <dgm:cxn modelId="{BBE68B03-44F1-4B4A-8C5A-BCA9D19FF257}" srcId="{EF4068FE-E756-4DF6-B33A-8BE9A241D6BA}" destId="{1F1C682E-9E49-458F-A041-06B43706F717}" srcOrd="1" destOrd="0" parTransId="{B8BDB6AF-92B9-487E-9410-9D3CF719E14D}" sibTransId="{127D405C-B8E2-40D8-A303-9E5F400A3BDE}"/>
    <dgm:cxn modelId="{8709AF8B-507B-44D5-8B73-540B3053759B}" srcId="{EF4068FE-E756-4DF6-B33A-8BE9A241D6BA}" destId="{5A0FAB7C-7137-4EEA-889D-B140BD477E94}" srcOrd="3" destOrd="0" parTransId="{B2A4FF40-9CA8-4164-B543-85AA7F8B6FD3}" sibTransId="{DDBE310B-F004-4FAB-AC8D-AB519FBFF0D2}"/>
    <dgm:cxn modelId="{F72C1CD1-6824-493B-A25B-BAB2C81B6C60}" srcId="{EF4068FE-E756-4DF6-B33A-8BE9A241D6BA}" destId="{CFBE496C-5907-47A5-8BDD-CA877C7B7C79}" srcOrd="2" destOrd="0" parTransId="{8DC831A8-2BBF-419C-AA78-33F5CF60D461}" sibTransId="{7C265825-18AB-4087-B633-CC624FB1B6C2}"/>
    <dgm:cxn modelId="{20618A4C-609D-49E3-9FCF-F739F3D628DE}" type="presParOf" srcId="{B9ED5926-1BAA-441A-85E1-E4C5F4B90E44}" destId="{F584CB1D-AD12-42C7-8D23-103F0D5385AB}" srcOrd="0" destOrd="0" presId="urn:microsoft.com/office/officeart/2005/8/layout/pyramid4"/>
    <dgm:cxn modelId="{F7DB8B64-E9B2-499D-AE24-F18C35852A18}" type="presParOf" srcId="{B9ED5926-1BAA-441A-85E1-E4C5F4B90E44}" destId="{5333CAE5-5486-4F4D-933B-9E90B5784694}" srcOrd="1" destOrd="0" presId="urn:microsoft.com/office/officeart/2005/8/layout/pyramid4"/>
    <dgm:cxn modelId="{12DEAB2A-62B9-43A8-B425-96B3475569D2}" type="presParOf" srcId="{B9ED5926-1BAA-441A-85E1-E4C5F4B90E44}" destId="{2545460F-0EB5-420B-B249-2120B2939917}" srcOrd="2" destOrd="0" presId="urn:microsoft.com/office/officeart/2005/8/layout/pyramid4"/>
    <dgm:cxn modelId="{B2FDD31B-F9A0-42C9-BE3B-DF72A2AE9C79}" type="presParOf" srcId="{B9ED5926-1BAA-441A-85E1-E4C5F4B90E44}" destId="{2573702C-0C00-4892-9AE7-C77D3A6336F7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84CB1D-AD12-42C7-8D23-103F0D5385AB}">
      <dsp:nvSpPr>
        <dsp:cNvPr id="0" name=""/>
        <dsp:cNvSpPr/>
      </dsp:nvSpPr>
      <dsp:spPr>
        <a:xfrm>
          <a:off x="982272" y="354009"/>
          <a:ext cx="1964545" cy="1964545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00" kern="1200" dirty="0" smtClean="0"/>
            <a:t>Нені оқыту керек?</a:t>
          </a:r>
          <a:endParaRPr lang="ru-RU" sz="1000" kern="1200" dirty="0"/>
        </a:p>
      </dsp:txBody>
      <dsp:txXfrm>
        <a:off x="982272" y="354009"/>
        <a:ext cx="1964545" cy="1964545"/>
      </dsp:txXfrm>
    </dsp:sp>
    <dsp:sp modelId="{5333CAE5-5486-4F4D-933B-9E90B5784694}">
      <dsp:nvSpPr>
        <dsp:cNvPr id="0" name=""/>
        <dsp:cNvSpPr/>
      </dsp:nvSpPr>
      <dsp:spPr>
        <a:xfrm>
          <a:off x="0" y="2318554"/>
          <a:ext cx="1964545" cy="1964545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00" kern="1200" dirty="0" smtClean="0"/>
            <a:t>Оқыту реттілігін қалай құрылымдау керек?</a:t>
          </a:r>
          <a:endParaRPr lang="ru-RU" sz="1000" kern="1200" dirty="0"/>
        </a:p>
      </dsp:txBody>
      <dsp:txXfrm>
        <a:off x="0" y="2318554"/>
        <a:ext cx="1964545" cy="1964545"/>
      </dsp:txXfrm>
    </dsp:sp>
    <dsp:sp modelId="{2545460F-0EB5-420B-B249-2120B2939917}">
      <dsp:nvSpPr>
        <dsp:cNvPr id="0" name=""/>
        <dsp:cNvSpPr/>
      </dsp:nvSpPr>
      <dsp:spPr>
        <a:xfrm rot="10800000">
          <a:off x="982272" y="2318554"/>
          <a:ext cx="1964545" cy="1964545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00" kern="1200" dirty="0" smtClean="0"/>
            <a:t>Балалар қалай оқиды?</a:t>
          </a:r>
          <a:endParaRPr lang="ru-RU" sz="1000" kern="1200" dirty="0"/>
        </a:p>
      </dsp:txBody>
      <dsp:txXfrm rot="10800000">
        <a:off x="982272" y="2318554"/>
        <a:ext cx="1964545" cy="1964545"/>
      </dsp:txXfrm>
    </dsp:sp>
    <dsp:sp modelId="{2573702C-0C00-4892-9AE7-C77D3A6336F7}">
      <dsp:nvSpPr>
        <dsp:cNvPr id="0" name=""/>
        <dsp:cNvSpPr/>
      </dsp:nvSpPr>
      <dsp:spPr>
        <a:xfrm>
          <a:off x="1964545" y="2318554"/>
          <a:ext cx="1964545" cy="1964545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00" kern="1200" dirty="0" smtClean="0"/>
            <a:t>Табысты бола білгендігіңізді қалай бағалау керек?</a:t>
          </a:r>
          <a:endParaRPr lang="ru-RU" sz="1000" kern="1200" dirty="0"/>
        </a:p>
      </dsp:txBody>
      <dsp:txXfrm>
        <a:off x="1964545" y="2318554"/>
        <a:ext cx="1964545" cy="19645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C63C-3A71-435D-A9C1-51E29368AAAB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0BB2-D402-4DFD-B6D9-D6E797F40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C63C-3A71-435D-A9C1-51E29368AAAB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0BB2-D402-4DFD-B6D9-D6E797F40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C63C-3A71-435D-A9C1-51E29368AAAB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0BB2-D402-4DFD-B6D9-D6E797F40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C63C-3A71-435D-A9C1-51E29368AAAB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0BB2-D402-4DFD-B6D9-D6E797F40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C63C-3A71-435D-A9C1-51E29368AAAB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0BB2-D402-4DFD-B6D9-D6E797F40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C63C-3A71-435D-A9C1-51E29368AAAB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0BB2-D402-4DFD-B6D9-D6E797F40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C63C-3A71-435D-A9C1-51E29368AAAB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0BB2-D402-4DFD-B6D9-D6E797F40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C63C-3A71-435D-A9C1-51E29368AAAB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0BB2-D402-4DFD-B6D9-D6E797F40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C63C-3A71-435D-A9C1-51E29368AAAB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0BB2-D402-4DFD-B6D9-D6E797F40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C63C-3A71-435D-A9C1-51E29368AAAB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60BB2-D402-4DFD-B6D9-D6E797F40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C63C-3A71-435D-A9C1-51E29368AAAB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C060BB2-D402-4DFD-B6D9-D6E797F40B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3BC63C-3A71-435D-A9C1-51E29368AAAB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060BB2-D402-4DFD-B6D9-D6E797F40BE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071569"/>
          </a:xfrm>
        </p:spPr>
        <p:txBody>
          <a:bodyPr>
            <a:normAutofit/>
          </a:bodyPr>
          <a:lstStyle/>
          <a:p>
            <a:pPr algn="ctr"/>
            <a:r>
              <a:rPr lang="kk-KZ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“Ораз Жандосов атындағы орта мектеп мектепке дейінгі шағын орталықпен” КММ </a:t>
            </a:r>
            <a:endParaRPr lang="ru-RU" sz="1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429000"/>
            <a:ext cx="7959828" cy="2307106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kk-KZ" sz="4100" smtClean="0">
                <a:latin typeface="Times New Roman" pitchFamily="18" charset="0"/>
                <a:cs typeface="Times New Roman" pitchFamily="18" charset="0"/>
              </a:rPr>
              <a:t>Доклад :</a:t>
            </a:r>
            <a:endParaRPr lang="kk-KZ" sz="41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41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4100" dirty="0" smtClean="0">
                <a:latin typeface="Times New Roman" pitchFamily="18" charset="0"/>
                <a:cs typeface="Times New Roman" pitchFamily="18" charset="0"/>
              </a:rPr>
              <a:t>Мұғалім </a:t>
            </a:r>
            <a:r>
              <a:rPr lang="kk-KZ" sz="4100" dirty="0" smtClean="0">
                <a:latin typeface="Times New Roman" pitchFamily="18" charset="0"/>
                <a:cs typeface="Times New Roman" pitchFamily="18" charset="0"/>
              </a:rPr>
              <a:t>мен оқушы арасындағы </a:t>
            </a:r>
            <a:r>
              <a:rPr lang="kk-KZ" sz="4100" dirty="0" smtClean="0">
                <a:latin typeface="Times New Roman" pitchFamily="18" charset="0"/>
                <a:cs typeface="Times New Roman" pitchFamily="18" charset="0"/>
              </a:rPr>
              <a:t>қарым-қатынас» </a:t>
            </a:r>
            <a:endParaRPr lang="kk-KZ" sz="41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Дайындаған: Когалбаева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Г.С.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178592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 dirty="0" smtClean="0"/>
              <a:t>“...</a:t>
            </a:r>
            <a:r>
              <a:rPr lang="ru-RU" dirty="0" err="1" smtClean="0"/>
              <a:t>Болашақта </a:t>
            </a:r>
            <a:r>
              <a:rPr lang="ru-RU" dirty="0" err="1"/>
              <a:t>еңбек етіп</a:t>
            </a:r>
            <a:r>
              <a:rPr lang="en-US" dirty="0"/>
              <a:t>, </a:t>
            </a:r>
            <a:r>
              <a:rPr lang="ru-RU" dirty="0" err="1"/>
              <a:t>өмір сүретіндер бүгінгі мектеп</a:t>
            </a:r>
            <a:r>
              <a:rPr lang="ru-RU" dirty="0"/>
              <a:t> </a:t>
            </a:r>
            <a:r>
              <a:rPr lang="ru-RU" dirty="0" err="1"/>
              <a:t>оқушылары</a:t>
            </a:r>
            <a:r>
              <a:rPr lang="en-US" dirty="0"/>
              <a:t>, </a:t>
            </a:r>
            <a:r>
              <a:rPr lang="ru-RU" dirty="0" err="1"/>
              <a:t>мұғалім оларды</a:t>
            </a:r>
            <a:r>
              <a:rPr lang="ru-RU" dirty="0"/>
              <a:t> </a:t>
            </a:r>
            <a:r>
              <a:rPr lang="ru-RU" dirty="0" err="1"/>
              <a:t>қалай тәрбиелесе </a:t>
            </a:r>
            <a:r>
              <a:rPr lang="ru-RU" dirty="0" err="1" smtClean="0"/>
              <a:t>Қазақстан </a:t>
            </a:r>
            <a:r>
              <a:rPr lang="ru-RU" dirty="0" err="1"/>
              <a:t>сол</a:t>
            </a:r>
            <a:r>
              <a:rPr lang="ru-RU" dirty="0"/>
              <a:t> </a:t>
            </a:r>
            <a:r>
              <a:rPr lang="ru-RU" dirty="0" err="1"/>
              <a:t>деңгейде </a:t>
            </a:r>
            <a:r>
              <a:rPr lang="ru-RU" dirty="0" err="1" smtClean="0"/>
              <a:t>болады</a:t>
            </a:r>
            <a:r>
              <a:rPr lang="kk-KZ" dirty="0" smtClean="0"/>
              <a:t>...”</a:t>
            </a:r>
          </a:p>
          <a:p>
            <a:r>
              <a:rPr lang="ru-RU" dirty="0" smtClean="0"/>
              <a:t>                                  Н.А.Назарбаев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329642" cy="5214974"/>
          </a:xfrm>
        </p:spPr>
        <p:txBody>
          <a:bodyPr>
            <a:normAutofit fontScale="70000" lnSpcReduction="20000"/>
          </a:bodyPr>
          <a:lstStyle/>
          <a:p>
            <a:pPr indent="27432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274320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Елбасы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мемлекет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тағдырымен ұрпақ тағдырын қатар қою арқылы мемлекетіміздің бүгінгі стратегиясы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 жерін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сүйетін, адамгершілік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қуаты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мол,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–бабаның әдет-ғұрпы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дәстүрін бойына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сіңірген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парасатты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 ойын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еркін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жеткізе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дарынды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салауатты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ғылыми жұмыстарға бейім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тұлғаны тәрбиелеу мәселесін алға тартып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Елімізді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2050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барысқа айналдыратын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күш мектеп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партасында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отырған оқушылар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15-20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аралығындағы жастар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27432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274320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Педагогикалық процесстің маңызды құрамы оқу ісіндегі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субьектілер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-оқытушы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оқушының тұлғалық бағытталған өзара әрекеті болып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27432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27432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Мұғалім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оқушы қатынасының өзіндік мақсаты бірін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түсінуі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Сабақты жоспарлап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отырғанда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 ойын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жақсы жеткізе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алуға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өзінің талаптарын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туындата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білуге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үйрету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оқушылармен жұмыс істеу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барысында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олардың сабаққа қызығушылығын арттыратын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әдістерді қолдануы қажет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Мұғалім балалармен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дұрыс қарым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қатынаста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үшін олар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мынандай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деректерді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білуі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Оқушыныңы аты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жөні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мекен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жайы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жанұясы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сыртқы келбеті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сөйлеу ерекшеліктері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оқуға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еңбекке бейіні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адамдармен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қарым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қатынасы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ақыл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дарындылық қасиеті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1071546"/>
          <a:ext cx="8543956" cy="5503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7186634"/>
              </a:tblGrid>
              <a:tr h="647539"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Мұғалімнің</a:t>
                      </a:r>
                      <a:r>
                        <a:rPr lang="kk-K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көмекшілері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Құзырлы мұғалімге</a:t>
                      </a:r>
                      <a:r>
                        <a:rPr lang="kk-K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тән белгілер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2593"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Бас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Кәсіби түсінік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54141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Тұғырлы теориялық білімге негізделген және оқыту</a:t>
                      </a:r>
                      <a:r>
                        <a:rPr lang="kk-K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мен оқушылар туралы жеткілікті білім болуын талап етеді. Сондай-ақ тәжірибені түсіну, дамыту/жетілдіру үшін дәлелдер/ зерттеулер нәтижелерін қалай қолдану керектігін білуді көздейді.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4531"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Қол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Оқытудың тәжірибелік дағдылары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1570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Бұл</a:t>
                      </a:r>
                      <a:r>
                        <a:rPr lang="kk-K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ілім жұмыс жүргізу, демонстрациялау, түзету және оқытуды бағалу сияқты тәсілдер арқылы идеяларды түсіндіе білудің техникалық, тәжірибелік дағдылары мен тәсілдерін білуді талап етеді. </a:t>
                      </a:r>
                    </a:p>
                    <a:p>
                      <a:r>
                        <a:rPr lang="kk-K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Мұғалім сабақ үстінде оқушылардың оқуға ынтасы мен жоғары және сәйкес деңгейлерге қол жеткізуге ұмтылатындай қолайлы орта қалыптастырып, оның тұрақтылығын қамтамасыз етері анық.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2908"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Жүрек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Кәсіби – өнегелілік тұтастық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02572">
                <a:tc>
                  <a:txBody>
                    <a:bodyPr/>
                    <a:lstStyle/>
                    <a:p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Мұғалімдер білім беру саласындағы өзге мамандармен өзара тығыз байланыста</a:t>
                      </a:r>
                      <a:r>
                        <a:rPr lang="kk-K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болып, оқытудың басты құндылықтарын сезініп, қабылдау мен тұжырымды пікірлерді бөлісуде ұтымды әрекеттер мен шынайы қарым – қатынс қалыптастыра алады. 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4043362" cy="5429288"/>
          </a:xfrm>
        </p:spPr>
        <p:txBody>
          <a:bodyPr>
            <a:normAutofit fontScale="92500" lnSpcReduction="10000"/>
          </a:bodyPr>
          <a:lstStyle/>
          <a:p>
            <a:pPr indent="274320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мұғалімдерге  педа-гогикалық шеберлік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теориялық және практикалық бiлiмдерді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меңгеру жағдайы туғызылса, және кәсiби қызметтерде  оларды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қолдана  алатын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оқу-тәрбиелiк процесінің барлық кезеңдерiнде тәрбиеленушiлермен олардың қарым-қатынасқа түсу тиiмдiлiгі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жоғарлайды.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4786314" y="1214422"/>
          <a:ext cx="3929090" cy="4637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472518" cy="5857916"/>
          </a:xfrm>
        </p:spPr>
        <p:txBody>
          <a:bodyPr>
            <a:normAutofit fontScale="62500" lnSpcReduction="20000"/>
          </a:bodyPr>
          <a:lstStyle/>
          <a:p>
            <a:pPr indent="274320">
              <a:spcAft>
                <a:spcPts val="600"/>
              </a:spcAft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274320">
              <a:spcAft>
                <a:spcPts val="600"/>
              </a:spcAft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Мұғалімнің бойында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төрт қарым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қатынас  принциптерінің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274320">
              <a:spcAft>
                <a:spcPts val="600"/>
              </a:spcAft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1.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Үнемі жылы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шырай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таныту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мұғалімнің әрбір сөзі оның көңіл күйін білдіреді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Мұғалімнің жылы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шырай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танытуы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оның сөйлеген сөзінен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дауыс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ырғағынан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қимыл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қозғалысынен көрінеді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айтқан әрбір сөзі оған деген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көзғарасын білдіреді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274320">
              <a:spcAft>
                <a:spcPts val="600"/>
              </a:spcAft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Ынтымақтастық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45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минутта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оқушыларға сабағын қызықты өткізе білсе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оқушы сол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мұғалімнің сабағына жақсы дайындалып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келеді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мұғалім сабағын дұрыс ұйымдастыра алмаса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оқушыларға қалай болса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солай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сөйлесе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орынсыз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балағаттай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берсе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оқушымен тіл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аламаса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сабақ үстінде әр түрді сылтаумен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сабақ өтілмесе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мұғалімнің оқушы алдында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беделі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төмендеп оқушыны сабағына қызықтыра алмайды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Сондықтан ынтымақтастық мұғалімнің негізгі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құралы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indent="274320">
              <a:spcAft>
                <a:spcPts val="600"/>
              </a:spcAft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Үнемі мадақтап отыру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Баланы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үнемі мақтап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оның әрбір іс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әрекетіне көңіл бөлу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баланың рухани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өсуіне жақсы әсер етеді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өзіне сеніп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тапсырылған әрбір іске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сеніммен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кірісіп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өзінің қабілетін толық ашуға ұмтылады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Үлкендер қолдап отырғанда балалар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өздерінің біліктерін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бұрынғыданда табысты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асырады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Мақтау балаға қанат бітіріп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қабілеті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мүмкіншілігін арттырады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Мақтау балаға 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мінезін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тәрбиелеу жолындағы ең маңызды кілт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саналады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274320">
              <a:spcAft>
                <a:spcPts val="600"/>
              </a:spcAft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4.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Оқытумен тәрбиелеу үрдісі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берудегі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негізігі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мақсат балаларды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зерделі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өнегелі адам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өсуіне тәрбиелеу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қатар оларға адамгершілік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негіздерімен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өнегелі өмір принциптерін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бағалап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өздері таңдауына жол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 ойларын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 пікірлерін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 сезімдерін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дәл айтып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беруге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үйрету қажет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Сонда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ғана олар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басқалардың көңіл күйін бөлісе алады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Өзіне сенімді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 сезімдерін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дұрыс пікірлерін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айтып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басқаларға көмектесе алады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857784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Жаңа нәрсені оқыту адамның нені білетінімен және түсінетінімен байланысты. </a:t>
            </a:r>
          </a:p>
          <a:p>
            <a:pPr>
              <a:buFont typeface="Wingdings" pitchFamily="2" charset="2"/>
              <a:buChar char="Ø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Оқыту оқушының бастапқы білімі мен дағдыларын  назарға алып, оларды өрістетуді мақсат еткенде мәнді болады. </a:t>
            </a:r>
          </a:p>
          <a:p>
            <a:pPr>
              <a:buFont typeface="Wingdings" pitchFamily="2" charset="2"/>
              <a:buChar char="Ø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Осы байланыстарды дамытып нығайту үшін проблемаларды шешу үдерісін толыққанды қатыстыру қажет.</a:t>
            </a:r>
          </a:p>
          <a:p>
            <a:pPr>
              <a:buFont typeface="Wingdings" pitchFamily="2" charset="2"/>
              <a:buChar char="Ø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Оқушыларға гипотеза жасауға, оны қорғауға, сынақтан өткізуге және құруға уақыт беріңіз. </a:t>
            </a:r>
          </a:p>
          <a:p>
            <a:pPr>
              <a:buFont typeface="Wingdings" pitchFamily="2" charset="2"/>
              <a:buChar char="Ø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Оқушылардың бір-бірін оқытуына мүмкіндік беріңіз.</a:t>
            </a:r>
          </a:p>
          <a:p>
            <a:pPr>
              <a:buFont typeface="Wingdings" pitchFamily="2" charset="2"/>
              <a:buChar char="Ø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Белгілі бір уақыт ішінде жұмыс істеуге арналған материалдың көлемі шектеулі болуы керек. </a:t>
            </a:r>
          </a:p>
          <a:p>
            <a:pPr>
              <a:buFont typeface="Wingdings" pitchFamily="2" charset="2"/>
              <a:buChar char="Ø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Мұғалімдер оқушыларға рефлексияны ынталандыру және өз идеяларын ойластыру арқылы білімдерін қорытындылап көмектесуге тиіс. </a:t>
            </a:r>
          </a:p>
          <a:p>
            <a:pPr>
              <a:buFont typeface="Wingdings" pitchFamily="2" charset="2"/>
              <a:buChar char="Ø"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Қолайлы оқу үшін адамдарға кері байланыс пен мадақтау керек, сондықтан бағалау ізгі болуы керек.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58204" cy="4786346"/>
          </a:xfrm>
        </p:spPr>
        <p:txBody>
          <a:bodyPr/>
          <a:lstStyle/>
          <a:p>
            <a:pPr indent="27432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27432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әрқашанда өзін қоғам талабына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үздіксіз тәрбиелеп отыратын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адамдармен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әсіресе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оқушылармен қарым-қатынасқа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түсе білетін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ұйымдастырушылық қабілеті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бар,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 пәнін жетік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әрі уағыздаушы,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таланты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тәжірибесі тоғысқан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өзінің қоғамындағы саяси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өмірге белсенді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араласып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 елі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жеріне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сүйіспеншілігі негізінде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оқушыларға үлгі болуы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236</TotalTime>
  <Words>458</Words>
  <Application>Microsoft Office PowerPoint</Application>
  <PresentationFormat>Экран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“Ораз Жандосов атындағы орта мектеп мектепке дейінгі шағын орталықпен” КММ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“Ораз Жандосов атындағы орта мектеп мектепке дейінгі шағын орталықпен” КММ</dc:title>
  <dc:creator>Admin</dc:creator>
  <cp:lastModifiedBy>Маржан</cp:lastModifiedBy>
  <cp:revision>30</cp:revision>
  <dcterms:created xsi:type="dcterms:W3CDTF">2015-01-07T05:33:15Z</dcterms:created>
  <dcterms:modified xsi:type="dcterms:W3CDTF">2015-02-23T08:55:58Z</dcterms:modified>
</cp:coreProperties>
</file>