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8900-7A7C-4827-9CD6-7547DF9961F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38D1-039F-4A0A-BB32-EFE00AA26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iki/%D0%90%D0%BD%D0%BA%D0%B0%D1%80%D0%B0" TargetMode="External"/><Relationship Id="rId18" Type="http://schemas.openxmlformats.org/officeDocument/2006/relationships/hyperlink" Target="http://ru.wikipedia.org/wiki/%D0%90%D0%B4%D0%B0%D0%BD%D0%B0" TargetMode="External"/><Relationship Id="rId26" Type="http://schemas.openxmlformats.org/officeDocument/2006/relationships/hyperlink" Target="http://ru.wikipedia.org/wiki/%D0%AD%D1%80%D0%B4%D0%BE%D0%B3%D0%B0%D0%BD,_%D0%A0%D0%B5%D0%B4%D0%B6%D0%B5%D0%BF_%D0%A2%D0%B0%D0%B9%D0%B8%D0%BF" TargetMode="External"/><Relationship Id="rId39" Type="http://schemas.openxmlformats.org/officeDocument/2006/relationships/hyperlink" Target="http://ru.wikipedia.org/wiki/%D0%92%D0%B0%D0%BB%D0%BE%D0%B2%D0%BE%D0%B9_%D0%B2%D0%BD%D1%83%D1%82%D1%80%D0%B5%D0%BD%D0%BD%D0%B8%D0%B9_%D0%BF%D1%80%D0%BE%D0%B4%D1%83%D0%BA%D1%82" TargetMode="External"/><Relationship Id="rId21" Type="http://schemas.openxmlformats.org/officeDocument/2006/relationships/hyperlink" Target="http://ru.wikipedia.org/wiki/%D0%A4%D0%BE%D1%80%D0%BC%D0%B0_%D0%B3%D0%BE%D1%81%D1%83%D0%B4%D0%B0%D1%80%D1%81%D1%82%D0%B2%D0%B5%D0%BD%D0%BD%D0%BE%D0%B3%D0%BE_%D0%BF%D1%80%D0%B0%D0%B2%D0%BB%D0%B5%D0%BD%D0%B8%D1%8F" TargetMode="External"/><Relationship Id="rId34" Type="http://schemas.openxmlformats.org/officeDocument/2006/relationships/hyperlink" Target="http://ru.wikipedia.org/wiki/%D0%A1%D0%BF%D0%B8%D1%81%D0%BE%D0%BA_%D1%81%D1%82%D1%80%D0%B0%D0%BD_%D0%BF%D0%BE_%D0%BD%D0%B0%D1%81%D0%B5%D0%BB%D0%B5%D0%BD%D0%B8%D1%8E" TargetMode="External"/><Relationship Id="rId42" Type="http://schemas.openxmlformats.org/officeDocument/2006/relationships/hyperlink" Target="http://ru.wikipedia.org/wiki/%D0%9C%D0%B5%D0%B6%D0%B4%D1%83%D0%BD%D0%B0%D1%80%D0%BE%D0%B4%D0%BD%D1%8B%D0%B9_%D0%B4%D0%BE%D0%BB%D0%BB%D0%B0%D1%80" TargetMode="External"/><Relationship Id="rId47" Type="http://schemas.openxmlformats.org/officeDocument/2006/relationships/hyperlink" Target="http://ru.wikipedia.org/wiki/%D0%92%D0%B0%D0%BB%D1%8E%D1%82%D0%B0" TargetMode="External"/><Relationship Id="rId50" Type="http://schemas.openxmlformats.org/officeDocument/2006/relationships/hyperlink" Target="http://ru.wikipedia.org/wiki/%D0%94%D0%BE%D0%BC%D0%B5%D0%BD_%D0%B2%D0%B5%D1%80%D1%85%D0%BD%D0%B5%D0%B3%D0%BE_%D1%83%D1%80%D0%BE%D0%B2%D0%BD%D1%8F" TargetMode="External"/><Relationship Id="rId55" Type="http://schemas.openxmlformats.org/officeDocument/2006/relationships/hyperlink" Target="http://ru.wikipedia.org/wiki/%D0%A7%D0%B0%D1%81%D0%BE%D0%B2%D0%BE%D0%B9_%D0%BF%D0%BE%D1%8F%D1%81" TargetMode="External"/><Relationship Id="rId7" Type="http://schemas.openxmlformats.org/officeDocument/2006/relationships/hyperlink" Target="http://ru.wikipedia.org/wiki/%D0%93%D0%B8%D0%BC%D0%BD_%D0%A2%D1%83%D1%80%D1%86%D0%B8%D0%B8" TargetMode="External"/><Relationship Id="rId12" Type="http://schemas.openxmlformats.org/officeDocument/2006/relationships/hyperlink" Target="http://ru.wikipedia.org/wiki/%D0%A1%D1%82%D0%BE%D0%BB%D0%B8%D1%86%D0%B0" TargetMode="External"/><Relationship Id="rId17" Type="http://schemas.openxmlformats.org/officeDocument/2006/relationships/hyperlink" Target="http://ru.wikipedia.org/wiki/%D0%91%D1%83%D1%80%D1%81%D0%B0_(%D0%B3%D0%BE%D1%80%D0%BE%D0%B4)" TargetMode="External"/><Relationship Id="rId25" Type="http://schemas.openxmlformats.org/officeDocument/2006/relationships/hyperlink" Target="http://ru.wikipedia.org/wiki/%D0%93%D1%8E%D0%BB%D1%8C,_%D0%90%D0%B1%D0%B4%D1%83%D0%BB%D0%BB%D0%B0" TargetMode="External"/><Relationship Id="rId33" Type="http://schemas.openxmlformats.org/officeDocument/2006/relationships/hyperlink" Target="http://ru.wikipedia.org/wiki/%D0%9F%D0%BB%D0%BE%D1%82%D0%BD%D0%BE%D1%81%D1%82%D1%8C_%D0%BD%D0%B0%D1%81%D0%B5%D0%BB%D0%B5%D0%BD%D0%B8%D1%8F" TargetMode="External"/><Relationship Id="rId38" Type="http://schemas.openxmlformats.org/officeDocument/2006/relationships/image" Target="../media/image6.png"/><Relationship Id="rId46" Type="http://schemas.openxmlformats.org/officeDocument/2006/relationships/hyperlink" Target="http://ru.wikipedia.org/wiki/%D0%AD%D1%82%D0%BD%D0%BE%D1%85%D0%BE%D1%80%D0%BE%D0%BD%D0%B8%D0%BC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98%D0%B7%D0%BC%D0%B8%D1%80" TargetMode="External"/><Relationship Id="rId20" Type="http://schemas.openxmlformats.org/officeDocument/2006/relationships/hyperlink" Target="http://ru.wikipedia.org/wiki/%D0%9A%D0%BE%D0%BD%D1%8C%D1%8F" TargetMode="External"/><Relationship Id="rId29" Type="http://schemas.openxmlformats.org/officeDocument/2006/relationships/hyperlink" Target="http://ru.wikipedia.org/wiki/%D2%F3%F0%F6%E8%FF" TargetMode="External"/><Relationship Id="rId41" Type="http://schemas.openxmlformats.org/officeDocument/2006/relationships/hyperlink" Target="http://ru.wikipedia.org/wiki/2012_%D0%B3%D0%BE%D0%B4" TargetMode="External"/><Relationship Id="rId54" Type="http://schemas.openxmlformats.org/officeDocument/2006/relationships/hyperlink" Target="http://ru.wikipedia.org/wiki/%D0%A1%D0%BF%D0%B8%D1%81%D0%BE%D0%BA_%D1%82%D0%B5%D0%BB%D0%B5%D1%84%D0%BE%D0%BD%D0%BD%D1%8B%D1%85_%D0%BA%D0%BE%D0%B4%D0%BE%D0%B2_%D1%81%D1%82%D1%80%D0%B0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E%D1%81%D1%83%D0%B4%D0%B0%D1%80%D1%81%D1%82%D0%B2%D0%B5%D0%BD%D0%BD%D1%8B%D0%B9_%D0%B3%D0%B8%D0%BC%D0%BD" TargetMode="External"/><Relationship Id="rId11" Type="http://schemas.openxmlformats.org/officeDocument/2006/relationships/hyperlink" Target="http://ru.wikipedia.org/wiki/%D0%A2%D1%83%D1%80%D0%B5%D1%86%D0%BA%D0%B8%D0%B9_%D1%8F%D0%B7%D1%8B%D0%BA" TargetMode="External"/><Relationship Id="rId24" Type="http://schemas.openxmlformats.org/officeDocument/2006/relationships/hyperlink" Target="http://ru.wikipedia.org/wiki/%D0%9F%D1%80%D0%B5%D0%BC%D1%8C%D0%B5%D1%80-%D0%BC%D0%B8%D0%BD%D0%B8%D1%81%D1%82%D1%80_%D0%A2%D1%83%D1%80%D1%86%D0%B8%D0%B8" TargetMode="External"/><Relationship Id="rId32" Type="http://schemas.openxmlformats.org/officeDocument/2006/relationships/hyperlink" Target="http://ru.wikipedia.org/wiki/2000_%D0%B3%D0%BE%D0%B4" TargetMode="External"/><Relationship Id="rId37" Type="http://schemas.openxmlformats.org/officeDocument/2006/relationships/image" Target="../media/image5.png"/><Relationship Id="rId40" Type="http://schemas.openxmlformats.org/officeDocument/2006/relationships/hyperlink" Target="http://ru.wikipedia.org/wiki/%D0%9F%D0%B0%D1%80%D0%B8%D1%82%D0%B5%D1%82_%D0%BF%D0%BE%D0%BA%D1%83%D0%BF%D0%B0%D1%82%D0%B5%D0%BB%D1%8C%D0%BD%D0%BE%D0%B9_%D1%81%D0%BF%D0%BE%D1%81%D0%BE%D0%B1%D0%BD%D0%BE%D1%81%D1%82%D0%B8" TargetMode="External"/><Relationship Id="rId45" Type="http://schemas.openxmlformats.org/officeDocument/2006/relationships/hyperlink" Target="http://ru.wikipedia.org/wiki/%D0%A1%D0%BF%D0%B8%D1%81%D0%BE%D0%BA_%D1%81%D1%82%D1%80%D0%B0%D0%BD_%D0%BF%D0%BE_%D0%98%D0%A0%D0%A7%D0%9F" TargetMode="External"/><Relationship Id="rId53" Type="http://schemas.openxmlformats.org/officeDocument/2006/relationships/hyperlink" Target="http://ru.wikipedia.org/wiki/%D0%A1%D0%BF%D0%B8%D1%81%D0%BE%D0%BA_%D0%BA%D0%BE%D0%B4%D0%BE%D0%B2_%D0%9C%D0%9E%D0%9A" TargetMode="External"/><Relationship Id="rId5" Type="http://schemas.openxmlformats.org/officeDocument/2006/relationships/hyperlink" Target="http://ru.wikipedia.org/wiki/%D0%94%D0%B5%D0%B2%D0%B8%D0%B7" TargetMode="External"/><Relationship Id="rId15" Type="http://schemas.openxmlformats.org/officeDocument/2006/relationships/hyperlink" Target="http://ru.wikipedia.org/wiki/%D0%A1%D1%82%D0%B0%D0%BC%D0%B1%D1%83%D0%BB" TargetMode="External"/><Relationship Id="rId23" Type="http://schemas.openxmlformats.org/officeDocument/2006/relationships/hyperlink" Target="http://ru.wikipedia.org/wiki/%D0%9F%D1%80%D0%B5%D0%B7%D0%B8%D0%B4%D0%B5%D0%BD%D1%82_%D0%A2%D1%83%D1%80%D1%86%D0%B8%D0%B8" TargetMode="External"/><Relationship Id="rId28" Type="http://schemas.openxmlformats.org/officeDocument/2006/relationships/hyperlink" Target="http://ru.wikipedia.org/wiki/%D0%A1%D0%BF%D0%B8%D1%81%D0%BE%D0%BA_%D1%81%D1%82%D1%80%D0%B0%D0%BD_%D0%B8_%D0%B7%D0%B0%D0%B2%D0%B8%D1%81%D0%B8%D0%BC%D1%8B%D1%85_%D1%82%D0%B5%D1%80%D1%80%D0%B8%D1%82%D0%BE%D1%80%D0%B8%D0%B9_%D0%BF%D0%BE_%D0%BF%D0%BB%D0%BE%D1%89%D0%B0%D0%B4%D0%B8" TargetMode="External"/><Relationship Id="rId36" Type="http://schemas.openxmlformats.org/officeDocument/2006/relationships/image" Target="../media/image4.png"/><Relationship Id="rId49" Type="http://schemas.openxmlformats.org/officeDocument/2006/relationships/hyperlink" Target="http://ru.wikipedia.org/wiki/ISO_4217" TargetMode="External"/><Relationship Id="rId10" Type="http://schemas.openxmlformats.org/officeDocument/2006/relationships/hyperlink" Target="http://ru.wikipedia.org/wiki/%D0%9E%D1%84%D0%B8%D1%86%D0%B8%D0%B0%D0%BB%D1%8C%D0%BD%D1%8B%D0%B9_%D1%8F%D0%B7%D1%8B%D0%BA" TargetMode="External"/><Relationship Id="rId19" Type="http://schemas.openxmlformats.org/officeDocument/2006/relationships/hyperlink" Target="http://ru.wikipedia.org/wiki/%D0%90%D0%BD%D1%82%D0%B0%D0%BB%D1%8C%D1%8F" TargetMode="External"/><Relationship Id="rId31" Type="http://schemas.openxmlformats.org/officeDocument/2006/relationships/hyperlink" Target="http://ru.wikipedia.org/wiki/2013_%D0%B3%D0%BE%D0%B4" TargetMode="External"/><Relationship Id="rId44" Type="http://schemas.openxmlformats.org/officeDocument/2006/relationships/hyperlink" Target="http://ru.wikipedia.org/wiki/%D0%98%D0%BD%D0%B4%D0%B5%D0%BA%D1%81_%D1%80%D0%B0%D0%B7%D0%B2%D0%B8%D1%82%D0%B8%D1%8F_%D1%87%D0%B5%D0%BB%D0%BE%D0%B2%D0%B5%D1%87%D0%B5%D1%81%D0%BA%D0%BE%D0%B3%D0%BE_%D0%BF%D0%BE%D1%82%D0%B5%D0%BD%D1%86%D0%B8%D0%B0%D0%BB%D0%B0" TargetMode="External"/><Relationship Id="rId52" Type="http://schemas.openxmlformats.org/officeDocument/2006/relationships/hyperlink" Target="http://ru.wikipedia.org/wiki/ISO_3166-1" TargetMode="External"/><Relationship Id="rId4" Type="http://schemas.openxmlformats.org/officeDocument/2006/relationships/hyperlink" Target="http://ru.wikipedia.org/wiki/%D0%93%D0%B5%D1%80%D0%B1_%D0%A2%D1%83%D1%80%D1%86%D0%B8%D0%B8" TargetMode="External"/><Relationship Id="rId9" Type="http://schemas.openxmlformats.org/officeDocument/2006/relationships/hyperlink" Target="http://ru.wikipedia.org/wiki/1923" TargetMode="External"/><Relationship Id="rId14" Type="http://schemas.openxmlformats.org/officeDocument/2006/relationships/hyperlink" Target="http://ru.wikipedia.org/wiki/%D0%93%D0%BE%D1%80%D0%BE%D0%B4" TargetMode="External"/><Relationship Id="rId22" Type="http://schemas.openxmlformats.org/officeDocument/2006/relationships/hyperlink" Target="http://ru.wikipedia.org/wiki/%D0%9F%D0%B0%D1%80%D0%BB%D0%B0%D0%BC%D0%B5%D0%BD%D1%82%D1%81%D0%BA%D0%B0%D1%8F_%D1%80%D0%B5%D1%81%D0%BF%D1%83%D0%B1%D0%BB%D0%B8%D0%BA%D0%B0" TargetMode="External"/><Relationship Id="rId27" Type="http://schemas.openxmlformats.org/officeDocument/2006/relationships/hyperlink" Target="http://ru.wikipedia.org/wiki/%D0%A2%D0%B5%D1%80%D1%80%D0%B8%D1%82%D0%BE%D1%80%D0%B8%D1%8F" TargetMode="External"/><Relationship Id="rId30" Type="http://schemas.openxmlformats.org/officeDocument/2006/relationships/hyperlink" Target="http://ru.wikipedia.org/wiki/%D0%9D%D0%B0%D1%81%D0%B5%D0%BB%D0%B5%D0%BD%D0%B8%D0%B5" TargetMode="External"/><Relationship Id="rId35" Type="http://schemas.openxmlformats.org/officeDocument/2006/relationships/hyperlink" Target="http://ru.wikipedia.org/wiki/%D0%A1%D0%BF%D0%B8%D1%81%D0%BE%D0%BA_%D1%81%D1%82%D1%80%D0%B0%D0%BD_%D0%BF%D0%BE_%D0%BF%D0%BB%D0%BE%D1%82%D0%BD%D0%BE%D1%81%D1%82%D0%B8_%D0%BD%D0%B0%D1%81%D0%B5%D0%BB%D0%B5%D0%BD%D0%B8%D1%8F" TargetMode="External"/><Relationship Id="rId43" Type="http://schemas.openxmlformats.org/officeDocument/2006/relationships/hyperlink" Target="http://ru.wikipedia.org/wiki/%D0%A1%D0%BF%D0%B8%D1%81%D0%BE%D0%BA_%D1%81%D1%82%D1%80%D0%B0%D0%BD_%D0%BF%D0%BE_%D0%92%D0%92%D0%9F_(%D0%9F%D0%9F%D0%A1)" TargetMode="External"/><Relationship Id="rId48" Type="http://schemas.openxmlformats.org/officeDocument/2006/relationships/hyperlink" Target="http://ru.wikipedia.org/wiki/%D0%A2%D1%83%D1%80%D0%B5%D1%86%D0%BA%D0%B0%D1%8F_%D0%BB%D0%B8%D1%80%D0%B0" TargetMode="External"/><Relationship Id="rId8" Type="http://schemas.openxmlformats.org/officeDocument/2006/relationships/hyperlink" Target="http://ru.wikipedia.org/wiki/29_%D0%BE%D0%BA%D1%82%D1%8F%D0%B1%D1%80%D1%8F" TargetMode="External"/><Relationship Id="rId51" Type="http://schemas.openxmlformats.org/officeDocument/2006/relationships/hyperlink" Target="http://ru.wikipedia.org/wiki/.tr" TargetMode="External"/><Relationship Id="rId3" Type="http://schemas.openxmlformats.org/officeDocument/2006/relationships/hyperlink" Target="http://ru.wikipedia.org/wiki/%D0%A4%D0%BB%D0%B0%D0%B3_%D0%A2%D1%83%D1%80%D1%86%D0%B8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erly.mobile9.com/download/media/492/turkeyflag_1vxqff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8" y="-9351"/>
            <a:ext cx="9156468" cy="68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Несение службы в Турции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97152"/>
            <a:ext cx="5472608" cy="16561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 ученицы 11 «А»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СОШ №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Володина Ксения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Судакова Татьяна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2013г.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1"/>
            <a:ext cx="7643866" cy="35718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Армия Турции комплектуется по призыву, призывной возраст 20 лет, срок обязательной военной службы составляет от 6 до 15 месяцев. По увольнению из армии гражданин считается военнообязанным и состоит в запасе до возраста 45 лет. В военное время, в соответствии с законом, в армию могут быть призваны мужчины в возрасте от 16 до 60 лет и женщины от 20 до 46 лет, способные носить оружие.</a:t>
            </a:r>
          </a:p>
          <a:p>
            <a:endParaRPr lang="ru-RU" dirty="0"/>
          </a:p>
        </p:txBody>
      </p:sp>
      <p:pic>
        <p:nvPicPr>
          <p:cNvPr id="1028" name="Picture 4" descr="http://img1.liveinternet.ru/images/attach/c/6/91/420/91420417_091012_15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00438"/>
            <a:ext cx="4643470" cy="31022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 вузов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армию никого не забирают, предоставляя студентам возможность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получить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высшее образование.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Практикуются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также отсрочки в связи с дальнейшим поступлением в магистратуру и получением докторской степени вплоть до 34 лет. Однако даже доктор наук должен отслужить, пусть и не долго - всего 5 месяцев, как, впрочем, и любой другой турецкий призывник, окончивший вуз.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Возрастной лимит призыва-45 лет.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1052736"/>
            <a:ext cx="4248472" cy="5400600"/>
          </a:xfrm>
        </p:spPr>
        <p:txBody>
          <a:bodyPr>
            <a:normAutofit fontScale="4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лужба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армии является святым долгом каждого мусульманина. </a:t>
            </a:r>
            <a:endParaRPr lang="ru-RU" sz="3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месяца общая военная подготовка с 6 утра до 22 вечера. Питание </a:t>
            </a: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3-разовое.</a:t>
            </a:r>
          </a:p>
          <a:p>
            <a:pPr>
              <a:buFont typeface="Courier New" pitchFamily="49" charset="0"/>
              <a:buChar char="o"/>
            </a:pP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деньги кладутся на карточки, которыми солдаты расплачиваются в армейском супермаркете: можно приобрести сигареты, телефонные карточки, сладости, нижнее бельё, носки (этим солдат обеспечивает себя сам</a:t>
            </a: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>
              <a:buFont typeface="Courier New" pitchFamily="49" charset="0"/>
              <a:buChar char="o"/>
            </a:pP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неделю, уже после принятия присяги, у них бывают выходные с 12 до 17, и солдат отпускают в ближайший город или поселок. </a:t>
            </a:r>
            <a:endParaRPr lang="ru-RU" sz="3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Дедовщины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нет - это просто не по-мусульмански. </a:t>
            </a:r>
            <a:endParaRPr lang="ru-RU" sz="3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3-х месяцев общей подготовки - 10 дней отпуска перед переходом на другое место службы. Всего за 15 месяцев службы получается 3 недели отпуска суммарно. Но по особым случаям (смерть или болезнь близкого родственника) увеличивается до 5 недель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3074" name="Picture 2" descr="http://www.irak-2003.ru/3/1309998322_01_turciya-naraschivaet-voennuyu-mosch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034265" cy="29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Рассмотреть структуру вооруженных сил Турции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Узнать особенности службы в турецкой армии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Условия призыва </a:t>
            </a:r>
            <a:r>
              <a:rPr lang="ru-RU" smtClean="0">
                <a:solidFill>
                  <a:schemeClr val="bg1">
                    <a:lumMod val="65000"/>
                  </a:schemeClr>
                </a:solidFill>
              </a:rPr>
              <a:t>в армию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56472"/>
              </p:ext>
            </p:extLst>
          </p:nvPr>
        </p:nvGraphicFramePr>
        <p:xfrm>
          <a:off x="323528" y="303832"/>
          <a:ext cx="3744416" cy="6261168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</a:tblGrid>
              <a:tr h="294589">
                <a:tc gridSpan="2">
                  <a:txBody>
                    <a:bodyPr/>
                    <a:lstStyle/>
                    <a:p>
                      <a:r>
                        <a:rPr lang="en-US" sz="900" dirty="0" err="1"/>
                        <a:t>Türkiye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 smtClean="0"/>
                        <a:t>Cumhuriyeti</a:t>
                      </a:r>
                      <a:endParaRPr lang="ru-RU" sz="900" dirty="0" smtClean="0"/>
                    </a:p>
                    <a:p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Турецкая Республика</a:t>
                      </a:r>
                    </a:p>
                  </a:txBody>
                  <a:tcPr marL="0" marR="0" marT="0" marB="0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626"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469">
                <a:tc>
                  <a:txBody>
                    <a:bodyPr/>
                    <a:lstStyle/>
                    <a:p>
                      <a:pPr algn="ctr" fontAlgn="ctr"/>
                      <a:endParaRPr lang="ru-RU" sz="6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50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3" tooltip="Флаг Турции"/>
                        </a:rPr>
                        <a:t>Флаг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4" tooltip="Герб Турции"/>
                        </a:rPr>
                        <a:t>Герб</a:t>
                      </a:r>
                      <a:endParaRPr lang="ru-RU" sz="10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84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5" tooltip="Девиз"/>
                        </a:rPr>
                        <a:t>Девиз</a:t>
                      </a:r>
                      <a:r>
                        <a:rPr lang="ru-RU" sz="1000" dirty="0">
                          <a:effectLst/>
                        </a:rPr>
                        <a:t>: </a:t>
                      </a:r>
                      <a:r>
                        <a:rPr lang="ru-RU" sz="1000" i="1" dirty="0">
                          <a:effectLst/>
                        </a:rPr>
                        <a:t>«</a:t>
                      </a:r>
                      <a:r>
                        <a:rPr lang="ru-RU" sz="1000" i="1" dirty="0" err="1">
                          <a:effectLst/>
                        </a:rPr>
                        <a:t>Yurtta</a:t>
                      </a:r>
                      <a:r>
                        <a:rPr lang="ru-RU" sz="1000" i="1" dirty="0">
                          <a:effectLst/>
                        </a:rPr>
                        <a:t> </a:t>
                      </a:r>
                      <a:r>
                        <a:rPr lang="ru-RU" sz="1000" i="1" dirty="0" err="1">
                          <a:effectLst/>
                        </a:rPr>
                        <a:t>Barış</a:t>
                      </a:r>
                      <a:r>
                        <a:rPr lang="ru-RU" sz="1000" i="1" dirty="0">
                          <a:effectLst/>
                        </a:rPr>
                        <a:t>, </a:t>
                      </a:r>
                      <a:r>
                        <a:rPr lang="ru-RU" sz="1000" i="1" dirty="0" err="1">
                          <a:effectLst/>
                        </a:rPr>
                        <a:t>Dünyada</a:t>
                      </a:r>
                      <a:r>
                        <a:rPr lang="ru-RU" sz="1000" i="1" dirty="0">
                          <a:effectLst/>
                        </a:rPr>
                        <a:t> </a:t>
                      </a:r>
                      <a:r>
                        <a:rPr lang="ru-RU" sz="1000" i="1" dirty="0" err="1">
                          <a:effectLst/>
                        </a:rPr>
                        <a:t>Barış</a:t>
                      </a:r>
                      <a:r>
                        <a:rPr lang="ru-RU" sz="1000" i="1" dirty="0">
                          <a:effectLst/>
                        </a:rPr>
                        <a:t/>
                      </a:r>
                      <a:br>
                        <a:rPr lang="ru-RU" sz="1000" i="1" dirty="0">
                          <a:effectLst/>
                        </a:rPr>
                      </a:br>
                      <a:r>
                        <a:rPr lang="ru-RU" sz="1000" i="1" dirty="0">
                          <a:effectLst/>
                        </a:rPr>
                        <a:t>(«Мир в стране, мир во всём мире»)»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6" tooltip="Государственный гимн"/>
                        </a:rPr>
                        <a:t>Гимн</a:t>
                      </a:r>
                      <a:r>
                        <a:rPr lang="ru-RU" sz="1000" dirty="0">
                          <a:effectLst/>
                        </a:rPr>
                        <a:t>: </a:t>
                      </a:r>
                      <a:r>
                        <a:rPr lang="ru-RU" sz="1000" i="1" u="none" strike="noStrike" dirty="0">
                          <a:solidFill>
                            <a:srgbClr val="0B0080"/>
                          </a:solidFill>
                          <a:effectLst/>
                          <a:hlinkClick r:id="rId7" tooltip="Гимн Турции"/>
                        </a:rPr>
                        <a:t>«</a:t>
                      </a:r>
                      <a:r>
                        <a:rPr lang="en-US" sz="1000" i="1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Гимн Турции"/>
                        </a:rPr>
                        <a:t>İstiklâl</a:t>
                      </a:r>
                      <a:r>
                        <a:rPr lang="en-US" sz="1000" i="1" u="none" strike="noStrike" dirty="0">
                          <a:solidFill>
                            <a:srgbClr val="0B0080"/>
                          </a:solidFill>
                          <a:effectLst/>
                          <a:hlinkClick r:id="rId7" tooltip="Гимн Турции"/>
                        </a:rPr>
                        <a:t> </a:t>
                      </a:r>
                      <a:r>
                        <a:rPr lang="en-US" sz="1000" i="1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Гимн Турции"/>
                        </a:rPr>
                        <a:t>Marşı</a:t>
                      </a:r>
                      <a:r>
                        <a:rPr lang="en-US" sz="1000" i="1" u="none" strike="noStrike" dirty="0">
                          <a:solidFill>
                            <a:srgbClr val="0B0080"/>
                          </a:solidFill>
                          <a:effectLst/>
                          <a:hlinkClick r:id="rId7" tooltip="Гимн Турции"/>
                        </a:rPr>
                        <a:t>»</a:t>
                      </a:r>
                      <a:endParaRPr lang="en-US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92">
                <a:tc gridSpan="2">
                  <a:txBody>
                    <a:bodyPr/>
                    <a:lstStyle/>
                    <a:p>
                      <a:pPr algn="ctr" fontAlgn="t"/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65">
                <a:tc>
                  <a:txBody>
                    <a:bodyPr/>
                    <a:lstStyle/>
                    <a:p>
                      <a:pPr fontAlgn="t"/>
                      <a:r>
                        <a:rPr lang="ru-RU" sz="1000" b="1">
                          <a:effectLst/>
                        </a:rPr>
                        <a:t>Основано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8" tooltip="29 октября"/>
                        </a:rPr>
                        <a:t>29 октября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9" tooltip="1923"/>
                        </a:rPr>
                        <a:t>1923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097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10" tooltip="Официальный язык"/>
                        </a:rPr>
                        <a:t>Официальный язык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Турецкий язык"/>
                        </a:rPr>
                        <a:t>Турецкий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8992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12" tooltip="Столица"/>
                        </a:rPr>
                        <a:t>Столица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Анкара"/>
                        </a:rPr>
                        <a:t>Анкара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0507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14" tooltip="Город"/>
                        </a:rPr>
                        <a:t>Крупнейшие города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Стамбул"/>
                        </a:rPr>
                        <a:t>Стамбул</a:t>
                      </a:r>
                      <a:r>
                        <a:rPr lang="ru-RU" sz="1000" dirty="0">
                          <a:effectLst/>
                        </a:rPr>
                        <a:t>,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Анкара"/>
                        </a:rPr>
                        <a:t>Анкара</a:t>
                      </a:r>
                      <a:r>
                        <a:rPr lang="ru-RU" sz="1000" dirty="0">
                          <a:effectLst/>
                        </a:rPr>
                        <a:t>, 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Измир"/>
                        </a:rPr>
                        <a:t>Измир</a:t>
                      </a:r>
                      <a:r>
                        <a:rPr lang="ru-RU" sz="1000" dirty="0" err="1">
                          <a:effectLst/>
                        </a:rPr>
                        <a:t>,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17" tooltip="Бурса (город)"/>
                        </a:rPr>
                        <a:t>Бурса</a:t>
                      </a:r>
                      <a:r>
                        <a:rPr lang="ru-RU" sz="1000" dirty="0">
                          <a:effectLst/>
                        </a:rPr>
                        <a:t>, 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18" tooltip="Адана"/>
                        </a:rPr>
                        <a:t>Адана</a:t>
                      </a:r>
                      <a:r>
                        <a:rPr lang="ru-RU" sz="1000" dirty="0">
                          <a:effectLst/>
                        </a:rPr>
                        <a:t>,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19" tooltip="Анталья"/>
                        </a:rPr>
                        <a:t>Анталья</a:t>
                      </a:r>
                      <a:r>
                        <a:rPr lang="ru-RU" sz="1000" dirty="0">
                          <a:effectLst/>
                        </a:rPr>
                        <a:t>, 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20" tooltip="Конья"/>
                        </a:rPr>
                        <a:t>Конья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565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21" tooltip="Форма государственного правления"/>
                        </a:rPr>
                        <a:t>Форма правления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2" tooltip="Парламентская республика"/>
                        </a:rPr>
                        <a:t>Парламентская республика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0507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23" tooltip="Президент Турции"/>
                        </a:rPr>
                        <a:t>Президент</a:t>
                      </a:r>
                      <a:r>
                        <a:rPr lang="ru-RU" sz="1000" b="1">
                          <a:effectLst/>
                        </a:rPr>
                        <a:t/>
                      </a:r>
                      <a:br>
                        <a:rPr lang="ru-RU" sz="1000" b="1">
                          <a:effectLst/>
                        </a:rPr>
                      </a:br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24" tooltip="Премьер-министр Турции"/>
                        </a:rPr>
                        <a:t>Премьер-министр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5" tooltip="Гюль, Абдулла"/>
                        </a:rPr>
                        <a:t>Абдулла 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25" tooltip="Гюль, Абдулла"/>
                        </a:rPr>
                        <a:t>Гюль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26" tooltip="Эрдоган, Реджеп Тайип"/>
                        </a:rPr>
                        <a:t>Реджеп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6" tooltip="Эрдоган, Реджеп Тайип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26" tooltip="Эрдоган, Реджеп Тайип"/>
                        </a:rPr>
                        <a:t>Тайип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6" tooltip="Эрдоган, Реджеп Тайип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26" tooltip="Эрдоган, Реджеп Тайип"/>
                        </a:rPr>
                        <a:t>Эрдоган</a:t>
                      </a:r>
                      <a:endParaRPr lang="ru-RU" sz="1000" dirty="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75041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27" tooltip="Территория"/>
                        </a:rPr>
                        <a:t>Территория</a:t>
                      </a:r>
                      <a:r>
                        <a:rPr lang="ru-RU" sz="1000">
                          <a:effectLst/>
                        </a:rPr>
                        <a:t/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• Всего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• % водной поверхн.</a:t>
                      </a: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8" tooltip="Список стран и зависимых территорий по площади"/>
                        </a:rPr>
                        <a:t>36-я в мире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783 562</a:t>
                      </a:r>
                      <a:r>
                        <a:rPr lang="ru-RU" sz="10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29"/>
                        </a:rPr>
                        <a:t>[1]</a:t>
                      </a:r>
                      <a:r>
                        <a:rPr lang="ru-RU" sz="1000" dirty="0">
                          <a:effectLst/>
                        </a:rPr>
                        <a:t> км²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1,3</a:t>
                      </a: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68386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30" tooltip="Население"/>
                        </a:rPr>
                        <a:t>Население</a:t>
                      </a:r>
                      <a:r>
                        <a:rPr lang="ru-RU" sz="1000">
                          <a:effectLst/>
                        </a:rPr>
                        <a:t/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• Оценка 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31" tooltip="2013 год"/>
                        </a:rPr>
                        <a:t>2013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• Перепись 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32" tooltip="2000 год"/>
                        </a:rPr>
                        <a:t>2000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•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33" tooltip="Плотность населения"/>
                        </a:rPr>
                        <a:t>Плотность</a:t>
                      </a:r>
                      <a:endParaRPr lang="ru-RU" sz="1000">
                        <a:effectLst/>
                      </a:endParaRP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 sz="1000" dirty="0">
                          <a:effectLst/>
                        </a:rPr>
                        <a:t>75 762 621 </a:t>
                      </a:r>
                      <a:r>
                        <a:rPr lang="ru-RU" sz="10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29"/>
                        </a:rPr>
                        <a:t>[2]</a:t>
                      </a:r>
                      <a:r>
                        <a:rPr lang="ru-RU" sz="1000" dirty="0">
                          <a:effectLst/>
                        </a:rPr>
                        <a:t> чел. (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34" tooltip="Список стран по населению"/>
                        </a:rPr>
                        <a:t>18-е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67 803 927 чел.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97 чел./км² (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35" tooltip="Список стран по плотности населения"/>
                        </a:rPr>
                        <a:t>88-я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</a:p>
                  </a:txBody>
                  <a:tcPr marL="32797" marR="32797" marT="16398" marB="1639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 descr="Flag of Turkey.sv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" y="1009792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ерб Турции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43" y="920611"/>
            <a:ext cx="473186" cy="6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urkey (orthographic projection).sv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27341"/>
              </p:ext>
            </p:extLst>
          </p:nvPr>
        </p:nvGraphicFramePr>
        <p:xfrm>
          <a:off x="4283968" y="3789040"/>
          <a:ext cx="4402832" cy="2684651"/>
        </p:xfrm>
        <a:graphic>
          <a:graphicData uri="http://schemas.openxmlformats.org/drawingml/2006/table">
            <a:tbl>
              <a:tblPr/>
              <a:tblGrid>
                <a:gridCol w="2201416"/>
                <a:gridCol w="2201416"/>
              </a:tblGrid>
              <a:tr h="612011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 dirty="0">
                          <a:solidFill>
                            <a:srgbClr val="0B0080"/>
                          </a:solidFill>
                          <a:effectLst/>
                          <a:hlinkClick r:id="rId39" tooltip="Валовой внутренний продукт"/>
                        </a:rPr>
                        <a:t>ВВП</a:t>
                      </a:r>
                      <a:r>
                        <a:rPr lang="ru-RU" sz="1100" dirty="0">
                          <a:effectLst/>
                        </a:rPr>
                        <a:t> (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40" tooltip="Паритет покупательной способности"/>
                        </a:rPr>
                        <a:t>ППС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  • Итого (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41" tooltip="2012 год"/>
                        </a:rPr>
                        <a:t>2012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  • На душу населения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</a:rPr>
                        <a:t/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1,125 трлн</a:t>
                      </a:r>
                      <a:r>
                        <a:rPr lang="ru-RU" sz="1100" u="none" strike="noStrike" baseline="30000">
                          <a:solidFill>
                            <a:srgbClr val="0B0080"/>
                          </a:solidFill>
                          <a:effectLst/>
                          <a:hlinkClick r:id="rId29"/>
                        </a:rPr>
                        <a:t>[3]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42" tooltip="Международный доллар"/>
                        </a:rPr>
                        <a:t>$</a:t>
                      </a:r>
                      <a:r>
                        <a:rPr lang="ru-RU" sz="1100">
                          <a:effectLst/>
                        </a:rPr>
                        <a:t> (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43" tooltip="Список стран по ВВП (ППС)"/>
                        </a:rPr>
                        <a:t>16-й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15000 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42" tooltip="Международный доллар"/>
                        </a:rPr>
                        <a:t>$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44" tooltip="Индекс развития человеческого потенциала"/>
                        </a:rPr>
                        <a:t>ИРЧП</a:t>
                      </a:r>
                      <a:r>
                        <a:rPr lang="ru-RU" sz="1100">
                          <a:effectLst/>
                        </a:rPr>
                        <a:t> (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31" tooltip="2013 год"/>
                        </a:rPr>
                        <a:t>2013</a:t>
                      </a:r>
                      <a:r>
                        <a:rPr lang="ru-RU" sz="1100"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 sz="1100" dirty="0">
                          <a:effectLst/>
                        </a:rPr>
                        <a:t>0,722</a:t>
                      </a:r>
                      <a:r>
                        <a:rPr lang="ru-RU" sz="11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29"/>
                        </a:rPr>
                        <a:t>[4]</a:t>
                      </a:r>
                      <a:r>
                        <a:rPr lang="ru-RU" sz="1100" dirty="0">
                          <a:effectLst/>
                        </a:rPr>
                        <a:t> (</a:t>
                      </a:r>
                      <a:r>
                        <a:rPr lang="ru-RU" sz="1100" dirty="0">
                          <a:solidFill>
                            <a:srgbClr val="009900"/>
                          </a:solidFill>
                          <a:effectLst/>
                        </a:rPr>
                        <a:t>высокий</a:t>
                      </a:r>
                      <a:r>
                        <a:rPr lang="ru-RU" sz="1100" dirty="0">
                          <a:effectLst/>
                        </a:rPr>
                        <a:t>) (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45" tooltip="Список стран по ИРЧП"/>
                        </a:rPr>
                        <a:t>90-й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46" tooltip="Этнохороним"/>
                        </a:rPr>
                        <a:t>Этнохороним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</a:rPr>
                        <a:t>турок, турчанка, турки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47" tooltip="Валюта"/>
                        </a:rPr>
                        <a:t>Валюта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48" tooltip="Турецкая лира"/>
                        </a:rPr>
                        <a:t>Турецкая лира</a:t>
                      </a:r>
                      <a:r>
                        <a:rPr lang="ru-RU" sz="1100" dirty="0">
                          <a:effectLst/>
                        </a:rPr>
                        <a:t> (</a:t>
                      </a:r>
                      <a:r>
                        <a:rPr lang="ru-RU" sz="1100" b="1" dirty="0">
                          <a:effectLst/>
                        </a:rPr>
                        <a:t>TRY</a:t>
                      </a:r>
                      <a:r>
                        <a:rPr lang="ru-RU" sz="1100" dirty="0">
                          <a:effectLst/>
                        </a:rPr>
                        <a:t>, 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49" tooltip="ISO 4217"/>
                        </a:rPr>
                        <a:t>код 949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50" tooltip="Домен верхнего уровня"/>
                        </a:rPr>
                        <a:t>Интернет-домены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 dirty="0">
                          <a:solidFill>
                            <a:srgbClr val="0B0080"/>
                          </a:solidFill>
                          <a:effectLst/>
                          <a:hlinkClick r:id="rId51" tooltip=".tr"/>
                        </a:rPr>
                        <a:t>.</a:t>
                      </a:r>
                      <a:r>
                        <a:rPr lang="en-US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51" tooltip=".tr"/>
                        </a:rPr>
                        <a:t>tr</a:t>
                      </a:r>
                      <a:endParaRPr lang="en-US" sz="11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52" tooltip="ISO 3166-1"/>
                        </a:rPr>
                        <a:t>Код </a:t>
                      </a:r>
                      <a:r>
                        <a:rPr lang="en-US" sz="1100" b="1" u="none" strike="noStrike">
                          <a:solidFill>
                            <a:srgbClr val="0B0080"/>
                          </a:solidFill>
                          <a:effectLst/>
                          <a:hlinkClick r:id="rId52" tooltip="ISO 3166-1"/>
                        </a:rPr>
                        <a:t>ISO</a:t>
                      </a:r>
                      <a:endParaRPr lang="en-US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TR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53" tooltip="Список кодов МОК"/>
                        </a:rPr>
                        <a:t>Код МОК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TUR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54" tooltip="Список телефонных кодов стран"/>
                        </a:rPr>
                        <a:t>Телефонный код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</a:rPr>
                        <a:t>+90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u="none" strike="noStrike">
                          <a:solidFill>
                            <a:srgbClr val="0B0080"/>
                          </a:solidFill>
                          <a:effectLst/>
                          <a:hlinkClick r:id="rId55" tooltip="Часовой пояс"/>
                        </a:rPr>
                        <a:t>Часовые пояса</a:t>
                      </a:r>
                      <a:endParaRPr lang="ru-RU" sz="11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</a:rPr>
                        <a:t>+2 (летом +3)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8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Географические данные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Турция расположена в восточном полушарии. Её площадь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составляет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779 452 км². Часть территории Турции — 97 % — расположена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 Азии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 и 3 % — в Европе. Географическая особенность Турции — расположение на перекрёстке важных путей, с древности соединяющих Европу с Азией, черноморские страны и народы — со средиземноморскими. 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трёх сторон она омывается морями: 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севере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 — Чёрным морем, 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западе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 — Эгейским, 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юге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 — Средиземным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9218" name="Picture 2" descr="http://www.rusya.ru/UserFiles/images/50f9743ed9fe4df8be6898be752ab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522345" cy="3712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2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Границы Турции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u="sng" dirty="0"/>
          </a:p>
          <a:p>
            <a:pPr>
              <a:buFont typeface="Wingdings" pitchFamily="2" charset="2"/>
              <a:buChar char="Ø"/>
            </a:pP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С севера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Болгария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Грузия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Морская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граница с 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Украиной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 востока: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Армения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Азербайджан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(Нахичевань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Иран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Морская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граница с 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Россией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204864"/>
            <a:ext cx="3682752" cy="39212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 юга: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Ирак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Сирия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морская граница с Кипром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 запада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морская и сухопутная граница с Грецией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68760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Турция граничит (по часовой стрелке):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3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06209" y="116632"/>
            <a:ext cx="58326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Вооружённые силы Турции</a:t>
            </a:r>
            <a:r>
              <a:rPr lang="ru-RU" sz="3200" dirty="0"/>
              <a:t> 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23928" y="1052736"/>
            <a:ext cx="792088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583401"/>
            <a:ext cx="3838484" cy="837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совокупность войск Турецкой Республики, предназначенные для защиты свободы, независимости и территориальной целостности государства.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3528" y="3888303"/>
            <a:ext cx="0" cy="1844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06209" y="3894476"/>
            <a:ext cx="0" cy="719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06018" y="3950806"/>
            <a:ext cx="357870" cy="1115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53393" y="3928145"/>
            <a:ext cx="0" cy="1013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12360" y="3861280"/>
            <a:ext cx="0" cy="4675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Волна 20"/>
          <p:cNvSpPr/>
          <p:nvPr/>
        </p:nvSpPr>
        <p:spPr>
          <a:xfrm>
            <a:off x="169690" y="5733256"/>
            <a:ext cx="1697099" cy="843468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Сухопутные войска</a:t>
            </a:r>
            <a:endParaRPr lang="ru-RU" sz="1600" dirty="0"/>
          </a:p>
        </p:txBody>
      </p:sp>
      <p:sp>
        <p:nvSpPr>
          <p:cNvPr id="22" name="Волна 21"/>
          <p:cNvSpPr/>
          <p:nvPr/>
        </p:nvSpPr>
        <p:spPr>
          <a:xfrm>
            <a:off x="764183" y="4719081"/>
            <a:ext cx="2205212" cy="889523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Военно-морские силы</a:t>
            </a:r>
            <a:endParaRPr lang="ru-RU" sz="1600" dirty="0"/>
          </a:p>
        </p:txBody>
      </p:sp>
      <p:sp>
        <p:nvSpPr>
          <p:cNvPr id="23" name="Волна 22"/>
          <p:cNvSpPr/>
          <p:nvPr/>
        </p:nvSpPr>
        <p:spPr>
          <a:xfrm>
            <a:off x="3149251" y="5154737"/>
            <a:ext cx="2122473" cy="1157037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Военно-воздушные силы</a:t>
            </a:r>
            <a:endParaRPr lang="ru-RU" sz="1600" dirty="0"/>
          </a:p>
        </p:txBody>
      </p:sp>
      <p:sp>
        <p:nvSpPr>
          <p:cNvPr id="24" name="Волна 23"/>
          <p:cNvSpPr/>
          <p:nvPr/>
        </p:nvSpPr>
        <p:spPr>
          <a:xfrm>
            <a:off x="5637754" y="5057048"/>
            <a:ext cx="1726959" cy="8857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Жандармерия</a:t>
            </a:r>
            <a:endParaRPr lang="ru-RU" sz="1600" dirty="0"/>
          </a:p>
        </p:txBody>
      </p:sp>
      <p:sp>
        <p:nvSpPr>
          <p:cNvPr id="25" name="Волна 24"/>
          <p:cNvSpPr/>
          <p:nvPr/>
        </p:nvSpPr>
        <p:spPr>
          <a:xfrm>
            <a:off x="7337593" y="4328784"/>
            <a:ext cx="1742098" cy="96398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Береговая охрана</a:t>
            </a:r>
            <a:endParaRPr lang="ru-RU" sz="1600" dirty="0"/>
          </a:p>
        </p:txBody>
      </p:sp>
      <p:sp>
        <p:nvSpPr>
          <p:cNvPr id="32" name="Стрелка углом вверх 31"/>
          <p:cNvSpPr/>
          <p:nvPr/>
        </p:nvSpPr>
        <p:spPr>
          <a:xfrm rot="10800000">
            <a:off x="806109" y="2002144"/>
            <a:ext cx="1800200" cy="922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углом вверх 33"/>
          <p:cNvSpPr/>
          <p:nvPr/>
        </p:nvSpPr>
        <p:spPr>
          <a:xfrm flipV="1">
            <a:off x="6638757" y="1996753"/>
            <a:ext cx="1800200" cy="859388"/>
          </a:xfrm>
          <a:prstGeom prst="bentUpArrow">
            <a:avLst>
              <a:gd name="adj1" fmla="val 26001"/>
              <a:gd name="adj2" fmla="val 255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вырезанными соседними углами 34"/>
          <p:cNvSpPr/>
          <p:nvPr/>
        </p:nvSpPr>
        <p:spPr>
          <a:xfrm>
            <a:off x="169690" y="2959923"/>
            <a:ext cx="3394198" cy="901357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Подразделения Министерства обороны Турции</a:t>
            </a:r>
          </a:p>
        </p:txBody>
      </p:sp>
      <p:sp>
        <p:nvSpPr>
          <p:cNvPr id="36" name="Прямоугольник с двумя вырезанными соседними углами 35"/>
          <p:cNvSpPr/>
          <p:nvPr/>
        </p:nvSpPr>
        <p:spPr>
          <a:xfrm>
            <a:off x="5637754" y="2959923"/>
            <a:ext cx="3441937" cy="901357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Подразделения Министерства внутренних дел Турции</a:t>
            </a:r>
          </a:p>
        </p:txBody>
      </p:sp>
    </p:spTree>
    <p:extLst>
      <p:ext uri="{BB962C8B-B14F-4D97-AF65-F5344CB8AC3E}">
        <p14:creationId xmlns:p14="http://schemas.microsoft.com/office/powerpoint/2010/main" val="12645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Воинская служба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Согласно 72-й статье Конституции Турецкой Республики, служба в вооруженных силах является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правом и обязанностью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каждого гражданина страны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основе политики призыва на воинскую службы, набор граждан с наилучшими физическими и умственными способностями, высокими моральными качествами и образовательной подготовкой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Источники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призыва на службу в армию зависят от категории и статуса призывников.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Основной источник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- военнообязанные мужчины.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Каждый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гражданин Турции, достигший 20-летнего возраста, призывается на воинскую службу в зависимости от уровня образования и занимаемого статуса.</a:t>
            </a:r>
          </a:p>
        </p:txBody>
      </p:sp>
      <p:pic>
        <p:nvPicPr>
          <p:cNvPr id="1026" name="Picture 2" descr="http://www.vestikavkaza.ru/upload/big/nvk/Turtsii-nuzhna-novaya-konstitutsiya-vitse-premer-anayasa-2ab2-43c4-8c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85184"/>
            <a:ext cx="2918757" cy="16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72816"/>
            <a:ext cx="4824536" cy="456937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Статусы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призыва на воинскую службу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лиц, являющихся выпускниками 3-годичных высших учебных заведений и с уровнем образования ниже -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18 месяцев службы в качестве рядового/сержанта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Для выпускников вузов с 4-годичных сроком обучения -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16 месяцев службы в качестве офицера-резервиста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При избытке призывников, окончивших 4-годичные вузы, призыв осуществляется на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8-месячный срок в качестве рядового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Рабочие или работодатели, находящиеся за рубежом призываются на службу сроком на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один месяц с уплатой в 10.000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долларов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cs4435.vkontakte.ru/u2008214/117332151/x_2dc4ee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396">
            <a:off x="251520" y="332656"/>
            <a:ext cx="4032448" cy="27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syamba.ru/%D0%A2%D0%B5%D0%BA%D1%81%D1%82%D1%83%D1%80%D1%8B/38%20(%D0%94%D0%B5%D1%80%D0%B5%D0%B2%D0%BE,%20%D1%84%D0%BE%D0%BD,%20%D1%82%D0%B5%D0%BC%D0%BD%D1%8B%D0%B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Courier New" pitchFamily="49" charset="0"/>
              <a:buChar char="o"/>
            </a:pPr>
            <a:r>
              <a:rPr lang="ru-RU" dirty="0" smtClean="0">
                <a:solidFill>
                  <a:srgbClr val="00B050"/>
                </a:solidFill>
              </a:rPr>
              <a:t>Вооружённых сил Турции, не считая резервистов, составляет 720 тысяч человек(2011). Для </a:t>
            </a:r>
            <a:r>
              <a:rPr lang="ru-RU" dirty="0" err="1" smtClean="0">
                <a:solidFill>
                  <a:srgbClr val="00B050"/>
                </a:solidFill>
              </a:rPr>
              <a:t>отмобилизования</a:t>
            </a:r>
            <a:r>
              <a:rPr lang="ru-RU" dirty="0" smtClean="0">
                <a:solidFill>
                  <a:srgbClr val="00B050"/>
                </a:solidFill>
              </a:rPr>
              <a:t> в военное время может быть использован </a:t>
            </a:r>
            <a:r>
              <a:rPr lang="ru-RU" dirty="0" err="1" smtClean="0">
                <a:solidFill>
                  <a:srgbClr val="00B050"/>
                </a:solidFill>
              </a:rPr>
              <a:t>военнообученный</a:t>
            </a:r>
            <a:r>
              <a:rPr lang="ru-RU" dirty="0" smtClean="0">
                <a:solidFill>
                  <a:srgbClr val="00B050"/>
                </a:solidFill>
              </a:rPr>
              <a:t> резерв численностью до 90 000 человек, в том числе 38 000 — резерв первой очереди.</a:t>
            </a:r>
          </a:p>
          <a:p>
            <a:endParaRPr lang="ru-RU" dirty="0"/>
          </a:p>
        </p:txBody>
      </p:sp>
      <p:pic>
        <p:nvPicPr>
          <p:cNvPr id="2050" name="Picture 2" descr="http://www.vaseljenska.com/wp-content/uploads/2013/03/turkish-ar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933056"/>
            <a:ext cx="3874647" cy="28060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637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Несение службы в Турции</vt:lpstr>
      <vt:lpstr>Цель:</vt:lpstr>
      <vt:lpstr>Презентация PowerPoint</vt:lpstr>
      <vt:lpstr>Географические данные</vt:lpstr>
      <vt:lpstr>Границы Турции</vt:lpstr>
      <vt:lpstr>Презентация PowerPoint</vt:lpstr>
      <vt:lpstr>Воинская служба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Несение службы в Турции</dc:title>
  <dc:creator>Main</dc:creator>
  <cp:lastModifiedBy>Main</cp:lastModifiedBy>
  <cp:revision>14</cp:revision>
  <dcterms:created xsi:type="dcterms:W3CDTF">2013-12-09T12:45:54Z</dcterms:created>
  <dcterms:modified xsi:type="dcterms:W3CDTF">2013-12-15T14:03:56Z</dcterms:modified>
</cp:coreProperties>
</file>