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88" r:id="rId3"/>
    <p:sldId id="300" r:id="rId4"/>
    <p:sldId id="301" r:id="rId5"/>
    <p:sldId id="294" r:id="rId6"/>
    <p:sldId id="298" r:id="rId7"/>
    <p:sldId id="290" r:id="rId8"/>
    <p:sldId id="267" r:id="rId9"/>
    <p:sldId id="272" r:id="rId10"/>
    <p:sldId id="274" r:id="rId11"/>
    <p:sldId id="258" r:id="rId12"/>
    <p:sldId id="259" r:id="rId13"/>
    <p:sldId id="302" r:id="rId14"/>
    <p:sldId id="303" r:id="rId15"/>
    <p:sldId id="304" r:id="rId16"/>
    <p:sldId id="305" r:id="rId17"/>
    <p:sldId id="306" r:id="rId18"/>
    <p:sldId id="307" r:id="rId19"/>
    <p:sldId id="263" r:id="rId20"/>
    <p:sldId id="264" r:id="rId21"/>
    <p:sldId id="269" r:id="rId22"/>
    <p:sldId id="279" r:id="rId23"/>
    <p:sldId id="270" r:id="rId24"/>
    <p:sldId id="299" r:id="rId25"/>
    <p:sldId id="285" r:id="rId26"/>
    <p:sldId id="286" r:id="rId27"/>
    <p:sldId id="308" r:id="rId28"/>
    <p:sldId id="293" r:id="rId29"/>
    <p:sldId id="291" r:id="rId30"/>
    <p:sldId id="273" r:id="rId31"/>
    <p:sldId id="278" r:id="rId32"/>
    <p:sldId id="296" r:id="rId33"/>
    <p:sldId id="309" r:id="rId34"/>
    <p:sldId id="295" r:id="rId35"/>
    <p:sldId id="276" r:id="rId36"/>
    <p:sldId id="280" r:id="rId37"/>
    <p:sldId id="284" r:id="rId38"/>
    <p:sldId id="271" r:id="rId39"/>
    <p:sldId id="283" r:id="rId40"/>
    <p:sldId id="292" r:id="rId41"/>
    <p:sldId id="281" r:id="rId42"/>
    <p:sldId id="268" r:id="rId4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1" autoAdjust="0"/>
    <p:restoredTop sz="94660"/>
  </p:normalViewPr>
  <p:slideViewPr>
    <p:cSldViewPr>
      <p:cViewPr>
        <p:scale>
          <a:sx n="68" d="100"/>
          <a:sy n="68" d="100"/>
        </p:scale>
        <p:origin x="-146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294028-C551-4D2E-8119-15E1773C0FD8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8BC28D-1CDF-480F-981D-7FB8FD5DE2ED}">
      <dgm:prSet phldrT="[Текст]"/>
      <dgm:spPr/>
      <dgm:t>
        <a:bodyPr/>
        <a:lstStyle/>
        <a:p>
          <a:r>
            <a:rPr lang="ru-RU" dirty="0" err="1" smtClean="0"/>
            <a:t>Монопредметный</a:t>
          </a:r>
          <a:endParaRPr lang="ru-RU" dirty="0"/>
        </a:p>
      </dgm:t>
    </dgm:pt>
    <dgm:pt modelId="{A571DEB6-E3FE-46F1-9EE3-27B9598DC7FA}" type="parTrans" cxnId="{0F0D0C4B-9E8D-4264-A09B-4076C69C3A8B}">
      <dgm:prSet/>
      <dgm:spPr/>
      <dgm:t>
        <a:bodyPr/>
        <a:lstStyle/>
        <a:p>
          <a:endParaRPr lang="ru-RU"/>
        </a:p>
      </dgm:t>
    </dgm:pt>
    <dgm:pt modelId="{E94BE348-CF3E-4628-AFCB-3AD8D9EAADDF}" type="sibTrans" cxnId="{0F0D0C4B-9E8D-4264-A09B-4076C69C3A8B}">
      <dgm:prSet/>
      <dgm:spPr/>
      <dgm:t>
        <a:bodyPr/>
        <a:lstStyle/>
        <a:p>
          <a:endParaRPr lang="ru-RU"/>
        </a:p>
      </dgm:t>
    </dgm:pt>
    <dgm:pt modelId="{740A7E2D-AA9E-4DC0-8041-9079C776416E}">
      <dgm:prSet phldrT="[Текст]"/>
      <dgm:spPr/>
      <dgm:t>
        <a:bodyPr/>
        <a:lstStyle/>
        <a:p>
          <a:r>
            <a:rPr lang="ru-RU" dirty="0" err="1" smtClean="0"/>
            <a:t>Межпредметный</a:t>
          </a:r>
          <a:endParaRPr lang="ru-RU" dirty="0"/>
        </a:p>
      </dgm:t>
    </dgm:pt>
    <dgm:pt modelId="{5D9A05B9-B94B-41BE-B7E5-ADA20CBDA0FD}" type="parTrans" cxnId="{6B3EDCA0-CDC3-40DA-A963-35EB93C228EE}">
      <dgm:prSet/>
      <dgm:spPr/>
      <dgm:t>
        <a:bodyPr/>
        <a:lstStyle/>
        <a:p>
          <a:endParaRPr lang="ru-RU"/>
        </a:p>
      </dgm:t>
    </dgm:pt>
    <dgm:pt modelId="{B67A3240-2378-4902-8232-600A76D01B78}" type="sibTrans" cxnId="{6B3EDCA0-CDC3-40DA-A963-35EB93C228EE}">
      <dgm:prSet/>
      <dgm:spPr/>
      <dgm:t>
        <a:bodyPr/>
        <a:lstStyle/>
        <a:p>
          <a:endParaRPr lang="ru-RU"/>
        </a:p>
      </dgm:t>
    </dgm:pt>
    <dgm:pt modelId="{82199795-01A5-4058-A719-F44604BB5DFE}">
      <dgm:prSet phldrT="[Текст]"/>
      <dgm:spPr/>
      <dgm:t>
        <a:bodyPr/>
        <a:lstStyle/>
        <a:p>
          <a:r>
            <a:rPr lang="ru-RU" dirty="0" err="1" smtClean="0"/>
            <a:t>Надпредметный</a:t>
          </a:r>
          <a:endParaRPr lang="ru-RU" dirty="0"/>
        </a:p>
      </dgm:t>
    </dgm:pt>
    <dgm:pt modelId="{E9BD7D0D-51EE-4E93-ADA5-2843AE37D83A}" type="parTrans" cxnId="{5AC6B790-96D8-41B1-BD49-B61BE5420C01}">
      <dgm:prSet/>
      <dgm:spPr/>
      <dgm:t>
        <a:bodyPr/>
        <a:lstStyle/>
        <a:p>
          <a:endParaRPr lang="ru-RU"/>
        </a:p>
      </dgm:t>
    </dgm:pt>
    <dgm:pt modelId="{78435FDA-1C5F-46A4-8AFE-C421F238A733}" type="sibTrans" cxnId="{5AC6B790-96D8-41B1-BD49-B61BE5420C01}">
      <dgm:prSet/>
      <dgm:spPr/>
      <dgm:t>
        <a:bodyPr/>
        <a:lstStyle/>
        <a:p>
          <a:endParaRPr lang="ru-RU"/>
        </a:p>
      </dgm:t>
    </dgm:pt>
    <dgm:pt modelId="{8A8CF200-AC37-4CF9-99C3-EBD081F9B21C}">
      <dgm:prSet phldrT="[Текст]"/>
      <dgm:spPr/>
      <dgm:t>
        <a:bodyPr/>
        <a:lstStyle/>
        <a:p>
          <a:r>
            <a:rPr lang="ru-RU" dirty="0" smtClean="0"/>
            <a:t>Исследовательские</a:t>
          </a:r>
          <a:endParaRPr lang="ru-RU" dirty="0"/>
        </a:p>
      </dgm:t>
    </dgm:pt>
    <dgm:pt modelId="{CDB27F19-0F99-441E-B83D-ADAC0657230B}" type="parTrans" cxnId="{E97AACF8-A99C-4F9D-BC87-B106C2CA5365}">
      <dgm:prSet/>
      <dgm:spPr/>
      <dgm:t>
        <a:bodyPr/>
        <a:lstStyle/>
        <a:p>
          <a:endParaRPr lang="ru-RU"/>
        </a:p>
      </dgm:t>
    </dgm:pt>
    <dgm:pt modelId="{5E5C5A4A-4870-4079-86BA-E631B65CE949}" type="sibTrans" cxnId="{E97AACF8-A99C-4F9D-BC87-B106C2CA5365}">
      <dgm:prSet/>
      <dgm:spPr/>
      <dgm:t>
        <a:bodyPr/>
        <a:lstStyle/>
        <a:p>
          <a:endParaRPr lang="ru-RU"/>
        </a:p>
      </dgm:t>
    </dgm:pt>
    <dgm:pt modelId="{F8C3D0A0-AB75-4053-BA8C-4C8476AF8ACD}">
      <dgm:prSet phldrT="[Текст]"/>
      <dgm:spPr/>
      <dgm:t>
        <a:bodyPr/>
        <a:lstStyle/>
        <a:p>
          <a:r>
            <a:rPr lang="ru-RU" dirty="0" smtClean="0"/>
            <a:t>Творческие </a:t>
          </a:r>
          <a:endParaRPr lang="ru-RU" dirty="0"/>
        </a:p>
      </dgm:t>
    </dgm:pt>
    <dgm:pt modelId="{60981FC9-8411-4870-8664-C303119B39C2}" type="parTrans" cxnId="{A8550691-1DE4-4FD4-8F17-E87708EE8724}">
      <dgm:prSet/>
      <dgm:spPr/>
      <dgm:t>
        <a:bodyPr/>
        <a:lstStyle/>
        <a:p>
          <a:endParaRPr lang="ru-RU"/>
        </a:p>
      </dgm:t>
    </dgm:pt>
    <dgm:pt modelId="{48833F0C-8215-40FF-B0EF-D909A85B0D5E}" type="sibTrans" cxnId="{A8550691-1DE4-4FD4-8F17-E87708EE8724}">
      <dgm:prSet/>
      <dgm:spPr/>
      <dgm:t>
        <a:bodyPr/>
        <a:lstStyle/>
        <a:p>
          <a:endParaRPr lang="ru-RU"/>
        </a:p>
      </dgm:t>
    </dgm:pt>
    <dgm:pt modelId="{D2D75192-44FF-416D-8187-65C8D418C6B7}">
      <dgm:prSet phldrT="[Текст]"/>
      <dgm:spPr/>
      <dgm:t>
        <a:bodyPr/>
        <a:lstStyle/>
        <a:p>
          <a:r>
            <a:rPr lang="ru-RU" dirty="0" smtClean="0"/>
            <a:t>Игровые</a:t>
          </a:r>
          <a:endParaRPr lang="ru-RU" dirty="0"/>
        </a:p>
      </dgm:t>
    </dgm:pt>
    <dgm:pt modelId="{3637B054-43C1-4CA7-9606-236E8D1D6A10}" type="parTrans" cxnId="{38DCE183-60B9-4E6D-80C5-EB7C584D5629}">
      <dgm:prSet/>
      <dgm:spPr/>
      <dgm:t>
        <a:bodyPr/>
        <a:lstStyle/>
        <a:p>
          <a:endParaRPr lang="ru-RU"/>
        </a:p>
      </dgm:t>
    </dgm:pt>
    <dgm:pt modelId="{D870E840-D025-4F52-B5DA-B1C72B789C76}" type="sibTrans" cxnId="{38DCE183-60B9-4E6D-80C5-EB7C584D5629}">
      <dgm:prSet/>
      <dgm:spPr/>
      <dgm:t>
        <a:bodyPr/>
        <a:lstStyle/>
        <a:p>
          <a:endParaRPr lang="ru-RU"/>
        </a:p>
      </dgm:t>
    </dgm:pt>
    <dgm:pt modelId="{5613FE95-9A4E-4F89-BAFA-308301EA6377}">
      <dgm:prSet phldrT="[Текст]"/>
      <dgm:spPr/>
      <dgm:t>
        <a:bodyPr/>
        <a:lstStyle/>
        <a:p>
          <a:r>
            <a:rPr lang="ru-RU" dirty="0" smtClean="0"/>
            <a:t>Информационные</a:t>
          </a:r>
          <a:endParaRPr lang="ru-RU" dirty="0"/>
        </a:p>
      </dgm:t>
    </dgm:pt>
    <dgm:pt modelId="{3217AA28-E702-4BEE-A6C8-10E2F146CDD5}" type="parTrans" cxnId="{B0EA6A65-86F4-4242-BB43-38BBE51C7935}">
      <dgm:prSet/>
      <dgm:spPr/>
      <dgm:t>
        <a:bodyPr/>
        <a:lstStyle/>
        <a:p>
          <a:endParaRPr lang="ru-RU"/>
        </a:p>
      </dgm:t>
    </dgm:pt>
    <dgm:pt modelId="{2E389AC7-EB42-48B5-92FC-5199E45B9D5F}" type="sibTrans" cxnId="{B0EA6A65-86F4-4242-BB43-38BBE51C7935}">
      <dgm:prSet/>
      <dgm:spPr/>
      <dgm:t>
        <a:bodyPr/>
        <a:lstStyle/>
        <a:p>
          <a:endParaRPr lang="ru-RU"/>
        </a:p>
      </dgm:t>
    </dgm:pt>
    <dgm:pt modelId="{40B4F635-65F2-49AE-84B7-8500ABB83784}">
      <dgm:prSet phldrT="[Текст]"/>
      <dgm:spPr/>
      <dgm:t>
        <a:bodyPr/>
        <a:lstStyle/>
        <a:p>
          <a:r>
            <a:rPr lang="ru-RU" dirty="0" smtClean="0"/>
            <a:t>Практико-ориентированные </a:t>
          </a:r>
          <a:endParaRPr lang="ru-RU" dirty="0"/>
        </a:p>
      </dgm:t>
    </dgm:pt>
    <dgm:pt modelId="{1194E842-3698-426F-84A9-FB00C4011425}" type="parTrans" cxnId="{374ADD32-74F7-4463-950B-0FBF3BC008A7}">
      <dgm:prSet/>
      <dgm:spPr/>
      <dgm:t>
        <a:bodyPr/>
        <a:lstStyle/>
        <a:p>
          <a:endParaRPr lang="ru-RU"/>
        </a:p>
      </dgm:t>
    </dgm:pt>
    <dgm:pt modelId="{349F3665-7566-4B6A-B381-EE8C27483E33}" type="sibTrans" cxnId="{374ADD32-74F7-4463-950B-0FBF3BC008A7}">
      <dgm:prSet/>
      <dgm:spPr/>
      <dgm:t>
        <a:bodyPr/>
        <a:lstStyle/>
        <a:p>
          <a:endParaRPr lang="ru-RU"/>
        </a:p>
      </dgm:t>
    </dgm:pt>
    <dgm:pt modelId="{8B20E6E3-91D3-4A53-B560-46C72CABA7BC}" type="pres">
      <dgm:prSet presAssocID="{66294028-C551-4D2E-8119-15E1773C0FD8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7F8B64DC-7633-44C7-AFFE-D738BAAF282A}" type="pres">
      <dgm:prSet presAssocID="{66294028-C551-4D2E-8119-15E1773C0FD8}" presName="pyramid" presStyleLbl="node1" presStyleIdx="0" presStyleCnt="1"/>
      <dgm:spPr/>
      <dgm:t>
        <a:bodyPr/>
        <a:lstStyle/>
        <a:p>
          <a:endParaRPr lang="ru-RU"/>
        </a:p>
      </dgm:t>
    </dgm:pt>
    <dgm:pt modelId="{3A631B4E-5AD8-49E3-8D4A-4F2C7820834A}" type="pres">
      <dgm:prSet presAssocID="{66294028-C551-4D2E-8119-15E1773C0FD8}" presName="theList" presStyleCnt="0"/>
      <dgm:spPr/>
    </dgm:pt>
    <dgm:pt modelId="{238E6C13-8CF0-423D-BA9B-D37EDD37D911}" type="pres">
      <dgm:prSet presAssocID="{BC8BC28D-1CDF-480F-981D-7FB8FD5DE2ED}" presName="aNode" presStyleLbl="fgAcc1" presStyleIdx="0" presStyleCnt="8" custLinFactX="-7449" custLinFactNeighborX="-100000" custLinFactNeighborY="-944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AB446C-1975-483F-93CE-C902316A4371}" type="pres">
      <dgm:prSet presAssocID="{BC8BC28D-1CDF-480F-981D-7FB8FD5DE2ED}" presName="aSpace" presStyleCnt="0"/>
      <dgm:spPr/>
    </dgm:pt>
    <dgm:pt modelId="{5AEF6417-AE87-479F-8801-047FF31A013E}" type="pres">
      <dgm:prSet presAssocID="{740A7E2D-AA9E-4DC0-8041-9079C776416E}" presName="aNode" presStyleLbl="fgAcc1" presStyleIdx="1" presStyleCnt="8" custLinFactX="-12306" custLinFactNeighborX="-100000" custLinFactNeighborY="-342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198473-14B1-48CF-B4A9-357F9CFAF6F1}" type="pres">
      <dgm:prSet presAssocID="{740A7E2D-AA9E-4DC0-8041-9079C776416E}" presName="aSpace" presStyleCnt="0"/>
      <dgm:spPr/>
    </dgm:pt>
    <dgm:pt modelId="{7180F06C-A6A4-4B67-AC9E-BFCABDE28534}" type="pres">
      <dgm:prSet presAssocID="{82199795-01A5-4058-A719-F44604BB5DFE}" presName="aNode" presStyleLbl="fgAcc1" presStyleIdx="2" presStyleCnt="8" custLinFactX="-22019" custLinFactNeighborX="-100000" custLinFactNeighborY="792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FEEE3-66A2-4771-95BC-C09CC04CFFCA}" type="pres">
      <dgm:prSet presAssocID="{82199795-01A5-4058-A719-F44604BB5DFE}" presName="aSpace" presStyleCnt="0"/>
      <dgm:spPr/>
    </dgm:pt>
    <dgm:pt modelId="{99BD7461-4D3D-4C6B-A0AC-BBFA082DA3E9}" type="pres">
      <dgm:prSet presAssocID="{8A8CF200-AC37-4CF9-99C3-EBD081F9B21C}" presName="aNode" presStyleLbl="fgAcc1" presStyleIdx="3" presStyleCnt="8" custLinFactY="-206608" custLinFactNeighborX="16395" custLinFactNeighborY="-3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A9DC1D-F28E-4B21-8D48-BAF1A5E5EDC2}" type="pres">
      <dgm:prSet presAssocID="{8A8CF200-AC37-4CF9-99C3-EBD081F9B21C}" presName="aSpace" presStyleCnt="0"/>
      <dgm:spPr/>
    </dgm:pt>
    <dgm:pt modelId="{21DC5C32-689F-4D6E-931A-DD4F299EBF49}" type="pres">
      <dgm:prSet presAssocID="{F8C3D0A0-AB75-4053-BA8C-4C8476AF8ACD}" presName="aNode" presStyleLbl="fgAcc1" presStyleIdx="4" presStyleCnt="8" custLinFactY="-171756" custLinFactNeighborX="13967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C19173-16BB-4619-8E2C-911B0F6744A6}" type="pres">
      <dgm:prSet presAssocID="{F8C3D0A0-AB75-4053-BA8C-4C8476AF8ACD}" presName="aSpace" presStyleCnt="0"/>
      <dgm:spPr/>
    </dgm:pt>
    <dgm:pt modelId="{8D58F5F8-3AFE-4029-A92E-82693729AC7B}" type="pres">
      <dgm:prSet presAssocID="{D2D75192-44FF-416D-8187-65C8D418C6B7}" presName="aNode" presStyleLbl="fgAcc1" presStyleIdx="5" presStyleCnt="8" custLinFactY="-142165" custLinFactNeighborX="23680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09FF61-F24D-4EC9-A19B-BF7A0CF6EE86}" type="pres">
      <dgm:prSet presAssocID="{D2D75192-44FF-416D-8187-65C8D418C6B7}" presName="aSpace" presStyleCnt="0"/>
      <dgm:spPr/>
    </dgm:pt>
    <dgm:pt modelId="{DBED156E-649A-4F6C-9A56-8DAD020B0B68}" type="pres">
      <dgm:prSet presAssocID="{5613FE95-9A4E-4F89-BAFA-308301EA6377}" presName="aNode" presStyleLbl="fgAcc1" presStyleIdx="6" presStyleCnt="8" custLinFactY="-112574" custLinFactNeighborX="30965" custLinFactNeighborY="-2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817C2D-931F-41DB-9383-4FB9E98A5CA0}" type="pres">
      <dgm:prSet presAssocID="{5613FE95-9A4E-4F89-BAFA-308301EA6377}" presName="aSpace" presStyleCnt="0"/>
      <dgm:spPr/>
    </dgm:pt>
    <dgm:pt modelId="{81B3FB31-778D-434B-9B65-0DDB4EF2FF78}" type="pres">
      <dgm:prSet presAssocID="{40B4F635-65F2-49AE-84B7-8500ABB83784}" presName="aNode" presStyleLbl="fgAcc1" presStyleIdx="7" presStyleCnt="8" custLinFactY="-77721" custLinFactNeighborX="3096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DE7CD4-9BB8-4326-A340-92F066EE3D4B}" type="pres">
      <dgm:prSet presAssocID="{40B4F635-65F2-49AE-84B7-8500ABB83784}" presName="aSpace" presStyleCnt="0"/>
      <dgm:spPr/>
    </dgm:pt>
  </dgm:ptLst>
  <dgm:cxnLst>
    <dgm:cxn modelId="{374ADD32-74F7-4463-950B-0FBF3BC008A7}" srcId="{66294028-C551-4D2E-8119-15E1773C0FD8}" destId="{40B4F635-65F2-49AE-84B7-8500ABB83784}" srcOrd="7" destOrd="0" parTransId="{1194E842-3698-426F-84A9-FB00C4011425}" sibTransId="{349F3665-7566-4B6A-B381-EE8C27483E33}"/>
    <dgm:cxn modelId="{4B16C089-3969-4CF9-9015-F3E76AC7903B}" type="presOf" srcId="{5613FE95-9A4E-4F89-BAFA-308301EA6377}" destId="{DBED156E-649A-4F6C-9A56-8DAD020B0B68}" srcOrd="0" destOrd="0" presId="urn:microsoft.com/office/officeart/2005/8/layout/pyramid2"/>
    <dgm:cxn modelId="{10ECB5D5-1BE3-4EF1-AA97-6349F7D1364C}" type="presOf" srcId="{8A8CF200-AC37-4CF9-99C3-EBD081F9B21C}" destId="{99BD7461-4D3D-4C6B-A0AC-BBFA082DA3E9}" srcOrd="0" destOrd="0" presId="urn:microsoft.com/office/officeart/2005/8/layout/pyramid2"/>
    <dgm:cxn modelId="{5AC6B790-96D8-41B1-BD49-B61BE5420C01}" srcId="{66294028-C551-4D2E-8119-15E1773C0FD8}" destId="{82199795-01A5-4058-A719-F44604BB5DFE}" srcOrd="2" destOrd="0" parTransId="{E9BD7D0D-51EE-4E93-ADA5-2843AE37D83A}" sibTransId="{78435FDA-1C5F-46A4-8AFE-C421F238A733}"/>
    <dgm:cxn modelId="{0F0D0C4B-9E8D-4264-A09B-4076C69C3A8B}" srcId="{66294028-C551-4D2E-8119-15E1773C0FD8}" destId="{BC8BC28D-1CDF-480F-981D-7FB8FD5DE2ED}" srcOrd="0" destOrd="0" parTransId="{A571DEB6-E3FE-46F1-9EE3-27B9598DC7FA}" sibTransId="{E94BE348-CF3E-4628-AFCB-3AD8D9EAADDF}"/>
    <dgm:cxn modelId="{A80D0F65-C803-4834-B2E1-A1BE9DCA0729}" type="presOf" srcId="{D2D75192-44FF-416D-8187-65C8D418C6B7}" destId="{8D58F5F8-3AFE-4029-A92E-82693729AC7B}" srcOrd="0" destOrd="0" presId="urn:microsoft.com/office/officeart/2005/8/layout/pyramid2"/>
    <dgm:cxn modelId="{A228C9E6-BAB9-44BB-836A-A40221BF4875}" type="presOf" srcId="{40B4F635-65F2-49AE-84B7-8500ABB83784}" destId="{81B3FB31-778D-434B-9B65-0DDB4EF2FF78}" srcOrd="0" destOrd="0" presId="urn:microsoft.com/office/officeart/2005/8/layout/pyramid2"/>
    <dgm:cxn modelId="{E97AACF8-A99C-4F9D-BC87-B106C2CA5365}" srcId="{66294028-C551-4D2E-8119-15E1773C0FD8}" destId="{8A8CF200-AC37-4CF9-99C3-EBD081F9B21C}" srcOrd="3" destOrd="0" parTransId="{CDB27F19-0F99-441E-B83D-ADAC0657230B}" sibTransId="{5E5C5A4A-4870-4079-86BA-E631B65CE949}"/>
    <dgm:cxn modelId="{1AA59F2E-B16E-49FC-9522-BCFD4CC03ECE}" type="presOf" srcId="{82199795-01A5-4058-A719-F44604BB5DFE}" destId="{7180F06C-A6A4-4B67-AC9E-BFCABDE28534}" srcOrd="0" destOrd="0" presId="urn:microsoft.com/office/officeart/2005/8/layout/pyramid2"/>
    <dgm:cxn modelId="{38DCE183-60B9-4E6D-80C5-EB7C584D5629}" srcId="{66294028-C551-4D2E-8119-15E1773C0FD8}" destId="{D2D75192-44FF-416D-8187-65C8D418C6B7}" srcOrd="5" destOrd="0" parTransId="{3637B054-43C1-4CA7-9606-236E8D1D6A10}" sibTransId="{D870E840-D025-4F52-B5DA-B1C72B789C76}"/>
    <dgm:cxn modelId="{6B3EDCA0-CDC3-40DA-A963-35EB93C228EE}" srcId="{66294028-C551-4D2E-8119-15E1773C0FD8}" destId="{740A7E2D-AA9E-4DC0-8041-9079C776416E}" srcOrd="1" destOrd="0" parTransId="{5D9A05B9-B94B-41BE-B7E5-ADA20CBDA0FD}" sibTransId="{B67A3240-2378-4902-8232-600A76D01B78}"/>
    <dgm:cxn modelId="{FF156130-6518-45B7-84E6-E30ECE6E4257}" type="presOf" srcId="{66294028-C551-4D2E-8119-15E1773C0FD8}" destId="{8B20E6E3-91D3-4A53-B560-46C72CABA7BC}" srcOrd="0" destOrd="0" presId="urn:microsoft.com/office/officeart/2005/8/layout/pyramid2"/>
    <dgm:cxn modelId="{B0EA6A65-86F4-4242-BB43-38BBE51C7935}" srcId="{66294028-C551-4D2E-8119-15E1773C0FD8}" destId="{5613FE95-9A4E-4F89-BAFA-308301EA6377}" srcOrd="6" destOrd="0" parTransId="{3217AA28-E702-4BEE-A6C8-10E2F146CDD5}" sibTransId="{2E389AC7-EB42-48B5-92FC-5199E45B9D5F}"/>
    <dgm:cxn modelId="{46C77F7F-0FD9-4ED7-A903-B6740F06005E}" type="presOf" srcId="{BC8BC28D-1CDF-480F-981D-7FB8FD5DE2ED}" destId="{238E6C13-8CF0-423D-BA9B-D37EDD37D911}" srcOrd="0" destOrd="0" presId="urn:microsoft.com/office/officeart/2005/8/layout/pyramid2"/>
    <dgm:cxn modelId="{5B17F8EC-D218-4CC7-9C25-B44B8EBD5899}" type="presOf" srcId="{F8C3D0A0-AB75-4053-BA8C-4C8476AF8ACD}" destId="{21DC5C32-689F-4D6E-931A-DD4F299EBF49}" srcOrd="0" destOrd="0" presId="urn:microsoft.com/office/officeart/2005/8/layout/pyramid2"/>
    <dgm:cxn modelId="{A8550691-1DE4-4FD4-8F17-E87708EE8724}" srcId="{66294028-C551-4D2E-8119-15E1773C0FD8}" destId="{F8C3D0A0-AB75-4053-BA8C-4C8476AF8ACD}" srcOrd="4" destOrd="0" parTransId="{60981FC9-8411-4870-8664-C303119B39C2}" sibTransId="{48833F0C-8215-40FF-B0EF-D909A85B0D5E}"/>
    <dgm:cxn modelId="{76CB43B6-AD35-406E-988D-1F229763A9B6}" type="presOf" srcId="{740A7E2D-AA9E-4DC0-8041-9079C776416E}" destId="{5AEF6417-AE87-479F-8801-047FF31A013E}" srcOrd="0" destOrd="0" presId="urn:microsoft.com/office/officeart/2005/8/layout/pyramid2"/>
    <dgm:cxn modelId="{4E2B49A8-7C7C-42ED-BD1A-CF4C6C9C1E8E}" type="presParOf" srcId="{8B20E6E3-91D3-4A53-B560-46C72CABA7BC}" destId="{7F8B64DC-7633-44C7-AFFE-D738BAAF282A}" srcOrd="0" destOrd="0" presId="urn:microsoft.com/office/officeart/2005/8/layout/pyramid2"/>
    <dgm:cxn modelId="{3A4EE5E0-D446-45A1-8297-90285C3B90F1}" type="presParOf" srcId="{8B20E6E3-91D3-4A53-B560-46C72CABA7BC}" destId="{3A631B4E-5AD8-49E3-8D4A-4F2C7820834A}" srcOrd="1" destOrd="0" presId="urn:microsoft.com/office/officeart/2005/8/layout/pyramid2"/>
    <dgm:cxn modelId="{D30AAF96-F56F-40BB-A0CD-B0463275707B}" type="presParOf" srcId="{3A631B4E-5AD8-49E3-8D4A-4F2C7820834A}" destId="{238E6C13-8CF0-423D-BA9B-D37EDD37D911}" srcOrd="0" destOrd="0" presId="urn:microsoft.com/office/officeart/2005/8/layout/pyramid2"/>
    <dgm:cxn modelId="{4A74F7DC-B9CE-4907-B502-A37CB44B076F}" type="presParOf" srcId="{3A631B4E-5AD8-49E3-8D4A-4F2C7820834A}" destId="{B3AB446C-1975-483F-93CE-C902316A4371}" srcOrd="1" destOrd="0" presId="urn:microsoft.com/office/officeart/2005/8/layout/pyramid2"/>
    <dgm:cxn modelId="{9FFDC58E-EB9D-4DAA-B36F-A05D1529DD55}" type="presParOf" srcId="{3A631B4E-5AD8-49E3-8D4A-4F2C7820834A}" destId="{5AEF6417-AE87-479F-8801-047FF31A013E}" srcOrd="2" destOrd="0" presId="urn:microsoft.com/office/officeart/2005/8/layout/pyramid2"/>
    <dgm:cxn modelId="{6D41A01B-392C-4B67-8138-75B789425DFF}" type="presParOf" srcId="{3A631B4E-5AD8-49E3-8D4A-4F2C7820834A}" destId="{25198473-14B1-48CF-B4A9-357F9CFAF6F1}" srcOrd="3" destOrd="0" presId="urn:microsoft.com/office/officeart/2005/8/layout/pyramid2"/>
    <dgm:cxn modelId="{466B73F5-9856-4E96-AE5E-C96A25945C4A}" type="presParOf" srcId="{3A631B4E-5AD8-49E3-8D4A-4F2C7820834A}" destId="{7180F06C-A6A4-4B67-AC9E-BFCABDE28534}" srcOrd="4" destOrd="0" presId="urn:microsoft.com/office/officeart/2005/8/layout/pyramid2"/>
    <dgm:cxn modelId="{4AEC7BE8-AEC2-4E6B-BB36-884BBF4AA9F0}" type="presParOf" srcId="{3A631B4E-5AD8-49E3-8D4A-4F2C7820834A}" destId="{6D6FEEE3-66A2-4771-95BC-C09CC04CFFCA}" srcOrd="5" destOrd="0" presId="urn:microsoft.com/office/officeart/2005/8/layout/pyramid2"/>
    <dgm:cxn modelId="{44B34E73-329F-4A26-BBE3-BD17CFE706A7}" type="presParOf" srcId="{3A631B4E-5AD8-49E3-8D4A-4F2C7820834A}" destId="{99BD7461-4D3D-4C6B-A0AC-BBFA082DA3E9}" srcOrd="6" destOrd="0" presId="urn:microsoft.com/office/officeart/2005/8/layout/pyramid2"/>
    <dgm:cxn modelId="{0BCDDC6B-B80D-45EA-A0E5-830698E36912}" type="presParOf" srcId="{3A631B4E-5AD8-49E3-8D4A-4F2C7820834A}" destId="{4AA9DC1D-F28E-4B21-8D48-BAF1A5E5EDC2}" srcOrd="7" destOrd="0" presId="urn:microsoft.com/office/officeart/2005/8/layout/pyramid2"/>
    <dgm:cxn modelId="{F685FB9A-5215-4CF2-B9FF-2EAC17660DBB}" type="presParOf" srcId="{3A631B4E-5AD8-49E3-8D4A-4F2C7820834A}" destId="{21DC5C32-689F-4D6E-931A-DD4F299EBF49}" srcOrd="8" destOrd="0" presId="urn:microsoft.com/office/officeart/2005/8/layout/pyramid2"/>
    <dgm:cxn modelId="{7710744A-053C-4335-BC32-7E484239C6A1}" type="presParOf" srcId="{3A631B4E-5AD8-49E3-8D4A-4F2C7820834A}" destId="{A3C19173-16BB-4619-8E2C-911B0F6744A6}" srcOrd="9" destOrd="0" presId="urn:microsoft.com/office/officeart/2005/8/layout/pyramid2"/>
    <dgm:cxn modelId="{69BDB8B7-118C-483B-8B2B-98C8C4E3C8C8}" type="presParOf" srcId="{3A631B4E-5AD8-49E3-8D4A-4F2C7820834A}" destId="{8D58F5F8-3AFE-4029-A92E-82693729AC7B}" srcOrd="10" destOrd="0" presId="urn:microsoft.com/office/officeart/2005/8/layout/pyramid2"/>
    <dgm:cxn modelId="{7D4711F1-501F-4C4C-A27F-6F8DA987137F}" type="presParOf" srcId="{3A631B4E-5AD8-49E3-8D4A-4F2C7820834A}" destId="{1A09FF61-F24D-4EC9-A19B-BF7A0CF6EE86}" srcOrd="11" destOrd="0" presId="urn:microsoft.com/office/officeart/2005/8/layout/pyramid2"/>
    <dgm:cxn modelId="{DAF35F8B-87D5-4C95-A967-7B60837B58FF}" type="presParOf" srcId="{3A631B4E-5AD8-49E3-8D4A-4F2C7820834A}" destId="{DBED156E-649A-4F6C-9A56-8DAD020B0B68}" srcOrd="12" destOrd="0" presId="urn:microsoft.com/office/officeart/2005/8/layout/pyramid2"/>
    <dgm:cxn modelId="{08CA5F0A-2A16-471E-A969-3AB21BF0B3E1}" type="presParOf" srcId="{3A631B4E-5AD8-49E3-8D4A-4F2C7820834A}" destId="{E4817C2D-931F-41DB-9383-4FB9E98A5CA0}" srcOrd="13" destOrd="0" presId="urn:microsoft.com/office/officeart/2005/8/layout/pyramid2"/>
    <dgm:cxn modelId="{B8992B75-EE56-4E80-B0A0-D32ABDDE7A38}" type="presParOf" srcId="{3A631B4E-5AD8-49E3-8D4A-4F2C7820834A}" destId="{81B3FB31-778D-434B-9B65-0DDB4EF2FF78}" srcOrd="14" destOrd="0" presId="urn:microsoft.com/office/officeart/2005/8/layout/pyramid2"/>
    <dgm:cxn modelId="{D57D0E89-227C-4FAA-8771-BFFF91B3C676}" type="presParOf" srcId="{3A631B4E-5AD8-49E3-8D4A-4F2C7820834A}" destId="{7CDE7CD4-9BB8-4326-A340-92F066EE3D4B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C32CFC-779A-4FE9-85B4-7690BBDDCCF9}" type="doc">
      <dgm:prSet loTypeId="urn:microsoft.com/office/officeart/2008/layout/RadialCluster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D0AF7B8-FAC0-41F4-9DDB-7E6A37218155}">
      <dgm:prSet phldrT="[Текст]"/>
      <dgm:spPr/>
      <dgm:t>
        <a:bodyPr/>
        <a:lstStyle/>
        <a:p>
          <a:r>
            <a:rPr lang="ru-RU" b="1" u="sng" dirty="0" smtClean="0"/>
            <a:t>Ложные заявления</a:t>
          </a:r>
          <a:endParaRPr lang="ru-RU" b="1" u="sng" dirty="0"/>
        </a:p>
      </dgm:t>
    </dgm:pt>
    <dgm:pt modelId="{76088950-5062-4FC4-B56F-A233A82F5895}" type="parTrans" cxnId="{0FD88C35-9351-409A-AD80-C42ADC6397D9}">
      <dgm:prSet/>
      <dgm:spPr/>
      <dgm:t>
        <a:bodyPr/>
        <a:lstStyle/>
        <a:p>
          <a:endParaRPr lang="ru-RU"/>
        </a:p>
      </dgm:t>
    </dgm:pt>
    <dgm:pt modelId="{7AF0263A-8B86-4BEE-818B-D7D5A7ABF177}" type="sibTrans" cxnId="{0FD88C35-9351-409A-AD80-C42ADC6397D9}">
      <dgm:prSet/>
      <dgm:spPr/>
      <dgm:t>
        <a:bodyPr/>
        <a:lstStyle/>
        <a:p>
          <a:endParaRPr lang="ru-RU"/>
        </a:p>
      </dgm:t>
    </dgm:pt>
    <dgm:pt modelId="{AF40CF4F-8637-4163-B477-8C9C0DBDD77D}">
      <dgm:prSet phldrT="[Текст]" custT="1"/>
      <dgm:spPr/>
      <dgm:t>
        <a:bodyPr/>
        <a:lstStyle/>
        <a:p>
          <a:r>
            <a:rPr lang="ru-RU" sz="2000" dirty="0" smtClean="0"/>
            <a:t>Некорректные </a:t>
          </a:r>
          <a:r>
            <a:rPr lang="ru-RU" sz="2000" dirty="0" smtClean="0"/>
            <a:t>заявления</a:t>
          </a:r>
          <a:endParaRPr lang="ru-RU" sz="2000" dirty="0"/>
        </a:p>
      </dgm:t>
    </dgm:pt>
    <dgm:pt modelId="{22B309A5-869C-423F-91AA-53865BA85A44}" type="parTrans" cxnId="{9A280E64-8C2D-43AE-9084-639E6693314D}">
      <dgm:prSet/>
      <dgm:spPr/>
      <dgm:t>
        <a:bodyPr/>
        <a:lstStyle/>
        <a:p>
          <a:endParaRPr lang="ru-RU"/>
        </a:p>
      </dgm:t>
    </dgm:pt>
    <dgm:pt modelId="{ADE7EE2C-8616-471A-9DBE-AD9AD671522A}" type="sibTrans" cxnId="{9A280E64-8C2D-43AE-9084-639E6693314D}">
      <dgm:prSet/>
      <dgm:spPr/>
      <dgm:t>
        <a:bodyPr/>
        <a:lstStyle/>
        <a:p>
          <a:endParaRPr lang="ru-RU"/>
        </a:p>
      </dgm:t>
    </dgm:pt>
    <dgm:pt modelId="{4E06CFC7-A767-417C-9BD6-29E15BC3E884}">
      <dgm:prSet phldrT="[Текст]" custT="1"/>
      <dgm:spPr/>
      <dgm:t>
        <a:bodyPr/>
        <a:lstStyle/>
        <a:p>
          <a:r>
            <a:rPr lang="ru-RU" sz="2000" dirty="0" smtClean="0"/>
            <a:t>Фальсификация данных</a:t>
          </a:r>
          <a:endParaRPr lang="ru-RU" sz="2000" dirty="0"/>
        </a:p>
      </dgm:t>
    </dgm:pt>
    <dgm:pt modelId="{417B9199-7378-49E4-8807-B6A41D7E659B}" type="parTrans" cxnId="{A3B439D3-DB0C-46CE-A815-65DE9F795DFB}">
      <dgm:prSet/>
      <dgm:spPr/>
      <dgm:t>
        <a:bodyPr/>
        <a:lstStyle/>
        <a:p>
          <a:endParaRPr lang="ru-RU"/>
        </a:p>
      </dgm:t>
    </dgm:pt>
    <dgm:pt modelId="{F2D7568F-11B4-4C69-8AAE-604D9D561110}" type="sibTrans" cxnId="{A3B439D3-DB0C-46CE-A815-65DE9F795DFB}">
      <dgm:prSet/>
      <dgm:spPr/>
      <dgm:t>
        <a:bodyPr/>
        <a:lstStyle/>
        <a:p>
          <a:endParaRPr lang="ru-RU"/>
        </a:p>
      </dgm:t>
    </dgm:pt>
    <dgm:pt modelId="{082FE3C1-5964-4801-A23C-ED6BBE53DD02}">
      <dgm:prSet phldrT="[Текст]" custT="1"/>
      <dgm:spPr/>
      <dgm:t>
        <a:bodyPr/>
        <a:lstStyle/>
        <a:p>
          <a:r>
            <a:rPr lang="ru-RU" sz="2000" dirty="0" smtClean="0"/>
            <a:t>Фабрикация данных</a:t>
          </a:r>
          <a:endParaRPr lang="ru-RU" sz="2000" dirty="0"/>
        </a:p>
      </dgm:t>
    </dgm:pt>
    <dgm:pt modelId="{D6BCD90E-E98A-4EE9-92BA-02D6897CFC75}" type="sibTrans" cxnId="{F7B044C6-D182-4C0D-B019-0E2195207C37}">
      <dgm:prSet/>
      <dgm:spPr/>
      <dgm:t>
        <a:bodyPr/>
        <a:lstStyle/>
        <a:p>
          <a:endParaRPr lang="ru-RU"/>
        </a:p>
      </dgm:t>
    </dgm:pt>
    <dgm:pt modelId="{2D0DF9A9-477D-4BB2-BF59-7957F070CAC8}" type="parTrans" cxnId="{F7B044C6-D182-4C0D-B019-0E2195207C37}">
      <dgm:prSet/>
      <dgm:spPr/>
      <dgm:t>
        <a:bodyPr/>
        <a:lstStyle/>
        <a:p>
          <a:endParaRPr lang="ru-RU"/>
        </a:p>
      </dgm:t>
    </dgm:pt>
    <dgm:pt modelId="{33504758-2ED6-4C98-85E0-4229E19D6223}">
      <dgm:prSet phldrT="[Текст]" custScaleX="180757" custScaleY="137529" custRadScaleRad="153513" custRadScaleInc="-2391"/>
      <dgm:spPr/>
    </dgm:pt>
    <dgm:pt modelId="{573DCAEB-2AE1-4DEF-9545-D985EE92469F}" type="parTrans" cxnId="{BA135860-1FFE-4626-9F85-E556FF9D3579}">
      <dgm:prSet/>
      <dgm:spPr/>
      <dgm:t>
        <a:bodyPr/>
        <a:lstStyle/>
        <a:p>
          <a:endParaRPr lang="ru-RU"/>
        </a:p>
      </dgm:t>
    </dgm:pt>
    <dgm:pt modelId="{66F3A261-2837-4A60-A99D-E3F3F5E23A08}" type="sibTrans" cxnId="{BA135860-1FFE-4626-9F85-E556FF9D3579}">
      <dgm:prSet/>
      <dgm:spPr/>
      <dgm:t>
        <a:bodyPr/>
        <a:lstStyle/>
        <a:p>
          <a:endParaRPr lang="ru-RU"/>
        </a:p>
      </dgm:t>
    </dgm:pt>
    <dgm:pt modelId="{223C507C-7118-497F-9180-8F34AC9C1E57}" type="pres">
      <dgm:prSet presAssocID="{ACC32CFC-779A-4FE9-85B4-7690BBDDCCF9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A0BD33E-D3C5-44AB-BD2F-31F70003D1EE}" type="pres">
      <dgm:prSet presAssocID="{5D0AF7B8-FAC0-41F4-9DDB-7E6A37218155}" presName="singleCycle" presStyleCnt="0"/>
      <dgm:spPr/>
    </dgm:pt>
    <dgm:pt modelId="{4BC05967-B973-43A3-AE4F-63AF306C9443}" type="pres">
      <dgm:prSet presAssocID="{5D0AF7B8-FAC0-41F4-9DDB-7E6A37218155}" presName="singleCenter" presStyleLbl="node1" presStyleIdx="0" presStyleCnt="4" custScaleX="117986" custScaleY="163151" custLinFactNeighborX="-1913" custLinFactNeighborY="-2898">
        <dgm:presLayoutVars>
          <dgm:chMax val="7"/>
          <dgm:chPref val="7"/>
        </dgm:presLayoutVars>
      </dgm:prSet>
      <dgm:spPr/>
      <dgm:t>
        <a:bodyPr/>
        <a:lstStyle/>
        <a:p>
          <a:endParaRPr lang="ru-RU"/>
        </a:p>
      </dgm:t>
    </dgm:pt>
    <dgm:pt modelId="{8B7794E5-F1C0-4522-913E-545222EE5A6A}" type="pres">
      <dgm:prSet presAssocID="{2D0DF9A9-477D-4BB2-BF59-7957F070CAC8}" presName="Name56" presStyleLbl="parChTrans1D2" presStyleIdx="0" presStyleCnt="3"/>
      <dgm:spPr/>
      <dgm:t>
        <a:bodyPr/>
        <a:lstStyle/>
        <a:p>
          <a:endParaRPr lang="ru-RU"/>
        </a:p>
      </dgm:t>
    </dgm:pt>
    <dgm:pt modelId="{8DB6656B-CFB8-4803-9036-4873F0BEAD7E}" type="pres">
      <dgm:prSet presAssocID="{082FE3C1-5964-4801-A23C-ED6BBE53DD02}" presName="text0" presStyleLbl="node1" presStyleIdx="1" presStyleCnt="4" custScaleX="374573" custScaleY="78060" custRadScaleRad="153513" custRadScaleInc="-23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72C95-A781-4F4C-B662-27962A2BD826}" type="pres">
      <dgm:prSet presAssocID="{22B309A5-869C-423F-91AA-53865BA85A44}" presName="Name56" presStyleLbl="parChTrans1D2" presStyleIdx="1" presStyleCnt="3"/>
      <dgm:spPr/>
      <dgm:t>
        <a:bodyPr/>
        <a:lstStyle/>
        <a:p>
          <a:endParaRPr lang="ru-RU"/>
        </a:p>
      </dgm:t>
    </dgm:pt>
    <dgm:pt modelId="{8549DAEC-ECE3-4DDA-A99F-B6691EF9B2E5}" type="pres">
      <dgm:prSet presAssocID="{AF40CF4F-8637-4163-B477-8C9C0DBDD77D}" presName="text0" presStyleLbl="node1" presStyleIdx="2" presStyleCnt="4" custScaleX="274374" custScaleY="148460" custRadScaleRad="110304" custRadScaleInc="-173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B98017-0748-4096-B7A9-8BAD165DC8B5}" type="pres">
      <dgm:prSet presAssocID="{417B9199-7378-49E4-8807-B6A41D7E659B}" presName="Name56" presStyleLbl="parChTrans1D2" presStyleIdx="2" presStyleCnt="3"/>
      <dgm:spPr/>
      <dgm:t>
        <a:bodyPr/>
        <a:lstStyle/>
        <a:p>
          <a:endParaRPr lang="ru-RU"/>
        </a:p>
      </dgm:t>
    </dgm:pt>
    <dgm:pt modelId="{E2187C9D-84A4-4E5E-8D58-8088B77C71C9}" type="pres">
      <dgm:prSet presAssocID="{4E06CFC7-A767-417C-9BD6-29E15BC3E884}" presName="text0" presStyleLbl="node1" presStyleIdx="3" presStyleCnt="4" custScaleX="275759" custScaleY="141686" custRadScaleRad="117817" custRadScaleInc="186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0AB12E-5D25-4DB3-AEBE-1B9D10C0A0B9}" type="presOf" srcId="{ACC32CFC-779A-4FE9-85B4-7690BBDDCCF9}" destId="{223C507C-7118-497F-9180-8F34AC9C1E57}" srcOrd="0" destOrd="0" presId="urn:microsoft.com/office/officeart/2008/layout/RadialCluster"/>
    <dgm:cxn modelId="{AA20D8CA-FA1E-4A15-9662-4F3BC0EC876B}" type="presOf" srcId="{082FE3C1-5964-4801-A23C-ED6BBE53DD02}" destId="{8DB6656B-CFB8-4803-9036-4873F0BEAD7E}" srcOrd="0" destOrd="0" presId="urn:microsoft.com/office/officeart/2008/layout/RadialCluster"/>
    <dgm:cxn modelId="{12DEA0EA-2339-41BB-8963-F8C8DB323571}" type="presOf" srcId="{4E06CFC7-A767-417C-9BD6-29E15BC3E884}" destId="{E2187C9D-84A4-4E5E-8D58-8088B77C71C9}" srcOrd="0" destOrd="0" presId="urn:microsoft.com/office/officeart/2008/layout/RadialCluster"/>
    <dgm:cxn modelId="{4A4295A3-EEBB-4D11-85A8-D184AA66A2E7}" type="presOf" srcId="{2D0DF9A9-477D-4BB2-BF59-7957F070CAC8}" destId="{8B7794E5-F1C0-4522-913E-545222EE5A6A}" srcOrd="0" destOrd="0" presId="urn:microsoft.com/office/officeart/2008/layout/RadialCluster"/>
    <dgm:cxn modelId="{F7B044C6-D182-4C0D-B019-0E2195207C37}" srcId="{5D0AF7B8-FAC0-41F4-9DDB-7E6A37218155}" destId="{082FE3C1-5964-4801-A23C-ED6BBE53DD02}" srcOrd="0" destOrd="0" parTransId="{2D0DF9A9-477D-4BB2-BF59-7957F070CAC8}" sibTransId="{D6BCD90E-E98A-4EE9-92BA-02D6897CFC75}"/>
    <dgm:cxn modelId="{866DAA1C-CB67-4D19-83DA-EC2216DFB455}" type="presOf" srcId="{5D0AF7B8-FAC0-41F4-9DDB-7E6A37218155}" destId="{4BC05967-B973-43A3-AE4F-63AF306C9443}" srcOrd="0" destOrd="0" presId="urn:microsoft.com/office/officeart/2008/layout/RadialCluster"/>
    <dgm:cxn modelId="{A3B439D3-DB0C-46CE-A815-65DE9F795DFB}" srcId="{5D0AF7B8-FAC0-41F4-9DDB-7E6A37218155}" destId="{4E06CFC7-A767-417C-9BD6-29E15BC3E884}" srcOrd="2" destOrd="0" parTransId="{417B9199-7378-49E4-8807-B6A41D7E659B}" sibTransId="{F2D7568F-11B4-4C69-8AAE-604D9D561110}"/>
    <dgm:cxn modelId="{BA135860-1FFE-4626-9F85-E556FF9D3579}" srcId="{ACC32CFC-779A-4FE9-85B4-7690BBDDCCF9}" destId="{33504758-2ED6-4C98-85E0-4229E19D6223}" srcOrd="1" destOrd="0" parTransId="{573DCAEB-2AE1-4DEF-9545-D985EE92469F}" sibTransId="{66F3A261-2837-4A60-A99D-E3F3F5E23A08}"/>
    <dgm:cxn modelId="{78D2582E-9060-4B82-B7DF-DBBDA8840DCD}" type="presOf" srcId="{AF40CF4F-8637-4163-B477-8C9C0DBDD77D}" destId="{8549DAEC-ECE3-4DDA-A99F-B6691EF9B2E5}" srcOrd="0" destOrd="0" presId="urn:microsoft.com/office/officeart/2008/layout/RadialCluster"/>
    <dgm:cxn modelId="{9A280E64-8C2D-43AE-9084-639E6693314D}" srcId="{5D0AF7B8-FAC0-41F4-9DDB-7E6A37218155}" destId="{AF40CF4F-8637-4163-B477-8C9C0DBDD77D}" srcOrd="1" destOrd="0" parTransId="{22B309A5-869C-423F-91AA-53865BA85A44}" sibTransId="{ADE7EE2C-8616-471A-9DBE-AD9AD671522A}"/>
    <dgm:cxn modelId="{AB3B5372-63D4-499D-A449-50BF33DAD376}" type="presOf" srcId="{417B9199-7378-49E4-8807-B6A41D7E659B}" destId="{9CB98017-0748-4096-B7A9-8BAD165DC8B5}" srcOrd="0" destOrd="0" presId="urn:microsoft.com/office/officeart/2008/layout/RadialCluster"/>
    <dgm:cxn modelId="{0FD88C35-9351-409A-AD80-C42ADC6397D9}" srcId="{ACC32CFC-779A-4FE9-85B4-7690BBDDCCF9}" destId="{5D0AF7B8-FAC0-41F4-9DDB-7E6A37218155}" srcOrd="0" destOrd="0" parTransId="{76088950-5062-4FC4-B56F-A233A82F5895}" sibTransId="{7AF0263A-8B86-4BEE-818B-D7D5A7ABF177}"/>
    <dgm:cxn modelId="{DCB8D417-E7DC-41CB-A40C-D719701CBD6E}" type="presOf" srcId="{22B309A5-869C-423F-91AA-53865BA85A44}" destId="{6C872C95-A781-4F4C-B662-27962A2BD826}" srcOrd="0" destOrd="0" presId="urn:microsoft.com/office/officeart/2008/layout/RadialCluster"/>
    <dgm:cxn modelId="{EE60207D-7D3B-4AFA-B14B-578FECED2B15}" type="presParOf" srcId="{223C507C-7118-497F-9180-8F34AC9C1E57}" destId="{5A0BD33E-D3C5-44AB-BD2F-31F70003D1EE}" srcOrd="0" destOrd="0" presId="urn:microsoft.com/office/officeart/2008/layout/RadialCluster"/>
    <dgm:cxn modelId="{CB1E0434-B0EB-40EF-A915-C16851DE4998}" type="presParOf" srcId="{5A0BD33E-D3C5-44AB-BD2F-31F70003D1EE}" destId="{4BC05967-B973-43A3-AE4F-63AF306C9443}" srcOrd="0" destOrd="0" presId="urn:microsoft.com/office/officeart/2008/layout/RadialCluster"/>
    <dgm:cxn modelId="{F3E9CA32-5BBF-4C81-B6FD-0A21D0ADE7F0}" type="presParOf" srcId="{5A0BD33E-D3C5-44AB-BD2F-31F70003D1EE}" destId="{8B7794E5-F1C0-4522-913E-545222EE5A6A}" srcOrd="1" destOrd="0" presId="urn:microsoft.com/office/officeart/2008/layout/RadialCluster"/>
    <dgm:cxn modelId="{A1279C7A-1D1E-4C54-B738-1AC8ABC91915}" type="presParOf" srcId="{5A0BD33E-D3C5-44AB-BD2F-31F70003D1EE}" destId="{8DB6656B-CFB8-4803-9036-4873F0BEAD7E}" srcOrd="2" destOrd="0" presId="urn:microsoft.com/office/officeart/2008/layout/RadialCluster"/>
    <dgm:cxn modelId="{4B7FB6EF-11DE-4516-B840-4473FE762C41}" type="presParOf" srcId="{5A0BD33E-D3C5-44AB-BD2F-31F70003D1EE}" destId="{6C872C95-A781-4F4C-B662-27962A2BD826}" srcOrd="3" destOrd="0" presId="urn:microsoft.com/office/officeart/2008/layout/RadialCluster"/>
    <dgm:cxn modelId="{B9519070-7F6A-4E6D-960C-9C7996059AB7}" type="presParOf" srcId="{5A0BD33E-D3C5-44AB-BD2F-31F70003D1EE}" destId="{8549DAEC-ECE3-4DDA-A99F-B6691EF9B2E5}" srcOrd="4" destOrd="0" presId="urn:microsoft.com/office/officeart/2008/layout/RadialCluster"/>
    <dgm:cxn modelId="{D5B65F5B-EA57-4C7A-8D7E-03A6D42C1BC4}" type="presParOf" srcId="{5A0BD33E-D3C5-44AB-BD2F-31F70003D1EE}" destId="{9CB98017-0748-4096-B7A9-8BAD165DC8B5}" srcOrd="5" destOrd="0" presId="urn:microsoft.com/office/officeart/2008/layout/RadialCluster"/>
    <dgm:cxn modelId="{A01FA733-F9D8-4031-9937-23BD81441409}" type="presParOf" srcId="{5A0BD33E-D3C5-44AB-BD2F-31F70003D1EE}" destId="{E2187C9D-84A4-4E5E-8D58-8088B77C71C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8170F4-BC84-42EF-9D33-B314F5BE0F03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6B301BC6-D4A9-4378-AB56-CA687F0CF5BA}">
      <dgm:prSet phldrT="[Текст]"/>
      <dgm:spPr/>
      <dgm:t>
        <a:bodyPr/>
        <a:lstStyle/>
        <a:p>
          <a:r>
            <a:rPr lang="ru-RU" dirty="0" smtClean="0"/>
            <a:t>Принципы научной этики</a:t>
          </a:r>
          <a:endParaRPr lang="ru-RU" dirty="0"/>
        </a:p>
      </dgm:t>
    </dgm:pt>
    <dgm:pt modelId="{77CD8B68-53D3-4338-95DE-364CABE1823F}" type="parTrans" cxnId="{A8A8FE5C-B99A-4C05-A777-8DC45C9B45DA}">
      <dgm:prSet/>
      <dgm:spPr/>
      <dgm:t>
        <a:bodyPr/>
        <a:lstStyle/>
        <a:p>
          <a:endParaRPr lang="ru-RU"/>
        </a:p>
      </dgm:t>
    </dgm:pt>
    <dgm:pt modelId="{42E7C486-517C-414E-9748-556D38EFC060}" type="sibTrans" cxnId="{A8A8FE5C-B99A-4C05-A777-8DC45C9B45DA}">
      <dgm:prSet/>
      <dgm:spPr/>
      <dgm:t>
        <a:bodyPr/>
        <a:lstStyle/>
        <a:p>
          <a:endParaRPr lang="ru-RU"/>
        </a:p>
      </dgm:t>
    </dgm:pt>
    <dgm:pt modelId="{EB59FFD8-8B59-4DEB-9CBF-0DD9E3103C66}">
      <dgm:prSet phldrT="[Текст]"/>
      <dgm:spPr/>
      <dgm:t>
        <a:bodyPr/>
        <a:lstStyle/>
        <a:p>
          <a:r>
            <a:rPr lang="ru-RU" dirty="0" smtClean="0"/>
            <a:t>Комфортные условия работы учёного</a:t>
          </a:r>
          <a:endParaRPr lang="ru-RU" dirty="0"/>
        </a:p>
      </dgm:t>
    </dgm:pt>
    <dgm:pt modelId="{3A1B1138-C135-49FF-A86F-824BA999AEA2}" type="parTrans" cxnId="{24E2C38D-BFC0-4760-AD2E-CBC2152A23C8}">
      <dgm:prSet/>
      <dgm:spPr/>
      <dgm:t>
        <a:bodyPr/>
        <a:lstStyle/>
        <a:p>
          <a:endParaRPr lang="ru-RU"/>
        </a:p>
      </dgm:t>
    </dgm:pt>
    <dgm:pt modelId="{A1F5F722-A3D9-4E24-A0BC-4B63F04561EF}" type="sibTrans" cxnId="{24E2C38D-BFC0-4760-AD2E-CBC2152A23C8}">
      <dgm:prSet/>
      <dgm:spPr/>
      <dgm:t>
        <a:bodyPr/>
        <a:lstStyle/>
        <a:p>
          <a:endParaRPr lang="ru-RU"/>
        </a:p>
      </dgm:t>
    </dgm:pt>
    <dgm:pt modelId="{3412BB84-A831-43A7-B377-A50F6EB930C6}">
      <dgm:prSet phldrT="[Текст]"/>
      <dgm:spPr/>
      <dgm:t>
        <a:bodyPr/>
        <a:lstStyle/>
        <a:p>
          <a:r>
            <a:rPr lang="ru-RU" dirty="0" smtClean="0"/>
            <a:t>Научный этикет</a:t>
          </a:r>
          <a:endParaRPr lang="ru-RU" dirty="0"/>
        </a:p>
      </dgm:t>
    </dgm:pt>
    <dgm:pt modelId="{47EFEBC8-B60E-46A8-8528-59FA6038D836}" type="parTrans" cxnId="{EBFC8801-3207-4AC8-98ED-5BF6BBC0E45B}">
      <dgm:prSet/>
      <dgm:spPr/>
      <dgm:t>
        <a:bodyPr/>
        <a:lstStyle/>
        <a:p>
          <a:endParaRPr lang="ru-RU"/>
        </a:p>
      </dgm:t>
    </dgm:pt>
    <dgm:pt modelId="{E87B81B1-9915-402A-99DF-521F5E2EF8A4}" type="sibTrans" cxnId="{EBFC8801-3207-4AC8-98ED-5BF6BBC0E45B}">
      <dgm:prSet/>
      <dgm:spPr/>
      <dgm:t>
        <a:bodyPr/>
        <a:lstStyle/>
        <a:p>
          <a:endParaRPr lang="ru-RU"/>
        </a:p>
      </dgm:t>
    </dgm:pt>
    <dgm:pt modelId="{FA3AF0AE-BFAE-4814-A239-E5345BA56D41}" type="pres">
      <dgm:prSet presAssocID="{6B8170F4-BC84-42EF-9D33-B314F5BE0F03}" presName="Name0" presStyleCnt="0">
        <dgm:presLayoutVars>
          <dgm:dir/>
          <dgm:resizeHandles val="exact"/>
        </dgm:presLayoutVars>
      </dgm:prSet>
      <dgm:spPr/>
    </dgm:pt>
    <dgm:pt modelId="{49BF1873-058D-41C4-9E54-6ED560D7C6CE}" type="pres">
      <dgm:prSet presAssocID="{6B8170F4-BC84-42EF-9D33-B314F5BE0F03}" presName="vNodes" presStyleCnt="0"/>
      <dgm:spPr/>
    </dgm:pt>
    <dgm:pt modelId="{93A7369F-4BC2-47BD-9CE7-1861CDDEEB11}" type="pres">
      <dgm:prSet presAssocID="{6B301BC6-D4A9-4378-AB56-CA687F0CF5B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2B7362-2A90-49DE-B1A6-BEE8534069B1}" type="pres">
      <dgm:prSet presAssocID="{42E7C486-517C-414E-9748-556D38EFC060}" presName="spacerT" presStyleCnt="0"/>
      <dgm:spPr/>
    </dgm:pt>
    <dgm:pt modelId="{FC310645-75EF-45B8-8942-74198A54C654}" type="pres">
      <dgm:prSet presAssocID="{42E7C486-517C-414E-9748-556D38EFC06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6A45CCDD-D27D-4EF1-AF30-275121A1625E}" type="pres">
      <dgm:prSet presAssocID="{42E7C486-517C-414E-9748-556D38EFC060}" presName="spacerB" presStyleCnt="0"/>
      <dgm:spPr/>
    </dgm:pt>
    <dgm:pt modelId="{1F1FD91A-31B6-48AA-BC1F-EB4BBD0BDF97}" type="pres">
      <dgm:prSet presAssocID="{EB59FFD8-8B59-4DEB-9CBF-0DD9E3103C66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6E5D27-F388-4BDA-A4DE-ED200BC5E3E0}" type="pres">
      <dgm:prSet presAssocID="{6B8170F4-BC84-42EF-9D33-B314F5BE0F03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5D2ED515-3E0A-4DDB-9EFA-8C5A13C58BD6}" type="pres">
      <dgm:prSet presAssocID="{6B8170F4-BC84-42EF-9D33-B314F5BE0F03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245E435-3175-400E-9644-87A7F5D7D739}" type="pres">
      <dgm:prSet presAssocID="{6B8170F4-BC84-42EF-9D33-B314F5BE0F03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AA8F3E-1498-40BF-8CB9-FD6B23BD0417}" type="presOf" srcId="{6B8170F4-BC84-42EF-9D33-B314F5BE0F03}" destId="{FA3AF0AE-BFAE-4814-A239-E5345BA56D41}" srcOrd="0" destOrd="0" presId="urn:microsoft.com/office/officeart/2005/8/layout/equation2"/>
    <dgm:cxn modelId="{A8A8FE5C-B99A-4C05-A777-8DC45C9B45DA}" srcId="{6B8170F4-BC84-42EF-9D33-B314F5BE0F03}" destId="{6B301BC6-D4A9-4378-AB56-CA687F0CF5BA}" srcOrd="0" destOrd="0" parTransId="{77CD8B68-53D3-4338-95DE-364CABE1823F}" sibTransId="{42E7C486-517C-414E-9748-556D38EFC060}"/>
    <dgm:cxn modelId="{C455CE00-8839-42BC-A026-0051C179A166}" type="presOf" srcId="{6B301BC6-D4A9-4378-AB56-CA687F0CF5BA}" destId="{93A7369F-4BC2-47BD-9CE7-1861CDDEEB11}" srcOrd="0" destOrd="0" presId="urn:microsoft.com/office/officeart/2005/8/layout/equation2"/>
    <dgm:cxn modelId="{24E2C38D-BFC0-4760-AD2E-CBC2152A23C8}" srcId="{6B8170F4-BC84-42EF-9D33-B314F5BE0F03}" destId="{EB59FFD8-8B59-4DEB-9CBF-0DD9E3103C66}" srcOrd="1" destOrd="0" parTransId="{3A1B1138-C135-49FF-A86F-824BA999AEA2}" sibTransId="{A1F5F722-A3D9-4E24-A0BC-4B63F04561EF}"/>
    <dgm:cxn modelId="{EBFC8801-3207-4AC8-98ED-5BF6BBC0E45B}" srcId="{6B8170F4-BC84-42EF-9D33-B314F5BE0F03}" destId="{3412BB84-A831-43A7-B377-A50F6EB930C6}" srcOrd="2" destOrd="0" parTransId="{47EFEBC8-B60E-46A8-8528-59FA6038D836}" sibTransId="{E87B81B1-9915-402A-99DF-521F5E2EF8A4}"/>
    <dgm:cxn modelId="{6788F5D9-26CF-4531-83C2-3CD986A9DE64}" type="presOf" srcId="{A1F5F722-A3D9-4E24-A0BC-4B63F04561EF}" destId="{5D2ED515-3E0A-4DDB-9EFA-8C5A13C58BD6}" srcOrd="1" destOrd="0" presId="urn:microsoft.com/office/officeart/2005/8/layout/equation2"/>
    <dgm:cxn modelId="{D99AF4E1-07C0-49D6-A89A-900E22C91906}" type="presOf" srcId="{A1F5F722-A3D9-4E24-A0BC-4B63F04561EF}" destId="{716E5D27-F388-4BDA-A4DE-ED200BC5E3E0}" srcOrd="0" destOrd="0" presId="urn:microsoft.com/office/officeart/2005/8/layout/equation2"/>
    <dgm:cxn modelId="{BB7C8DEB-6C32-4DDB-A19F-B3A50DE784D6}" type="presOf" srcId="{42E7C486-517C-414E-9748-556D38EFC060}" destId="{FC310645-75EF-45B8-8942-74198A54C654}" srcOrd="0" destOrd="0" presId="urn:microsoft.com/office/officeart/2005/8/layout/equation2"/>
    <dgm:cxn modelId="{2C4CC3B8-F8B5-4117-B74C-F184F6B98074}" type="presOf" srcId="{EB59FFD8-8B59-4DEB-9CBF-0DD9E3103C66}" destId="{1F1FD91A-31B6-48AA-BC1F-EB4BBD0BDF97}" srcOrd="0" destOrd="0" presId="urn:microsoft.com/office/officeart/2005/8/layout/equation2"/>
    <dgm:cxn modelId="{18815F43-0D1F-4A88-B3F0-477B67455F19}" type="presOf" srcId="{3412BB84-A831-43A7-B377-A50F6EB930C6}" destId="{D245E435-3175-400E-9644-87A7F5D7D739}" srcOrd="0" destOrd="0" presId="urn:microsoft.com/office/officeart/2005/8/layout/equation2"/>
    <dgm:cxn modelId="{C8CC2293-947D-4F0A-9C76-D412BD6F7736}" type="presParOf" srcId="{FA3AF0AE-BFAE-4814-A239-E5345BA56D41}" destId="{49BF1873-058D-41C4-9E54-6ED560D7C6CE}" srcOrd="0" destOrd="0" presId="urn:microsoft.com/office/officeart/2005/8/layout/equation2"/>
    <dgm:cxn modelId="{AEC905F8-606E-42AF-8286-A50DB6B9FCE4}" type="presParOf" srcId="{49BF1873-058D-41C4-9E54-6ED560D7C6CE}" destId="{93A7369F-4BC2-47BD-9CE7-1861CDDEEB11}" srcOrd="0" destOrd="0" presId="urn:microsoft.com/office/officeart/2005/8/layout/equation2"/>
    <dgm:cxn modelId="{0FD67C5A-E554-4B0C-80B7-5F8DCD9854B2}" type="presParOf" srcId="{49BF1873-058D-41C4-9E54-6ED560D7C6CE}" destId="{222B7362-2A90-49DE-B1A6-BEE8534069B1}" srcOrd="1" destOrd="0" presId="urn:microsoft.com/office/officeart/2005/8/layout/equation2"/>
    <dgm:cxn modelId="{5970070D-79C6-4114-8935-C9C28AA94CDD}" type="presParOf" srcId="{49BF1873-058D-41C4-9E54-6ED560D7C6CE}" destId="{FC310645-75EF-45B8-8942-74198A54C654}" srcOrd="2" destOrd="0" presId="urn:microsoft.com/office/officeart/2005/8/layout/equation2"/>
    <dgm:cxn modelId="{B4C4700C-0275-4C6C-9472-C2E602FCEB5F}" type="presParOf" srcId="{49BF1873-058D-41C4-9E54-6ED560D7C6CE}" destId="{6A45CCDD-D27D-4EF1-AF30-275121A1625E}" srcOrd="3" destOrd="0" presId="urn:microsoft.com/office/officeart/2005/8/layout/equation2"/>
    <dgm:cxn modelId="{8E885945-6A4A-406D-B071-0DAB1377F454}" type="presParOf" srcId="{49BF1873-058D-41C4-9E54-6ED560D7C6CE}" destId="{1F1FD91A-31B6-48AA-BC1F-EB4BBD0BDF97}" srcOrd="4" destOrd="0" presId="urn:microsoft.com/office/officeart/2005/8/layout/equation2"/>
    <dgm:cxn modelId="{FBF4A5E5-5C76-4D07-8C1D-DCE01A58EBC3}" type="presParOf" srcId="{FA3AF0AE-BFAE-4814-A239-E5345BA56D41}" destId="{716E5D27-F388-4BDA-A4DE-ED200BC5E3E0}" srcOrd="1" destOrd="0" presId="urn:microsoft.com/office/officeart/2005/8/layout/equation2"/>
    <dgm:cxn modelId="{4F9F1A80-9F87-4C60-917B-69B750E33CC4}" type="presParOf" srcId="{716E5D27-F388-4BDA-A4DE-ED200BC5E3E0}" destId="{5D2ED515-3E0A-4DDB-9EFA-8C5A13C58BD6}" srcOrd="0" destOrd="0" presId="urn:microsoft.com/office/officeart/2005/8/layout/equation2"/>
    <dgm:cxn modelId="{365EF7E6-53F6-4E70-9DE4-7AC6B83269BE}" type="presParOf" srcId="{FA3AF0AE-BFAE-4814-A239-E5345BA56D41}" destId="{D245E435-3175-400E-9644-87A7F5D7D73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8B64DC-7633-44C7-AFFE-D738BAAF282A}">
      <dsp:nvSpPr>
        <dsp:cNvPr id="0" name=""/>
        <dsp:cNvSpPr/>
      </dsp:nvSpPr>
      <dsp:spPr>
        <a:xfrm>
          <a:off x="1512371" y="0"/>
          <a:ext cx="4525963" cy="452596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8E6C13-8CF0-423D-BA9B-D37EDD37D911}">
      <dsp:nvSpPr>
        <dsp:cNvPr id="0" name=""/>
        <dsp:cNvSpPr/>
      </dsp:nvSpPr>
      <dsp:spPr>
        <a:xfrm>
          <a:off x="614336" y="405576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Монопредметный</a:t>
          </a:r>
          <a:endParaRPr lang="ru-RU" sz="1600" kern="1200" dirty="0"/>
        </a:p>
      </dsp:txBody>
      <dsp:txXfrm>
        <a:off x="614336" y="405576"/>
        <a:ext cx="2941875" cy="402209"/>
      </dsp:txXfrm>
    </dsp:sp>
    <dsp:sp modelId="{5AEF6417-AE87-479F-8801-047FF31A013E}">
      <dsp:nvSpPr>
        <dsp:cNvPr id="0" name=""/>
        <dsp:cNvSpPr/>
      </dsp:nvSpPr>
      <dsp:spPr>
        <a:xfrm>
          <a:off x="471449" y="888313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Межпредметный</a:t>
          </a:r>
          <a:endParaRPr lang="ru-RU" sz="1600" kern="1200" dirty="0"/>
        </a:p>
      </dsp:txBody>
      <dsp:txXfrm>
        <a:off x="471449" y="888313"/>
        <a:ext cx="2941875" cy="402209"/>
      </dsp:txXfrm>
    </dsp:sp>
    <dsp:sp modelId="{7180F06C-A6A4-4B67-AC9E-BFCABDE28534}">
      <dsp:nvSpPr>
        <dsp:cNvPr id="0" name=""/>
        <dsp:cNvSpPr/>
      </dsp:nvSpPr>
      <dsp:spPr>
        <a:xfrm>
          <a:off x="185705" y="1397869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err="1" smtClean="0"/>
            <a:t>Надпредметный</a:t>
          </a:r>
          <a:endParaRPr lang="ru-RU" sz="1600" kern="1200" dirty="0"/>
        </a:p>
      </dsp:txBody>
      <dsp:txXfrm>
        <a:off x="185705" y="1397869"/>
        <a:ext cx="2941875" cy="402209"/>
      </dsp:txXfrm>
    </dsp:sp>
    <dsp:sp modelId="{99BD7461-4D3D-4C6B-A0AC-BBFA082DA3E9}">
      <dsp:nvSpPr>
        <dsp:cNvPr id="0" name=""/>
        <dsp:cNvSpPr/>
      </dsp:nvSpPr>
      <dsp:spPr>
        <a:xfrm>
          <a:off x="4257673" y="828669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Исследовательские</a:t>
          </a:r>
          <a:endParaRPr lang="ru-RU" sz="1600" kern="1200" dirty="0"/>
        </a:p>
      </dsp:txBody>
      <dsp:txXfrm>
        <a:off x="4257673" y="828669"/>
        <a:ext cx="2941875" cy="402209"/>
      </dsp:txXfrm>
    </dsp:sp>
    <dsp:sp modelId="{21DC5C32-689F-4D6E-931A-DD4F299EBF49}">
      <dsp:nvSpPr>
        <dsp:cNvPr id="0" name=""/>
        <dsp:cNvSpPr/>
      </dsp:nvSpPr>
      <dsp:spPr>
        <a:xfrm>
          <a:off x="4186244" y="1471609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Творческие </a:t>
          </a:r>
          <a:endParaRPr lang="ru-RU" sz="1600" kern="1200" dirty="0"/>
        </a:p>
      </dsp:txBody>
      <dsp:txXfrm>
        <a:off x="4186244" y="1471609"/>
        <a:ext cx="2941875" cy="402209"/>
      </dsp:txXfrm>
    </dsp:sp>
    <dsp:sp modelId="{8D58F5F8-3AFE-4029-A92E-82693729AC7B}">
      <dsp:nvSpPr>
        <dsp:cNvPr id="0" name=""/>
        <dsp:cNvSpPr/>
      </dsp:nvSpPr>
      <dsp:spPr>
        <a:xfrm>
          <a:off x="4471988" y="2043113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Игровые</a:t>
          </a:r>
          <a:endParaRPr lang="ru-RU" sz="1600" kern="1200" dirty="0"/>
        </a:p>
      </dsp:txBody>
      <dsp:txXfrm>
        <a:off x="4471988" y="2043113"/>
        <a:ext cx="2941875" cy="402209"/>
      </dsp:txXfrm>
    </dsp:sp>
    <dsp:sp modelId="{DBED156E-649A-4F6C-9A56-8DAD020B0B68}">
      <dsp:nvSpPr>
        <dsp:cNvPr id="0" name=""/>
        <dsp:cNvSpPr/>
      </dsp:nvSpPr>
      <dsp:spPr>
        <a:xfrm>
          <a:off x="4686304" y="2614617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Информационные</a:t>
          </a:r>
          <a:endParaRPr lang="ru-RU" sz="1600" kern="1200" dirty="0"/>
        </a:p>
      </dsp:txBody>
      <dsp:txXfrm>
        <a:off x="4686304" y="2614617"/>
        <a:ext cx="2941875" cy="402209"/>
      </dsp:txXfrm>
    </dsp:sp>
    <dsp:sp modelId="{81B3FB31-778D-434B-9B65-0DDB4EF2FF78}">
      <dsp:nvSpPr>
        <dsp:cNvPr id="0" name=""/>
        <dsp:cNvSpPr/>
      </dsp:nvSpPr>
      <dsp:spPr>
        <a:xfrm>
          <a:off x="4686304" y="3257561"/>
          <a:ext cx="2941875" cy="402209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Практико-ориентированные </a:t>
          </a:r>
          <a:endParaRPr lang="ru-RU" sz="1600" kern="1200" dirty="0"/>
        </a:p>
      </dsp:txBody>
      <dsp:txXfrm>
        <a:off x="4686304" y="3257561"/>
        <a:ext cx="2941875" cy="40220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BC05967-B973-43A3-AE4F-63AF306C9443}">
      <dsp:nvSpPr>
        <dsp:cNvPr id="0" name=""/>
        <dsp:cNvSpPr/>
      </dsp:nvSpPr>
      <dsp:spPr>
        <a:xfrm>
          <a:off x="3122618" y="1332504"/>
          <a:ext cx="1529268" cy="211467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u="sng" kern="1200" dirty="0" smtClean="0"/>
            <a:t>Ложные заявления</a:t>
          </a:r>
          <a:endParaRPr lang="ru-RU" sz="2200" b="1" u="sng" kern="1200" dirty="0"/>
        </a:p>
      </dsp:txBody>
      <dsp:txXfrm>
        <a:off x="3122618" y="1332504"/>
        <a:ext cx="1529268" cy="2114671"/>
      </dsp:txXfrm>
    </dsp:sp>
    <dsp:sp modelId="{8B7794E5-F1C0-4522-913E-545222EE5A6A}">
      <dsp:nvSpPr>
        <dsp:cNvPr id="0" name=""/>
        <dsp:cNvSpPr/>
      </dsp:nvSpPr>
      <dsp:spPr>
        <a:xfrm rot="16199421">
          <a:off x="3559710" y="1005195"/>
          <a:ext cx="654618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54618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6656B-CFB8-4803-9036-4873F0BEAD7E}">
      <dsp:nvSpPr>
        <dsp:cNvPr id="0" name=""/>
        <dsp:cNvSpPr/>
      </dsp:nvSpPr>
      <dsp:spPr>
        <a:xfrm>
          <a:off x="2260481" y="0"/>
          <a:ext cx="3252853" cy="67788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Фабрикация данных</a:t>
          </a:r>
          <a:endParaRPr lang="ru-RU" sz="2000" kern="1200" dirty="0"/>
        </a:p>
      </dsp:txBody>
      <dsp:txXfrm>
        <a:off x="2260481" y="0"/>
        <a:ext cx="3252853" cy="677885"/>
      </dsp:txXfrm>
    </dsp:sp>
    <dsp:sp modelId="{6C872C95-A781-4F4C-B662-27962A2BD826}">
      <dsp:nvSpPr>
        <dsp:cNvPr id="0" name=""/>
        <dsp:cNvSpPr/>
      </dsp:nvSpPr>
      <dsp:spPr>
        <a:xfrm rot="1299006">
          <a:off x="4644684" y="2731023"/>
          <a:ext cx="204200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4200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9DAEC-ECE3-4DDA-A99F-B6691EF9B2E5}">
      <dsp:nvSpPr>
        <dsp:cNvPr id="0" name=""/>
        <dsp:cNvSpPr/>
      </dsp:nvSpPr>
      <dsp:spPr>
        <a:xfrm>
          <a:off x="4841682" y="2596961"/>
          <a:ext cx="2382709" cy="12892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Некорректные </a:t>
          </a:r>
          <a:r>
            <a:rPr lang="ru-RU" sz="2000" kern="1200" dirty="0" smtClean="0"/>
            <a:t>заявления</a:t>
          </a:r>
          <a:endParaRPr lang="ru-RU" sz="2000" kern="1200" dirty="0"/>
        </a:p>
      </dsp:txBody>
      <dsp:txXfrm>
        <a:off x="4841682" y="2596961"/>
        <a:ext cx="2382709" cy="1289251"/>
      </dsp:txXfrm>
    </dsp:sp>
    <dsp:sp modelId="{9CB98017-0748-4096-B7A9-8BAD165DC8B5}">
      <dsp:nvSpPr>
        <dsp:cNvPr id="0" name=""/>
        <dsp:cNvSpPr/>
      </dsp:nvSpPr>
      <dsp:spPr>
        <a:xfrm rot="9474035">
          <a:off x="2932255" y="2737491"/>
          <a:ext cx="19762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9762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187C9D-84A4-4E5E-8D58-8088B77C71C9}">
      <dsp:nvSpPr>
        <dsp:cNvPr id="0" name=""/>
        <dsp:cNvSpPr/>
      </dsp:nvSpPr>
      <dsp:spPr>
        <a:xfrm>
          <a:off x="544778" y="2645640"/>
          <a:ext cx="2394736" cy="12304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50800" tIns="50800" rIns="50800" bIns="508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Фальсификация данных</a:t>
          </a:r>
          <a:endParaRPr lang="ru-RU" sz="2000" kern="1200" dirty="0"/>
        </a:p>
      </dsp:txBody>
      <dsp:txXfrm>
        <a:off x="544778" y="2645640"/>
        <a:ext cx="2394736" cy="12304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3A7369F-4BC2-47BD-9CE7-1861CDDEEB11}">
      <dsp:nvSpPr>
        <dsp:cNvPr id="0" name=""/>
        <dsp:cNvSpPr/>
      </dsp:nvSpPr>
      <dsp:spPr>
        <a:xfrm>
          <a:off x="575495" y="1912"/>
          <a:ext cx="1810358" cy="18103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Принципы научной этики</a:t>
          </a:r>
          <a:endParaRPr lang="ru-RU" sz="1700" kern="1200" dirty="0"/>
        </a:p>
      </dsp:txBody>
      <dsp:txXfrm>
        <a:off x="575495" y="1912"/>
        <a:ext cx="1810358" cy="1810358"/>
      </dsp:txXfrm>
    </dsp:sp>
    <dsp:sp modelId="{FC310645-75EF-45B8-8942-74198A54C654}">
      <dsp:nvSpPr>
        <dsp:cNvPr id="0" name=""/>
        <dsp:cNvSpPr/>
      </dsp:nvSpPr>
      <dsp:spPr>
        <a:xfrm>
          <a:off x="955670" y="1959272"/>
          <a:ext cx="1050007" cy="105000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955670" y="1959272"/>
        <a:ext cx="1050007" cy="1050007"/>
      </dsp:txXfrm>
    </dsp:sp>
    <dsp:sp modelId="{1F1FD91A-31B6-48AA-BC1F-EB4BBD0BDF97}">
      <dsp:nvSpPr>
        <dsp:cNvPr id="0" name=""/>
        <dsp:cNvSpPr/>
      </dsp:nvSpPr>
      <dsp:spPr>
        <a:xfrm>
          <a:off x="575495" y="3156281"/>
          <a:ext cx="1810358" cy="181035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Комфортные условия работы учёного</a:t>
          </a:r>
          <a:endParaRPr lang="ru-RU" sz="1700" kern="1200" dirty="0"/>
        </a:p>
      </dsp:txBody>
      <dsp:txXfrm>
        <a:off x="575495" y="3156281"/>
        <a:ext cx="1810358" cy="1810358"/>
      </dsp:txXfrm>
    </dsp:sp>
    <dsp:sp modelId="{716E5D27-F388-4BDA-A4DE-ED200BC5E3E0}">
      <dsp:nvSpPr>
        <dsp:cNvPr id="0" name=""/>
        <dsp:cNvSpPr/>
      </dsp:nvSpPr>
      <dsp:spPr>
        <a:xfrm>
          <a:off x="2657407" y="2147549"/>
          <a:ext cx="575694" cy="6734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2657407" y="2147549"/>
        <a:ext cx="575694" cy="673453"/>
      </dsp:txXfrm>
    </dsp:sp>
    <dsp:sp modelId="{D245E435-3175-400E-9644-87A7F5D7D739}">
      <dsp:nvSpPr>
        <dsp:cNvPr id="0" name=""/>
        <dsp:cNvSpPr/>
      </dsp:nvSpPr>
      <dsp:spPr>
        <a:xfrm>
          <a:off x="3472069" y="673917"/>
          <a:ext cx="3620717" cy="362071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000" kern="1200" dirty="0" smtClean="0"/>
            <a:t>Научный этикет</a:t>
          </a:r>
          <a:endParaRPr lang="ru-RU" sz="5000" kern="1200" dirty="0"/>
        </a:p>
      </dsp:txBody>
      <dsp:txXfrm>
        <a:off x="3472069" y="673917"/>
        <a:ext cx="3620717" cy="36207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183AC-B635-4BC6-BF1F-D682B8A5D1EB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838B5-7148-446C-BFAA-1121D307CF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0CDED-8F61-4E66-A628-9D00CCF948C9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B6641-F844-4594-BF0F-CFE89CCF22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9EA12-BD1B-4A44-AAFB-CF90F5FF1494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D7675-3F04-4FE2-9320-9579FD2C4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579438"/>
            <a:ext cx="7848600" cy="56356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343025"/>
            <a:ext cx="8229600" cy="5137150"/>
          </a:xfrm>
        </p:spPr>
        <p:txBody>
          <a:bodyPr rtlCol="0">
            <a:normAutofit/>
          </a:bodyPr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www.themegallery.com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Company Logo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58D349-50F9-4165-9467-255347D05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7671E-9F3C-4D48-965A-2162D35ACA51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5E881-0D86-42C1-A618-46A30129CA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07616-B394-4BF2-AA65-5543C483AF60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A3BCF-DF45-4132-AF70-284BF3BC1C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5AAFE-E7E7-4360-AA8A-8456952BAAD4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A671B-D112-490B-AE94-0EAF06C84B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610D0F-10CD-44A3-AED0-B2E229E09AED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F205C-0802-40E7-9AB4-9D3A39E94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AE31-CD7F-465F-AF54-3BF822C07258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A50C7-0222-43DB-B32F-D8CCEFEDE2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61DDE-F960-4FEB-B67A-BB265973C65E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41941-AEAD-459D-88D4-F8E9203560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822D8-B5EB-486E-8460-D96E3D77FAB6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1CCAB-2EB6-455E-85CD-7B1E22449F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0176C-6276-4626-8B50-2887EE687800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BCCB0-82CF-4DF9-8B52-BB385CD978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0C39C7-128A-49A2-9C36-AF9A8D4A32A2}" type="datetimeFigureOut">
              <a:rPr lang="ru-RU"/>
              <a:pPr>
                <a:defRPr/>
              </a:pPr>
              <a:t>08.03.2015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E1BDA28-0467-427A-B860-0E12FA594C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0"/>
          <p:cNvSpPr txBox="1">
            <a:spLocks noChangeArrowheads="1"/>
          </p:cNvSpPr>
          <p:nvPr/>
        </p:nvSpPr>
        <p:spPr bwMode="auto">
          <a:xfrm>
            <a:off x="684213" y="2060575"/>
            <a:ext cx="8243887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>
                <a:solidFill>
                  <a:schemeClr val="hlink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3075" name="Text Box 21"/>
          <p:cNvSpPr txBox="1">
            <a:spLocks noChangeArrowheads="1"/>
          </p:cNvSpPr>
          <p:nvPr/>
        </p:nvSpPr>
        <p:spPr bwMode="auto">
          <a:xfrm>
            <a:off x="4695825" y="5392738"/>
            <a:ext cx="3692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ru-RU">
              <a:latin typeface="Calibri" pitchFamily="34" charset="0"/>
            </a:endParaRPr>
          </a:p>
        </p:txBody>
      </p:sp>
      <p:sp>
        <p:nvSpPr>
          <p:cNvPr id="3076" name="Text Box 22"/>
          <p:cNvSpPr txBox="1">
            <a:spLocks noChangeArrowheads="1"/>
          </p:cNvSpPr>
          <p:nvPr/>
        </p:nvSpPr>
        <p:spPr bwMode="auto">
          <a:xfrm>
            <a:off x="5508104" y="3861048"/>
            <a:ext cx="3096344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endParaRPr lang="ru-RU" sz="2000" dirty="0">
              <a:latin typeface="Calibri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ru-RU" sz="2000" dirty="0">
                <a:latin typeface="Calibri" pitchFamily="34" charset="0"/>
              </a:rPr>
              <a:t>Подготовил: </a:t>
            </a:r>
            <a:endParaRPr lang="ru-RU" sz="2000" dirty="0" smtClean="0">
              <a:latin typeface="Calibri" pitchFamily="34" charset="0"/>
            </a:endParaRP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latin typeface="Calibri" pitchFamily="34" charset="0"/>
              </a:rPr>
              <a:t>Шаронова </a:t>
            </a:r>
            <a:r>
              <a:rPr lang="ru-RU" sz="2000" dirty="0">
                <a:latin typeface="Calibri" pitchFamily="34" charset="0"/>
              </a:rPr>
              <a:t>Ольга </a:t>
            </a:r>
            <a:r>
              <a:rPr lang="ru-RU" sz="2000" dirty="0" smtClean="0">
                <a:latin typeface="Calibri" pitchFamily="34" charset="0"/>
              </a:rPr>
              <a:t>Алексеевна</a:t>
            </a:r>
          </a:p>
          <a:p>
            <a:pPr algn="r">
              <a:spcBef>
                <a:spcPct val="50000"/>
              </a:spcBef>
            </a:pPr>
            <a:r>
              <a:rPr lang="ru-RU" sz="2000" dirty="0" smtClean="0">
                <a:latin typeface="Calibri" pitchFamily="34" charset="0"/>
              </a:rPr>
              <a:t> </a:t>
            </a:r>
            <a:r>
              <a:rPr lang="ru-RU" sz="2000" dirty="0">
                <a:latin typeface="Calibri" pitchFamily="34" charset="0"/>
              </a:rPr>
              <a:t>методист МБОУ ДОД ЦДТТ</a:t>
            </a:r>
            <a:endParaRPr lang="ru-RU" dirty="0">
              <a:latin typeface="Calibri" pitchFamily="34" charset="0"/>
            </a:endParaRPr>
          </a:p>
          <a:p>
            <a:pPr algn="r">
              <a:spcBef>
                <a:spcPct val="50000"/>
              </a:spcBef>
            </a:pPr>
            <a:endParaRPr lang="ru-RU" sz="2000" b="1" dirty="0">
              <a:latin typeface="Times New Roman" pitchFamily="18" charset="0"/>
            </a:endParaRPr>
          </a:p>
        </p:txBody>
      </p:sp>
      <p:sp>
        <p:nvSpPr>
          <p:cNvPr id="3077" name="Rectangle 23"/>
          <p:cNvSpPr>
            <a:spLocks noGrp="1" noChangeArrowheads="1"/>
          </p:cNvSpPr>
          <p:nvPr>
            <p:ph type="ctrTitle"/>
          </p:nvPr>
        </p:nvSpPr>
        <p:spPr>
          <a:xfrm>
            <a:off x="395288" y="2060848"/>
            <a:ext cx="7921128" cy="1291952"/>
          </a:xfrm>
        </p:spPr>
        <p:txBody>
          <a:bodyPr/>
          <a:lstStyle/>
          <a:p>
            <a:pPr eaLnBrk="1" hangingPunct="1"/>
            <a:r>
              <a:rPr lang="ru-RU" sz="3600" b="1" dirty="0" smtClean="0">
                <a:solidFill>
                  <a:schemeClr val="hlink"/>
                </a:solidFill>
              </a:rPr>
              <a:t/>
            </a:r>
            <a:br>
              <a:rPr lang="ru-RU" sz="3600" b="1" dirty="0" smtClean="0">
                <a:solidFill>
                  <a:schemeClr val="hlink"/>
                </a:solidFill>
              </a:rPr>
            </a:br>
            <a:r>
              <a:rPr lang="ru-RU" sz="3600" b="1" dirty="0" smtClean="0">
                <a:solidFill>
                  <a:schemeClr val="hlink"/>
                </a:solidFill>
              </a:rPr>
              <a:t>Соблюдение этических основ научной деятельности при организации исследовательской и проектной работы обучающихся</a:t>
            </a:r>
            <a:br>
              <a:rPr lang="ru-RU" sz="3600" b="1" dirty="0" smtClean="0">
                <a:solidFill>
                  <a:schemeClr val="hlink"/>
                </a:solidFill>
              </a:rPr>
            </a:br>
            <a:endParaRPr lang="ru-RU" sz="3600" b="1" dirty="0" smtClean="0">
              <a:solidFill>
                <a:schemeClr val="hlin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568" y="548680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Управление образования администрации городского округа город Выкса</a:t>
            </a:r>
          </a:p>
          <a:p>
            <a:pPr algn="ctr"/>
            <a:r>
              <a:rPr lang="ru-RU" dirty="0" smtClean="0"/>
              <a:t>МБОУ ДОД ЦДТТ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131840" y="6165304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г. Выкса</a:t>
            </a:r>
          </a:p>
          <a:p>
            <a:pPr algn="ctr"/>
            <a:r>
              <a:rPr lang="ru-RU" dirty="0" smtClean="0"/>
              <a:t>2015г.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/>
              <a:t>Этапы проектной деятельности</a:t>
            </a:r>
            <a:endParaRPr lang="ru-RU" sz="3600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Мотивация проектной деятельности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сферы деятельности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Интерпретация целей на языке задач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Выбор методологического инструментария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проектных работ - получение продукта деятельности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Оценка свойств и подготовка к использованию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Проверка и использование в конкретных условиях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latin typeface="Times New Roman" pitchFamily="18" charset="0"/>
                <a:cs typeface="Times New Roman" pitchFamily="18" charset="0"/>
              </a:rPr>
              <a:t>Различие между учебным и научным исследованиями</a:t>
            </a:r>
            <a:endParaRPr lang="en-US" sz="3600" b="1" u="sng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7" name="Freeform 3"/>
          <p:cNvSpPr>
            <a:spLocks/>
          </p:cNvSpPr>
          <p:nvPr/>
        </p:nvSpPr>
        <p:spPr bwMode="gray">
          <a:xfrm>
            <a:off x="5073650" y="1219200"/>
            <a:ext cx="1466850" cy="1155700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3424238" y="2652713"/>
            <a:ext cx="2660650" cy="3871912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8069" name="AutoShape 5"/>
          <p:cNvSpPr>
            <a:spLocks noChangeArrowheads="1"/>
          </p:cNvSpPr>
          <p:nvPr/>
        </p:nvSpPr>
        <p:spPr bwMode="gray">
          <a:xfrm>
            <a:off x="3563938" y="2276475"/>
            <a:ext cx="2520950" cy="525463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 flipH="1">
            <a:off x="5334000" y="2590800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 flipH="1">
            <a:off x="3743325" y="2581275"/>
            <a:ext cx="71438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6443663" y="2060575"/>
            <a:ext cx="2295525" cy="3155950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8073" name="AutoShape 9"/>
          <p:cNvSpPr>
            <a:spLocks noChangeArrowheads="1"/>
          </p:cNvSpPr>
          <p:nvPr/>
        </p:nvSpPr>
        <p:spPr bwMode="gray">
          <a:xfrm>
            <a:off x="6300788" y="1844675"/>
            <a:ext cx="2843212" cy="50482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 flipH="1">
            <a:off x="6253163" y="2079625"/>
            <a:ext cx="71437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88076" name="Freeform 12"/>
          <p:cNvSpPr>
            <a:spLocks/>
          </p:cNvSpPr>
          <p:nvPr/>
        </p:nvSpPr>
        <p:spPr bwMode="gray">
          <a:xfrm>
            <a:off x="2492375" y="1720850"/>
            <a:ext cx="1466850" cy="1157288"/>
          </a:xfrm>
          <a:custGeom>
            <a:avLst/>
            <a:gdLst/>
            <a:ahLst/>
            <a:cxnLst>
              <a:cxn ang="0">
                <a:pos x="0" y="774"/>
              </a:cxn>
              <a:cxn ang="0">
                <a:pos x="2" y="770"/>
              </a:cxn>
              <a:cxn ang="0">
                <a:pos x="8" y="754"/>
              </a:cxn>
              <a:cxn ang="0">
                <a:pos x="16" y="730"/>
              </a:cxn>
              <a:cxn ang="0">
                <a:pos x="32" y="698"/>
              </a:cxn>
              <a:cxn ang="0">
                <a:pos x="50" y="660"/>
              </a:cxn>
              <a:cxn ang="0">
                <a:pos x="76" y="618"/>
              </a:cxn>
              <a:cxn ang="0">
                <a:pos x="106" y="574"/>
              </a:cxn>
              <a:cxn ang="0">
                <a:pos x="142" y="528"/>
              </a:cxn>
              <a:cxn ang="0">
                <a:pos x="186" y="482"/>
              </a:cxn>
              <a:cxn ang="0">
                <a:pos x="236" y="438"/>
              </a:cxn>
              <a:cxn ang="0">
                <a:pos x="294" y="398"/>
              </a:cxn>
              <a:cxn ang="0">
                <a:pos x="360" y="360"/>
              </a:cxn>
              <a:cxn ang="0">
                <a:pos x="426" y="332"/>
              </a:cxn>
              <a:cxn ang="0">
                <a:pos x="488" y="314"/>
              </a:cxn>
              <a:cxn ang="0">
                <a:pos x="544" y="304"/>
              </a:cxn>
              <a:cxn ang="0">
                <a:pos x="594" y="300"/>
              </a:cxn>
              <a:cxn ang="0">
                <a:pos x="638" y="300"/>
              </a:cxn>
              <a:cxn ang="0">
                <a:pos x="678" y="304"/>
              </a:cxn>
              <a:cxn ang="0">
                <a:pos x="710" y="312"/>
              </a:cxn>
              <a:cxn ang="0">
                <a:pos x="736" y="320"/>
              </a:cxn>
              <a:cxn ang="0">
                <a:pos x="754" y="326"/>
              </a:cxn>
              <a:cxn ang="0">
                <a:pos x="766" y="332"/>
              </a:cxn>
              <a:cxn ang="0">
                <a:pos x="770" y="334"/>
              </a:cxn>
              <a:cxn ang="0">
                <a:pos x="680" y="476"/>
              </a:cxn>
              <a:cxn ang="0">
                <a:pos x="982" y="370"/>
              </a:cxn>
              <a:cxn ang="0">
                <a:pos x="912" y="0"/>
              </a:cxn>
              <a:cxn ang="0">
                <a:pos x="854" y="150"/>
              </a:cxn>
              <a:cxn ang="0">
                <a:pos x="850" y="148"/>
              </a:cxn>
              <a:cxn ang="0">
                <a:pos x="838" y="142"/>
              </a:cxn>
              <a:cxn ang="0">
                <a:pos x="822" y="134"/>
              </a:cxn>
              <a:cxn ang="0">
                <a:pos x="798" y="126"/>
              </a:cxn>
              <a:cxn ang="0">
                <a:pos x="768" y="120"/>
              </a:cxn>
              <a:cxn ang="0">
                <a:pos x="732" y="114"/>
              </a:cxn>
              <a:cxn ang="0">
                <a:pos x="692" y="110"/>
              </a:cxn>
              <a:cxn ang="0">
                <a:pos x="646" y="110"/>
              </a:cxn>
              <a:cxn ang="0">
                <a:pos x="596" y="116"/>
              </a:cxn>
              <a:cxn ang="0">
                <a:pos x="540" y="126"/>
              </a:cxn>
              <a:cxn ang="0">
                <a:pos x="482" y="146"/>
              </a:cxn>
              <a:cxn ang="0">
                <a:pos x="422" y="172"/>
              </a:cxn>
              <a:cxn ang="0">
                <a:pos x="356" y="210"/>
              </a:cxn>
              <a:cxn ang="0">
                <a:pos x="290" y="258"/>
              </a:cxn>
              <a:cxn ang="0">
                <a:pos x="230" y="310"/>
              </a:cxn>
              <a:cxn ang="0">
                <a:pos x="178" y="364"/>
              </a:cxn>
              <a:cxn ang="0">
                <a:pos x="136" y="422"/>
              </a:cxn>
              <a:cxn ang="0">
                <a:pos x="100" y="480"/>
              </a:cxn>
              <a:cxn ang="0">
                <a:pos x="72" y="536"/>
              </a:cxn>
              <a:cxn ang="0">
                <a:pos x="48" y="590"/>
              </a:cxn>
              <a:cxn ang="0">
                <a:pos x="30" y="640"/>
              </a:cxn>
              <a:cxn ang="0">
                <a:pos x="18" y="684"/>
              </a:cxn>
              <a:cxn ang="0">
                <a:pos x="8" y="722"/>
              </a:cxn>
              <a:cxn ang="0">
                <a:pos x="4" y="750"/>
              </a:cxn>
              <a:cxn ang="0">
                <a:pos x="0" y="768"/>
              </a:cxn>
              <a:cxn ang="0">
                <a:pos x="0" y="774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 w="12700">
            <a:noFill/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+mn-cs"/>
            </a:endParaRP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gray">
          <a:xfrm>
            <a:off x="3635375" y="2300288"/>
            <a:ext cx="2449513" cy="3063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CC0099"/>
                </a:solidFill>
                <a:latin typeface="Calibri" pitchFamily="34" charset="0"/>
              </a:rPr>
              <a:t>Проектное исследование</a:t>
            </a:r>
            <a:endParaRPr lang="en-US" sz="1400" b="1">
              <a:solidFill>
                <a:srgbClr val="CC0099"/>
              </a:solidFill>
              <a:latin typeface="Calibri" pitchFamily="34" charset="0"/>
            </a:endParaRP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gray">
          <a:xfrm>
            <a:off x="6443663" y="1916113"/>
            <a:ext cx="223837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/>
            <a:r>
              <a:rPr lang="ru-RU" sz="1400" b="1">
                <a:solidFill>
                  <a:srgbClr val="99CC00"/>
                </a:solidFill>
                <a:latin typeface="Calibri" pitchFamily="34" charset="0"/>
              </a:rPr>
              <a:t>Научное исследование</a:t>
            </a:r>
            <a:endParaRPr lang="en-US" sz="1400" b="1">
              <a:solidFill>
                <a:srgbClr val="99CC00"/>
              </a:solidFill>
              <a:latin typeface="Calibri" pitchFamily="34" charset="0"/>
            </a:endParaRPr>
          </a:p>
        </p:txBody>
      </p:sp>
      <p:grpSp>
        <p:nvGrpSpPr>
          <p:cNvPr id="12303" name="Group 15"/>
          <p:cNvGrpSpPr>
            <a:grpSpLocks/>
          </p:cNvGrpSpPr>
          <p:nvPr/>
        </p:nvGrpSpPr>
        <p:grpSpPr bwMode="auto">
          <a:xfrm>
            <a:off x="323850" y="1789112"/>
            <a:ext cx="2813050" cy="4736231"/>
            <a:chOff x="576" y="1836"/>
            <a:chExt cx="1446" cy="2277"/>
          </a:xfrm>
        </p:grpSpPr>
        <p:sp>
          <p:nvSpPr>
            <p:cNvPr id="12306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88081" name="AutoShape 17"/>
            <p:cNvSpPr>
              <a:spLocks noChangeArrowheads="1"/>
            </p:cNvSpPr>
            <p:nvPr/>
          </p:nvSpPr>
          <p:spPr bwMode="gray">
            <a:xfrm>
              <a:off x="712" y="1852"/>
              <a:ext cx="1173" cy="18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Arial" pitchFamily="34" charset="0"/>
                <a:cs typeface="+mn-cs"/>
              </a:endParaRPr>
            </a:p>
          </p:txBody>
        </p:sp>
        <p:sp>
          <p:nvSpPr>
            <p:cNvPr id="12308" name="AutoShape 18"/>
            <p:cNvSpPr>
              <a:spLocks noChangeArrowheads="1"/>
            </p:cNvSpPr>
            <p:nvPr/>
          </p:nvSpPr>
          <p:spPr bwMode="auto">
            <a:xfrm flipH="1">
              <a:off x="1773" y="1897"/>
              <a:ext cx="45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309" name="AutoShape 19"/>
            <p:cNvSpPr>
              <a:spLocks noChangeArrowheads="1"/>
            </p:cNvSpPr>
            <p:nvPr/>
          </p:nvSpPr>
          <p:spPr bwMode="auto">
            <a:xfrm flipH="1">
              <a:off x="776" y="1897"/>
              <a:ext cx="46" cy="91"/>
            </a:xfrm>
            <a:prstGeom prst="octagon">
              <a:avLst>
                <a:gd name="adj" fmla="val 29287"/>
              </a:avLst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latin typeface="Calibri" pitchFamily="34" charset="0"/>
              </a:endParaRPr>
            </a:p>
          </p:txBody>
        </p:sp>
        <p:sp>
          <p:nvSpPr>
            <p:cNvPr id="12310" name="Text Box 20"/>
            <p:cNvSpPr txBox="1">
              <a:spLocks noChangeArrowheads="1"/>
            </p:cNvSpPr>
            <p:nvPr/>
          </p:nvSpPr>
          <p:spPr bwMode="gray">
            <a:xfrm>
              <a:off x="634" y="1836"/>
              <a:ext cx="1326" cy="14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ru-RU" sz="1400" b="1">
                  <a:latin typeface="Calibri" pitchFamily="34" charset="0"/>
                </a:rPr>
                <a:t>Учебное исследование</a:t>
              </a:r>
              <a:endParaRPr lang="en-US" sz="1400" b="1">
                <a:latin typeface="Calibri" pitchFamily="34" charset="0"/>
              </a:endParaRPr>
            </a:p>
          </p:txBody>
        </p:sp>
        <p:sp>
          <p:nvSpPr>
            <p:cNvPr id="12311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20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buClr>
                  <a:schemeClr val="hlink"/>
                </a:buClr>
                <a:buFont typeface="Wingdings" pitchFamily="2" charset="2"/>
                <a:buNone/>
              </a:pPr>
              <a:r>
                <a:rPr lang="ru-RU" altLang="ja-JP" b="1" dirty="0">
                  <a:latin typeface="Calibri" pitchFamily="34" charset="0"/>
                </a:rPr>
                <a:t>Цель -</a:t>
              </a:r>
              <a:r>
                <a:rPr lang="ru-RU" altLang="ja-JP" dirty="0">
                  <a:latin typeface="Calibri" pitchFamily="34" charset="0"/>
                </a:rPr>
                <a:t> приобретение учащимися функционального навыка исследования, развитии способности к </a:t>
              </a:r>
              <a:r>
                <a:rPr lang="ru-RU" altLang="ja-JP" dirty="0">
                  <a:latin typeface="Times New Roman" pitchFamily="18" charset="0"/>
                  <a:cs typeface="Times New Roman" pitchFamily="18" charset="0"/>
                </a:rPr>
                <a:t>исследовательскому</a:t>
              </a:r>
              <a:r>
                <a:rPr lang="ru-RU" altLang="ja-JP" dirty="0">
                  <a:latin typeface="Calibri" pitchFamily="34" charset="0"/>
                </a:rPr>
                <a:t> типу мышления, активизации личностной позиции учащегося в образовательном процессе на основе приобретения субъективно новых знаний.</a:t>
              </a:r>
              <a:endParaRPr lang="ru-RU" dirty="0">
                <a:latin typeface="Calibri" pitchFamily="34" charset="0"/>
              </a:endParaRPr>
            </a:p>
          </p:txBody>
        </p:sp>
      </p:grpSp>
      <p:sp>
        <p:nvSpPr>
          <p:cNvPr id="12304" name="Text Box 22"/>
          <p:cNvSpPr txBox="1">
            <a:spLocks noChangeArrowheads="1"/>
          </p:cNvSpPr>
          <p:nvPr/>
        </p:nvSpPr>
        <p:spPr bwMode="auto">
          <a:xfrm>
            <a:off x="3492500" y="2852738"/>
            <a:ext cx="2447925" cy="258532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b="1" dirty="0">
                <a:latin typeface="Times New Roman" pitchFamily="18" charset="0"/>
                <a:cs typeface="Times New Roman" pitchFamily="18" charset="0"/>
              </a:rPr>
              <a:t>Цель-</a:t>
            </a:r>
            <a:r>
              <a:rPr lang="ru-RU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dirty="0">
                <a:latin typeface="Times New Roman" pitchFamily="18" charset="0"/>
                <a:cs typeface="Times New Roman" pitchFamily="18" charset="0"/>
              </a:rPr>
              <a:t> приобретение самостоятельно получаемых знаний, являющихся новыми и личностно значимыми  для конкретного учащегося, имеющих практическую направленность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5" name="Text Box 23"/>
          <p:cNvSpPr txBox="1">
            <a:spLocks noChangeArrowheads="1"/>
          </p:cNvSpPr>
          <p:nvPr/>
        </p:nvSpPr>
        <p:spPr bwMode="auto">
          <a:xfrm>
            <a:off x="6443663" y="2492375"/>
            <a:ext cx="2349500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ru-RU" altLang="ja-JP" b="1" dirty="0">
                <a:latin typeface="Times New Roman" pitchFamily="18" charset="0"/>
                <a:cs typeface="Times New Roman" pitchFamily="18" charset="0"/>
              </a:rPr>
              <a:t>Цель-</a:t>
            </a:r>
            <a:r>
              <a:rPr lang="ru-RU" altLang="ja-JP" dirty="0">
                <a:latin typeface="Calibri" pitchFamily="34" charset="0"/>
              </a:rPr>
              <a:t> производство новых знаний в общекультурном значении 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altLang="ja-JP" sz="3600" b="1" u="sng" dirty="0" smtClean="0"/>
              <a:t>Этап </a:t>
            </a:r>
            <a:r>
              <a:rPr lang="ru-RU" altLang="ja-JP" sz="3600" b="1" u="sng" dirty="0" smtClean="0"/>
              <a:t>1. </a:t>
            </a:r>
            <a:r>
              <a:rPr lang="ru-RU" altLang="ja-JP" sz="3500" dirty="0" smtClean="0">
                <a:latin typeface="Times New Roman" pitchFamily="18" charset="0"/>
                <a:cs typeface="Times New Roman" pitchFamily="18" charset="0"/>
              </a:rPr>
              <a:t>Выбор </a:t>
            </a:r>
            <a:r>
              <a:rPr lang="ru-RU" altLang="ja-JP" sz="3500" dirty="0" smtClean="0">
                <a:latin typeface="Times New Roman" pitchFamily="18" charset="0"/>
                <a:cs typeface="Times New Roman" pitchFamily="18" charset="0"/>
              </a:rPr>
              <a:t>педагогом образовательной области и предметного направления области будущей исследовательской деятельности учащихся.</a:t>
            </a:r>
            <a:endParaRPr lang="ru-RU" altLang="ja-JP" sz="35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ja-JP" sz="3500" dirty="0" smtClean="0">
                <a:latin typeface="Times New Roman" pitchFamily="18" charset="0"/>
                <a:cs typeface="Times New Roman" pitchFamily="18" charset="0"/>
              </a:rPr>
              <a:t> степень связи с базовой программой соответствующего класса;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ja-JP" sz="3500" dirty="0" smtClean="0">
                <a:latin typeface="Times New Roman" pitchFamily="18" charset="0"/>
                <a:cs typeface="Times New Roman" pitchFamily="18" charset="0"/>
              </a:rPr>
              <a:t> наличие собственной практики научной работы в избранной области;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ja-JP" sz="3500" dirty="0" smtClean="0">
                <a:latin typeface="Times New Roman" pitchFamily="18" charset="0"/>
                <a:cs typeface="Times New Roman" pitchFamily="18" charset="0"/>
              </a:rPr>
              <a:t>возможности консультационной помощи специалистов и ее формы;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altLang="ja-JP" sz="3500" dirty="0" smtClean="0">
                <a:latin typeface="Times New Roman" pitchFamily="18" charset="0"/>
                <a:cs typeface="Times New Roman" pitchFamily="18" charset="0"/>
              </a:rPr>
              <a:t> форма образовательной деятельности в плане работы учреждения</a:t>
            </a:r>
            <a:endParaRPr lang="ru-RU" sz="3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ja-JP" b="1" u="sng" dirty="0" smtClean="0"/>
              <a:t>Этап 2.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Разработка программы вводного теоретического курса (занятия).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ja-JP" sz="2800" dirty="0" smtClean="0">
                <a:latin typeface="Times New Roman" pitchFamily="18" charset="0"/>
                <a:cs typeface="Times New Roman" pitchFamily="18" charset="0"/>
              </a:rPr>
              <a:t>доступность – соответствие учебной нагрузки возможностям учащихся (по сложности, продолжительности, включению в учебный план);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2800" dirty="0" smtClean="0">
                <a:latin typeface="Times New Roman" pitchFamily="18" charset="0"/>
                <a:cs typeface="Times New Roman" pitchFamily="18" charset="0"/>
              </a:rPr>
              <a:t>опора на базовую программу (новые сведения опираются на базовые предметные программы, количество новых вводимых понятий и схем не составляет большей части программы);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sz="2800" dirty="0" smtClean="0">
                <a:latin typeface="Times New Roman" pitchFamily="18" charset="0"/>
                <a:cs typeface="Times New Roman" pitchFamily="18" charset="0"/>
              </a:rPr>
              <a:t>необходимость и достаточность объема теоретического материала для возникновения у учащихся интереса к работе, выбору темы и постановке задач исследования</a:t>
            </a:r>
            <a:endParaRPr lang="ru-RU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Этап 3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Выбор темы, постановка целей и задач исследования, выдвижение гипотезы.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соответствие выбираемой темы преподанному теоретическому материалу;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доступность сложности темы и объема работы возможностям учащихся;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исследовательский характер темы, формулировка темы, ограничивающая предмет исследования и содержащая проблему исследования;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соответствие задач цели, адекватность гипотезы.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Этап 4.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Подбор и освоение методики исследования.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методологическая корректность методики. Соответствие научному прототипу, обоснованность адаптации к специфике детского исследования;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соответствие методики целям и задачам, предполагаемому объему и характеру исследования;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доступность методики освоению и реализации обучающимися</a:t>
            </a:r>
            <a:endParaRPr lang="ru-RU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Этап 5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Сбор и первичная обработка материала.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доступность запланированного объема работ учащимся;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доступность объекта исследования;</a:t>
            </a:r>
          </a:p>
          <a:p>
            <a:pPr eaLnBrk="1" hangingPunct="1">
              <a:lnSpc>
                <a:spcPct val="8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адекватность используемой методики объекту и условиям исследования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19850" y="4084638"/>
            <a:ext cx="27241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Этап 6. 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Анализ, выводы.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наличие обсуждения, сравнения данных с литературными источниками;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соответствие результатов и выводов поставленным целям и задачам, сформулированной цели</a:t>
            </a:r>
            <a:endParaRPr lang="ru-RU" altLang="ja-JP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789040"/>
            <a:ext cx="27241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Этапы исследовательской деятельности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229600" cy="5111750"/>
          </a:xfrm>
        </p:spPr>
        <p:txBody>
          <a:bodyPr rtlCol="0">
            <a:no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ja-JP" b="1" u="sng" dirty="0" smtClean="0">
                <a:latin typeface="Times New Roman" pitchFamily="18" charset="0"/>
                <a:cs typeface="Times New Roman" pitchFamily="18" charset="0"/>
              </a:rPr>
              <a:t>Этап 7.  </a:t>
            </a: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Презентация.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соответствие формата представляемого материала формальным требованиям;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отражение этапов исследования;</a:t>
            </a:r>
          </a:p>
          <a:p>
            <a:pPr eaLnBrk="1" hangingPunct="1">
              <a:lnSpc>
                <a:spcPct val="90000"/>
              </a:lnSpc>
            </a:pPr>
            <a:r>
              <a:rPr lang="ru-RU" altLang="ja-JP" dirty="0" smtClean="0">
                <a:latin typeface="Times New Roman" pitchFamily="18" charset="0"/>
                <a:cs typeface="Times New Roman" pitchFamily="18" charset="0"/>
              </a:rPr>
              <a:t> отражение авторской позиции учащегося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3861048"/>
            <a:ext cx="2724150" cy="277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600" u="sng" dirty="0" smtClean="0">
                <a:latin typeface="Times New Roman" pitchFamily="18" charset="0"/>
                <a:cs typeface="Times New Roman" pitchFamily="18" charset="0"/>
              </a:rPr>
              <a:t>Основные типы творческих работ учащихся </a:t>
            </a:r>
            <a:endParaRPr lang="ru-RU" sz="3600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8323" name="Group 83"/>
          <p:cNvGraphicFramePr>
            <a:graphicFrameLocks noGrp="1"/>
          </p:cNvGraphicFramePr>
          <p:nvPr>
            <p:ph type="tbl" idx="1"/>
          </p:nvPr>
        </p:nvGraphicFramePr>
        <p:xfrm>
          <a:off x="457200" y="1484313"/>
          <a:ext cx="8229600" cy="5184777"/>
        </p:xfrm>
        <a:graphic>
          <a:graphicData uri="http://schemas.openxmlformats.org/drawingml/2006/table">
            <a:tbl>
              <a:tblPr/>
              <a:tblGrid>
                <a:gridCol w="2773363"/>
                <a:gridCol w="5456237"/>
              </a:tblGrid>
              <a:tr h="5683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Тип творческой работы</a:t>
                      </a:r>
                      <a:endParaRPr kumimoji="0" lang="ru-RU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Основные характерные элементы</a:t>
                      </a:r>
                      <a:endParaRPr kumimoji="0" lang="ru-RU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831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Реферативные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Сбор, представление и анализ информации по заданной теме</a:t>
                      </a:r>
                      <a:endParaRPr kumimoji="0" lang="ru-RU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38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Экспериментальные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Постановка эксперимента, иллюстрирующего известные в науке законы и закономерности</a:t>
                      </a:r>
                      <a:endParaRPr kumimoji="0" lang="ru-RU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315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Натуралистические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Наблюдение, описание, отбор образцов по заранее определенной методике, диагностика натурного материала в соответствии с принятыми научными нормами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212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Проектные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Постановка цели, достижение и описание заранее спланированного результата </a:t>
                      </a:r>
                      <a:endParaRPr kumimoji="0" lang="ru-RU" altLang="ja-JP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69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Исследовательские</a:t>
                      </a: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MS Mincho" pitchFamily="49" charset="-128"/>
                          <a:cs typeface="Arial" pitchFamily="34" charset="0"/>
                        </a:rPr>
                        <a:t>Решение задачи с заранее неизвестным результатом, осуществляемое на основе наблюдений, описаний, экспериментов и анализа полученных данных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Arial" pitchFamily="34" charset="0"/>
                      </a:endParaRPr>
                    </a:p>
                  </a:txBody>
                  <a:tcPr marT="45722" marB="4572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Задание аудитории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6635750" cy="5329237"/>
          </a:xfrm>
        </p:spPr>
        <p:txBody>
          <a:bodyPr/>
          <a:lstStyle/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Что такое проект?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Что такое исследование?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Принципиальные отличия между проектом и исследованием?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Отличия между учебным исследованием и научным?</a:t>
            </a:r>
          </a:p>
          <a:p>
            <a:pPr eaLnBrk="1" hangingPunct="1"/>
            <a:r>
              <a:rPr lang="ru-RU" smtClean="0">
                <a:latin typeface="Times New Roman" pitchFamily="18" charset="0"/>
                <a:cs typeface="Times New Roman" pitchFamily="18" charset="0"/>
              </a:rPr>
              <a:t>Как правильно оформить исследовательскую работу? Дизайн-папку к проекту?</a:t>
            </a:r>
          </a:p>
        </p:txBody>
      </p:sp>
      <p:pic>
        <p:nvPicPr>
          <p:cNvPr id="4100" name="Picture 5" descr="Линия консуль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141663"/>
            <a:ext cx="2881312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ja-JP" sz="3400" b="1" u="sng" dirty="0" smtClean="0">
                <a:latin typeface="Times New Roman" pitchFamily="18" charset="0"/>
                <a:cs typeface="Times New Roman" pitchFamily="18" charset="0"/>
              </a:rPr>
              <a:t>Основные различия в приобретаемых навыках как результата выполнения творческих работ разного типа</a:t>
            </a:r>
            <a:endParaRPr lang="ru-RU" sz="3400" b="1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1366" name="Group 54"/>
          <p:cNvGraphicFramePr>
            <a:graphicFrameLocks noGrp="1"/>
          </p:cNvGraphicFramePr>
          <p:nvPr>
            <p:ph type="tbl" idx="1"/>
          </p:nvPr>
        </p:nvGraphicFramePr>
        <p:xfrm>
          <a:off x="395536" y="1988840"/>
          <a:ext cx="8218488" cy="4564063"/>
        </p:xfrm>
        <a:graphic>
          <a:graphicData uri="http://schemas.openxmlformats.org/drawingml/2006/table">
            <a:tbl>
              <a:tblPr/>
              <a:tblGrid>
                <a:gridCol w="4109244"/>
                <a:gridCol w="4109244"/>
              </a:tblGrid>
              <a:tr h="304821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ПРОЕКТ</a:t>
                      </a:r>
                      <a:endParaRPr kumimoji="0" lang="ru-RU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ИССЛЕДОВАНИЕ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7071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Умение целенаправленно продвигаться к заранее намеченной цели, уверенно преодолевать мешающие и тормозящие обстоятельства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Максимально вдумчиво проверять результаты наблюдений и экспериментов, не подтверждающих заранее выдвинутую гипотезу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849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Оценивать успешность выполнения проекта по максимальному соответствию реальной и планируемой деятельности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Оценивать успешность выполнения исследования по степени достоверности полученных результатов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8367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Умение максимально широко использовать и рекламировать результат выполнения проекта. Осознавать ценность полностью завершенного проекта.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ja-JP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Замечать, запоминать и следить за «второстепенными» наблюдениями, понимая, что это материал для будущих исследований</a:t>
                      </a:r>
                      <a:endParaRPr kumimoji="0" lang="ru-RU" altLang="ja-JP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91431" marR="91431" marT="45723" marB="45723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Методы научного познания </a:t>
            </a:r>
          </a:p>
        </p:txBody>
      </p:sp>
      <p:sp>
        <p:nvSpPr>
          <p:cNvPr id="19459" name="Rectangle 6"/>
          <p:cNvSpPr>
            <a:spLocks noChangeArrowheads="1"/>
          </p:cNvSpPr>
          <p:nvPr/>
        </p:nvSpPr>
        <p:spPr bwMode="auto">
          <a:xfrm>
            <a:off x="684213" y="1484313"/>
            <a:ext cx="2447925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Общие</a:t>
            </a:r>
          </a:p>
        </p:txBody>
      </p:sp>
      <p:sp>
        <p:nvSpPr>
          <p:cNvPr id="19460" name="Rectangle 7"/>
          <p:cNvSpPr>
            <a:spLocks noChangeArrowheads="1"/>
          </p:cNvSpPr>
          <p:nvPr/>
        </p:nvSpPr>
        <p:spPr bwMode="auto">
          <a:xfrm>
            <a:off x="684213" y="4581525"/>
            <a:ext cx="511175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Эмпирические методы</a:t>
            </a:r>
          </a:p>
          <a:p>
            <a:pPr algn="ctr"/>
            <a:r>
              <a:rPr lang="ru-RU">
                <a:latin typeface="Times New Roman" pitchFamily="18" charset="0"/>
              </a:rPr>
              <a:t>Наблюдение, сравнение, эксперимент</a:t>
            </a:r>
          </a:p>
        </p:txBody>
      </p:sp>
      <p:sp>
        <p:nvSpPr>
          <p:cNvPr id="19461" name="Rectangle 8"/>
          <p:cNvSpPr>
            <a:spLocks noChangeArrowheads="1"/>
          </p:cNvSpPr>
          <p:nvPr/>
        </p:nvSpPr>
        <p:spPr bwMode="auto">
          <a:xfrm>
            <a:off x="684213" y="5661025"/>
            <a:ext cx="7272337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Математические методы: </a:t>
            </a:r>
          </a:p>
          <a:p>
            <a:pPr algn="ctr"/>
            <a:r>
              <a:rPr lang="ru-RU">
                <a:latin typeface="Times New Roman" pitchFamily="18" charset="0"/>
              </a:rPr>
              <a:t>метод визуализации данных, методы и модели теории</a:t>
            </a:r>
          </a:p>
          <a:p>
            <a:pPr algn="ctr"/>
            <a:r>
              <a:rPr lang="ru-RU">
                <a:latin typeface="Times New Roman" pitchFamily="18" charset="0"/>
              </a:rPr>
              <a:t> графов и сетевого моделирования и др.</a:t>
            </a:r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684213" y="1989138"/>
            <a:ext cx="3743325" cy="23764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>
                <a:latin typeface="Times New Roman" pitchFamily="18" charset="0"/>
              </a:rPr>
              <a:t>Теоретические</a:t>
            </a:r>
          </a:p>
          <a:p>
            <a:pPr algn="ctr"/>
            <a:r>
              <a:rPr lang="ru-RU">
                <a:latin typeface="Calibri" pitchFamily="34" charset="0"/>
              </a:rPr>
              <a:t>Моделирование</a:t>
            </a:r>
          </a:p>
          <a:p>
            <a:pPr algn="ctr"/>
            <a:r>
              <a:rPr lang="ru-RU">
                <a:latin typeface="Calibri" pitchFamily="34" charset="0"/>
              </a:rPr>
              <a:t>Абстрагирование</a:t>
            </a:r>
          </a:p>
          <a:p>
            <a:pPr algn="ctr"/>
            <a:r>
              <a:rPr lang="ru-RU">
                <a:latin typeface="Calibri" pitchFamily="34" charset="0"/>
              </a:rPr>
              <a:t>Анализ и синтез</a:t>
            </a:r>
          </a:p>
          <a:p>
            <a:pPr algn="ctr"/>
            <a:r>
              <a:rPr lang="ru-RU">
                <a:latin typeface="Calibri" pitchFamily="34" charset="0"/>
              </a:rPr>
              <a:t>Восхождение от абстрактного</a:t>
            </a:r>
          </a:p>
          <a:p>
            <a:pPr algn="ctr"/>
            <a:r>
              <a:rPr lang="ru-RU">
                <a:latin typeface="Calibri" pitchFamily="34" charset="0"/>
              </a:rPr>
              <a:t> к конкретному</a:t>
            </a:r>
          </a:p>
        </p:txBody>
      </p:sp>
      <p:sp>
        <p:nvSpPr>
          <p:cNvPr id="19463" name="Oval 10"/>
          <p:cNvSpPr>
            <a:spLocks noChangeArrowheads="1"/>
          </p:cNvSpPr>
          <p:nvPr/>
        </p:nvSpPr>
        <p:spPr bwMode="auto">
          <a:xfrm>
            <a:off x="4643438" y="1412875"/>
            <a:ext cx="4249737" cy="33115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Специальные</a:t>
            </a:r>
          </a:p>
          <a:p>
            <a:pPr algn="ctr"/>
            <a:endParaRPr lang="ru-RU">
              <a:latin typeface="Calibri" pitchFamily="34" charset="0"/>
            </a:endParaRPr>
          </a:p>
          <a:p>
            <a:pPr algn="ctr"/>
            <a:r>
              <a:rPr lang="ru-RU">
                <a:latin typeface="Calibri" pitchFamily="34" charset="0"/>
              </a:rPr>
              <a:t>Определяются характером </a:t>
            </a:r>
          </a:p>
          <a:p>
            <a:pPr algn="ctr"/>
            <a:r>
              <a:rPr lang="ru-RU">
                <a:latin typeface="Calibri" pitchFamily="34" charset="0"/>
              </a:rPr>
              <a:t>исследуемого объекта </a:t>
            </a:r>
          </a:p>
          <a:p>
            <a:pPr algn="ctr"/>
            <a:r>
              <a:rPr lang="ru-RU">
                <a:latin typeface="Calibri" pitchFamily="34" charset="0"/>
              </a:rPr>
              <a:t>и никогда не бывают произвольными.</a:t>
            </a:r>
          </a:p>
          <a:p>
            <a:pPr algn="ctr"/>
            <a:r>
              <a:rPr lang="ru-RU">
                <a:latin typeface="Calibri" pitchFamily="34" charset="0"/>
              </a:rPr>
              <a:t>Их применение требует </a:t>
            </a:r>
          </a:p>
          <a:p>
            <a:pPr algn="ctr"/>
            <a:r>
              <a:rPr lang="ru-RU">
                <a:latin typeface="Calibri" pitchFamily="34" charset="0"/>
              </a:rPr>
              <a:t>значительной подготовленности.</a:t>
            </a:r>
            <a:br>
              <a:rPr lang="ru-RU">
                <a:latin typeface="Calibri" pitchFamily="34" charset="0"/>
              </a:rPr>
            </a:b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Оформление титульного листа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fontScale="4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Титульный лист является первой страницей работы 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заполняется по строго определённым правилам.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В верхнем поле указывается полное наименование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учебного заведения.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В среднем поле даётся заглавие работы, которое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приводится без слова «тема» и в кавычки не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заключается.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Ближе к правому краю титульного листа указывается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фамилия, имя, отчество, класс, исполнителя работы, 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ниже – должность руководителя, его фамилия, имя, отчество.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Внизу в центре указывается год написания работы.</a:t>
            </a:r>
            <a:endParaRPr lang="ru-RU" sz="5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Требования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исследовательской работе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Тексты работ, прилагаемые иллюстративные материалы и тезисы докладов должны быть представлены на бумажном и электронном носителе в формате А4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Объём работы не должен превышать 15 – 20 страниц машинописного текста, напечатанного через 1,5 интервала шрифтом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Times New Roman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14 с полями: слева – 30 мм, справа 15 мм, сверху и снизу – 20 мм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работы должна соответствовать общепринятой для научных трудов и содержать: титульный лист; оглавление; введение; основную часть; заключение; библиографический список; приложения.   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Работа должна соответствовать нормам научной этики и требованиям безопасности.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НАУЧНО-ИССЛЕДОВАТЕЛЬСКОЙ РАБОТЫ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2531" name="Объект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759450"/>
          </a:xfrm>
        </p:spPr>
        <p:txBody>
          <a:bodyPr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endParaRPr lang="ru-RU" sz="2400" b="1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Введение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1.Состояние вопроса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2.Основная часть.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2.1.Методы исследований.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2.2.Место исследований.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2.3.Материал исследований.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  2.4.Результаты исследований.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3.Заключение 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4.Список литературы.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5.Приложение </a:t>
            </a:r>
          </a:p>
        </p:txBody>
      </p:sp>
      <p:pic>
        <p:nvPicPr>
          <p:cNvPr id="22532" name="Picture 2" descr="Порядок участі - Проект &quot;Шануймо Україну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2348880"/>
            <a:ext cx="30861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Овал 4"/>
          <p:cNvSpPr/>
          <p:nvPr/>
        </p:nvSpPr>
        <p:spPr>
          <a:xfrm>
            <a:off x="6227763" y="5229225"/>
            <a:ext cx="762000" cy="66516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3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Структура проекта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000625"/>
          </a:xfrm>
        </p:spPr>
        <p:txBody>
          <a:bodyPr rtlCol="0">
            <a:normAutofit fontScale="85000" lnSpcReduction="200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1.Информационный раздел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Название учебного заведения (указывается в верхней части титульного листа).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Название работы (БОЛЬШИМИ БУКВАМИ по центру).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Область научных знаний, рассмотренных в проекте.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Данные об авторе (Ф.И. – полностью, класс, школа).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Данные о руководителе.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Web-адрес, по которому размещена работа (если таковой имеется).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Название населенного пункта и год написания (внизу по центру).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900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Структура проекта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496820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Описание работы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Введение </a:t>
            </a: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Актуальность выбранной темы.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Цель проекта.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Задачи, поставленные для реализации проекта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Предмет и объект исследование, гипотеза, методы исследования (если проект исследовательский) или основополагающие вопросы, методы исследования (если проект не исследовательский)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План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endParaRPr lang="ru-RU" sz="6200" dirty="0"/>
          </a:p>
        </p:txBody>
      </p:sp>
      <p:pic>
        <p:nvPicPr>
          <p:cNvPr id="4" name="Picture 2" descr="Порядок участі - Проект &quot;Шануймо Україну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980728"/>
            <a:ext cx="295232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Структура проекта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688013"/>
          </a:xfrm>
        </p:spPr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 smtClean="0"/>
          </a:p>
          <a:p>
            <a:pPr marL="0" indent="0" eaLnBrk="1" fontAlgn="auto" hangingPunct="1">
              <a:spcAft>
                <a:spcPts val="0"/>
              </a:spcAft>
              <a:defRPr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План </a:t>
            </a:r>
            <a:endParaRPr lang="ru-RU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Теоретическая часть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7400" dirty="0" smtClean="0"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Практическая часть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(описание методов исследования, ход исследования и его результаты)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) Заключение (основные выводы по результатам проведенного проекта)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) Список использованной литературы, электронные адреса.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ru-RU" sz="7400" dirty="0" err="1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) Приложение: возможны рисунки, фото, схемы, таблицы, диаграммы.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3. Назначение и применение проекта.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7400" dirty="0" smtClean="0">
                <a:latin typeface="Times New Roman" pitchFamily="18" charset="0"/>
                <a:cs typeface="Times New Roman" pitchFamily="18" charset="0"/>
              </a:rPr>
              <a:t>4. Рефлексия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6200" dirty="0"/>
          </a:p>
        </p:txBody>
      </p:sp>
      <p:pic>
        <p:nvPicPr>
          <p:cNvPr id="4" name="Picture 2" descr="Порядок участі - Проект &quot;Шануймо Україну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6804248" y="4437112"/>
            <a:ext cx="1984783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Компоненты проекта</a:t>
            </a:r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Краткая формулировка задачи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Исследования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Дизайн –критерии или дизайн-спецификация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Набор первоначальных идей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Проработка одной или нескольких идей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Испытание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Оценка изделия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Порядок участі - Проект &quot;Шануймо Україну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4038" y="2349500"/>
            <a:ext cx="3086100" cy="411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Виды и типы проектов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Порядок участі - Проект &quot;Шануймо Україну&quot;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467544" y="3645024"/>
            <a:ext cx="1984783" cy="242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Задание аудитории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6635750" cy="532923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Какие формы представления исследовательских работ существуют? Дайте их краткую характеристику.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этапы работы над проектом? В процессе исследовательской деятельности?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Приведите примеры общенаучных и специальных методов исследования.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5" descr="Линия консуль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141663"/>
            <a:ext cx="2881312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Формы представления исследовательских работ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Доклад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Литературный обзор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Рецензия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Научная статья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Научный отчёт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Реферат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Тезисы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Аннотация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Видеофильм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Компьютерная презентация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Демонстрация модели, макета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Стендовый доклад /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постер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1" descr="Эффективные вопросы в работе коуча и консультанта Инфобизнес2.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916832"/>
            <a:ext cx="2857501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500063" y="1214438"/>
            <a:ext cx="8358187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Коллективизм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результаты должны быть открыты для научного сообщества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Универсализм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оценка любой научной идеи или гипотезы должна зависеть только от её содержания и соответствия техническим стандартам научной деятельности, а не от социальных характеристик её автора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Бескорыстность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при опубликовании научных  результатов исследователь не должен стремиться к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получнию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какой-то личной выгоды, кроме удовлетворения от решения проблемы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Организационный скептицизм-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исследователи должны критично относиться как к собственным идеям, так и к идеям, выдвигающимся их коллегами.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Принципы научной этики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Нарушения научной этики</a:t>
            </a:r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978896" cy="452596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Ложные заявления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Нарушение авторского права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Вред, наносимый чужой работе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ответственность за нарушение научной этики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988840"/>
            <a:ext cx="3300213" cy="3359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Нарушения научной этики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1484784"/>
            <a:ext cx="2168529" cy="2207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Схема 5"/>
          <p:cNvGraphicFramePr/>
          <p:nvPr/>
        </p:nvGraphicFramePr>
        <p:xfrm>
          <a:off x="395536" y="1268760"/>
          <a:ext cx="7920880" cy="43204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Рисунок 9" descr="История происхождения знаков - FUN-SPACE.ru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5288" y="5733256"/>
            <a:ext cx="831410" cy="9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7"/>
          <p:cNvSpPr>
            <a:spLocks noChangeArrowheads="1"/>
          </p:cNvSpPr>
          <p:nvPr/>
        </p:nvSpPr>
        <p:spPr bwMode="auto">
          <a:xfrm>
            <a:off x="1116013" y="5773738"/>
            <a:ext cx="7704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solidFill>
                  <a:srgbClr val="FFFFFF"/>
                </a:solidFill>
              </a:rPr>
              <a:t>В каких случаях может возникнуть ситуация ложных заявлений?</a:t>
            </a:r>
          </a:p>
        </p:txBody>
      </p:sp>
      <p:sp>
        <p:nvSpPr>
          <p:cNvPr id="10" name="Овал 9"/>
          <p:cNvSpPr/>
          <p:nvPr/>
        </p:nvSpPr>
        <p:spPr>
          <a:xfrm flipV="1">
            <a:off x="755575" y="6448425"/>
            <a:ext cx="87387" cy="14892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Нарушения авторского права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18488" cy="4608512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Несанкционированное использование авторских текстов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Присвоение методов исследования и идей (кража)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Узурпация научного авторства и соавторства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Фальсификация содержания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Несанкционированная публикация или предоставление третьим лицам доступа к неопубликованным материалам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Притязание на соавторство с другим лицом без его согласия или должных оснований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31748" name="TextBox 3"/>
          <p:cNvSpPr txBox="1">
            <a:spLocks noChangeArrowheads="1"/>
          </p:cNvSpPr>
          <p:nvPr/>
        </p:nvSpPr>
        <p:spPr bwMode="auto">
          <a:xfrm>
            <a:off x="1476375" y="6021388"/>
            <a:ext cx="71278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dirty="0">
                <a:latin typeface="Calibri" pitchFamily="34" charset="0"/>
              </a:rPr>
              <a:t>Какие элементы текста исследовательской работы могут </a:t>
            </a:r>
            <a:r>
              <a:rPr lang="ru-RU" dirty="0" smtClean="0">
                <a:latin typeface="Calibri" pitchFamily="34" charset="0"/>
              </a:rPr>
              <a:t>вызвать </a:t>
            </a:r>
            <a:r>
              <a:rPr lang="ru-RU" dirty="0">
                <a:latin typeface="Calibri" pitchFamily="34" charset="0"/>
              </a:rPr>
              <a:t>подозрения в нарушении  авторского права?</a:t>
            </a:r>
          </a:p>
        </p:txBody>
      </p:sp>
      <p:pic>
        <p:nvPicPr>
          <p:cNvPr id="31749" name="Рисунок 4" descr="История происхождения знаков - FUN-SPACE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50" y="5748338"/>
            <a:ext cx="673100" cy="855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 flipH="1" flipV="1">
            <a:off x="593725" y="6415088"/>
            <a:ext cx="153988" cy="1889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500063" y="571500"/>
            <a:ext cx="6929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latin typeface="Times New Roman" pitchFamily="18" charset="0"/>
                <a:cs typeface="Times New Roman" pitchFamily="18" charset="0"/>
              </a:rPr>
              <a:t>-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320800" y="2928938"/>
            <a:ext cx="5108575" cy="349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endParaRPr lang="ru-RU" sz="2800" kern="0" dirty="0">
              <a:latin typeface="+mn-lt"/>
              <a:cs typeface="+mn-cs"/>
            </a:endParaRPr>
          </a:p>
        </p:txBody>
      </p:sp>
      <p:sp>
        <p:nvSpPr>
          <p:cNvPr id="32772" name="Заголовок 1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Вред чужой работе</a:t>
            </a:r>
          </a:p>
        </p:txBody>
      </p:sp>
      <p:sp>
        <p:nvSpPr>
          <p:cNvPr id="32773" name="Содержимое 19"/>
          <p:cNvSpPr>
            <a:spLocks noGrp="1"/>
          </p:cNvSpPr>
          <p:nvPr>
            <p:ph idx="1"/>
          </p:nvPr>
        </p:nvSpPr>
        <p:spPr>
          <a:xfrm>
            <a:off x="457200" y="1600200"/>
            <a:ext cx="8218488" cy="19002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Саботаж исследовательской работы (нанесение ущерба, подделка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экспериментов,оборудования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т.п.,)</a:t>
            </a:r>
          </a:p>
        </p:txBody>
      </p:sp>
      <p:sp>
        <p:nvSpPr>
          <p:cNvPr id="32774" name="TextBox 20"/>
          <p:cNvSpPr txBox="1">
            <a:spLocks noChangeArrowheads="1"/>
          </p:cNvSpPr>
          <p:nvPr/>
        </p:nvSpPr>
        <p:spPr bwMode="auto">
          <a:xfrm>
            <a:off x="1476375" y="5391150"/>
            <a:ext cx="6264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Как избежать такого нарушения научной этики?</a:t>
            </a:r>
          </a:p>
        </p:txBody>
      </p:sp>
      <p:pic>
        <p:nvPicPr>
          <p:cNvPr id="32775" name="Рисунок 6" descr="История происхождения знаков - FUN-SPACE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338" y="5084763"/>
            <a:ext cx="1033462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620713" y="6015038"/>
            <a:ext cx="200025" cy="166687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9" name="Picture 11" descr="Эффективные вопросы в работе коуча и консультанта Инфобизнес2.ру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1628800"/>
            <a:ext cx="2857501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Совместная ответственность</a:t>
            </a: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3871913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Активное участие в нарушении научной этики другими лицами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Осведомлённость о фальсификации, совершаемой другими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Соавторство в фальсифицированных публикациях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Пренебрежение обязанностями контроля</a:t>
            </a:r>
          </a:p>
        </p:txBody>
      </p:sp>
      <p:sp>
        <p:nvSpPr>
          <p:cNvPr id="33796" name="TextBox 3"/>
          <p:cNvSpPr txBox="1">
            <a:spLocks noChangeArrowheads="1"/>
          </p:cNvSpPr>
          <p:nvPr/>
        </p:nvSpPr>
        <p:spPr bwMode="auto">
          <a:xfrm>
            <a:off x="1331913" y="5661025"/>
            <a:ext cx="72009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>
                <a:latin typeface="Calibri" pitchFamily="34" charset="0"/>
              </a:rPr>
              <a:t>Какие этапы ведения исследовательской деятельности наиболее опасны  в этом отношении?</a:t>
            </a:r>
          </a:p>
        </p:txBody>
      </p:sp>
      <p:pic>
        <p:nvPicPr>
          <p:cNvPr id="33797" name="Рисунок 4" descr="История происхождения знаков - FUN-SPACE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5589588"/>
            <a:ext cx="792162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417513" y="6483350"/>
            <a:ext cx="209550" cy="185738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899592" y="188640"/>
          <a:ext cx="7668282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4819" name="Прямоугольник 2"/>
          <p:cNvSpPr>
            <a:spLocks noChangeArrowheads="1"/>
          </p:cNvSpPr>
          <p:nvPr/>
        </p:nvSpPr>
        <p:spPr bwMode="auto">
          <a:xfrm>
            <a:off x="1414463" y="5713413"/>
            <a:ext cx="72612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Как избежать нарушений научного этикета ?</a:t>
            </a:r>
          </a:p>
        </p:txBody>
      </p:sp>
      <p:pic>
        <p:nvPicPr>
          <p:cNvPr id="34820" name="Рисунок 6" descr="История происхождения знаков - FUN-SPACE.r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4225" y="5592763"/>
            <a:ext cx="630238" cy="103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Овал 3"/>
          <p:cNvSpPr/>
          <p:nvPr/>
        </p:nvSpPr>
        <p:spPr>
          <a:xfrm flipH="1">
            <a:off x="971550" y="6389688"/>
            <a:ext cx="233363" cy="23495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Этика и безопасность исследований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Следует рассматривать безопасность исследований с точки зрения безопасности для: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любого человека, принимающего участие в исследовании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экспериментаторов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животных, микроорганизмов и растений, которые планируется использовать в исследовании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оборудования 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любых наблюдателей и соседей, которые могут оказаться рядом</a:t>
            </a:r>
          </a:p>
          <a:p>
            <a:pPr eaLnBrk="1" hangingPunct="1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окружающей среды</a:t>
            </a:r>
          </a:p>
          <a:p>
            <a:pPr eaLnBrk="1" hangingPunct="1"/>
            <a:endParaRPr lang="ru-RU" sz="2400" dirty="0" smtClean="0"/>
          </a:p>
          <a:p>
            <a:pPr eaLnBrk="1" hangingPunct="1"/>
            <a:endParaRPr lang="ru-RU" sz="2400" dirty="0" smtClean="0"/>
          </a:p>
          <a:p>
            <a:pPr eaLnBrk="1" hangingPunct="1">
              <a:buFont typeface="Wingdings" pitchFamily="2" charset="2"/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Задание для аудитории</a:t>
            </a: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>
          <a:xfrm>
            <a:off x="2195513" y="1341438"/>
            <a:ext cx="6948487" cy="518318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Кто может войти в состав комитета по оценке потенциальных рисков исследований с точки зрения безопасности?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законами и нормативными актами они должны руководствоваться?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Какими полномочиями они должны обладать?</a:t>
            </a:r>
          </a:p>
        </p:txBody>
      </p:sp>
      <p:pic>
        <p:nvPicPr>
          <p:cNvPr id="36868" name="Picture 11" descr="Эффективные вопросы в работе коуча и консультанта Инфобизнес2.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7163" y="2133600"/>
            <a:ext cx="2857501" cy="3671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Овал 1"/>
          <p:cNvSpPr/>
          <p:nvPr/>
        </p:nvSpPr>
        <p:spPr>
          <a:xfrm>
            <a:off x="649288" y="4367213"/>
            <a:ext cx="457200" cy="4572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smtClean="0"/>
              <a:t>Задание аудитории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6635750" cy="5329237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следует руководствоваться, определяя выбор частных методов исследования?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Составьте алгоритм исследования.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Укажите виды проектов и типы проектов по форме.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5" descr="Линия консультаци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3141663"/>
            <a:ext cx="2881312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>
                <a:latin typeface="Times New Roman" pitchFamily="18" charset="0"/>
                <a:cs typeface="Times New Roman" pitchFamily="18" charset="0"/>
              </a:rPr>
              <a:t>Оцените риски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3059832" y="1196752"/>
            <a:ext cx="5626968" cy="4929411"/>
          </a:xfrm>
        </p:spPr>
        <p:txBody>
          <a:bodyPr/>
          <a:lstStyle/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Следует ли запретить  сжигать мусор в сельской местности?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Исследование влияние жареной пищи на лабораторных крыс.</a:t>
            </a:r>
          </a:p>
          <a:p>
            <a:pPr eaLnBrk="1" hangingPunct="1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новой формулы лыжной мази и изучение её эффективности.</a:t>
            </a:r>
          </a:p>
        </p:txBody>
      </p:sp>
      <p:pic>
        <p:nvPicPr>
          <p:cNvPr id="4" name="Picture 11" descr="Эффективные вопросы в работе коуча и консультанта Инфобизнес2.ру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348880"/>
            <a:ext cx="2448272" cy="3146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smtClean="0"/>
              <a:t>Исследователи о исследовании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5538"/>
            <a:ext cx="8229600" cy="5543550"/>
          </a:xfrm>
        </p:spPr>
        <p:txBody>
          <a:bodyPr rtlCol="0">
            <a:normAutofit fontScale="85000" lnSpcReduction="10000"/>
          </a:bodyPr>
          <a:lstStyle/>
          <a:p>
            <a:pPr algn="r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Исследовать- значит видеть то, что видели все и думать так, как не думал ни кто.</a:t>
            </a:r>
            <a:br>
              <a:rPr lang="ru-RU" dirty="0" smtClean="0"/>
            </a:br>
            <a:r>
              <a:rPr lang="ru-RU" dirty="0" smtClean="0"/>
              <a:t>Альберт </a:t>
            </a:r>
            <a:r>
              <a:rPr lang="ru-RU" dirty="0" err="1" smtClean="0"/>
              <a:t>Сент-Дьердьи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 должны позволить себе видеть, а не судить то, что происходит вокруг. Уважайте факты, даже если они не совпадают с вашими ожиданиями.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Джек </a:t>
            </a:r>
            <a:r>
              <a:rPr lang="ru-RU" dirty="0" err="1" smtClean="0"/>
              <a:t>Треут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Из всех гипотез выбирайте ту, которая не пресекает дальнейшего мышления об исследуемых вещах.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Максвелл Клерк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Если вы заимствуете у одного писателя- это плагиат, а если у многих- это исследование.</a:t>
            </a: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err="1" smtClean="0"/>
              <a:t>Уилстон</a:t>
            </a:r>
            <a:r>
              <a:rPr lang="ru-RU" dirty="0" smtClean="0"/>
              <a:t> </a:t>
            </a:r>
            <a:r>
              <a:rPr lang="ru-RU" dirty="0" err="1" smtClean="0"/>
              <a:t>Мизнер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u="sng" smtClean="0"/>
              <a:t>Спасибо за внимание!</a:t>
            </a:r>
          </a:p>
        </p:txBody>
      </p:sp>
      <p:sp>
        <p:nvSpPr>
          <p:cNvPr id="39939" name="Text Box 5"/>
          <p:cNvSpPr txBox="1">
            <a:spLocks noChangeArrowheads="1"/>
          </p:cNvSpPr>
          <p:nvPr/>
        </p:nvSpPr>
        <p:spPr bwMode="auto">
          <a:xfrm>
            <a:off x="990600" y="2057400"/>
            <a:ext cx="754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>
                <a:latin typeface="Times New Roman" pitchFamily="18" charset="0"/>
              </a:rPr>
              <a:t>Контактный </a:t>
            </a:r>
            <a:r>
              <a:rPr lang="en-US" sz="4000">
                <a:latin typeface="Times New Roman" pitchFamily="18" charset="0"/>
              </a:rPr>
              <a:t>E-Mail:</a:t>
            </a:r>
          </a:p>
          <a:p>
            <a:pPr algn="ctr"/>
            <a:r>
              <a:rPr lang="en-US" sz="4000">
                <a:latin typeface="Times New Roman" pitchFamily="18" charset="0"/>
              </a:rPr>
              <a:t>sdtt.82@mail.ru</a:t>
            </a:r>
            <a:endParaRPr lang="ru-RU" sz="40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3600" b="1" u="sng" dirty="0" smtClean="0"/>
              <a:t>Что такое проект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298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Проект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план, замысел, текст или чертёж чего-либо, предваряющий его создание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Проектная деятельность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совместная поэтапная деятельность обучающихся, имеющая общую цель,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согласованные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методы и способы деятельности, направленная на достижение общего результата.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Обязательное условие- наличие заранее выработанных представлений о конечном результате.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Что такое исследование</a:t>
            </a:r>
          </a:p>
        </p:txBody>
      </p:sp>
      <p:sp>
        <p:nvSpPr>
          <p:cNvPr id="7171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ru-RU" b="1" u="sng" dirty="0" smtClean="0"/>
              <a:t>Исследовать</a:t>
            </a:r>
            <a:r>
              <a:rPr lang="ru-RU" dirty="0" smtClean="0"/>
              <a:t>- извлечь нечто из «следа», то есть </a:t>
            </a:r>
            <a:r>
              <a:rPr lang="ru-RU" sz="3200" dirty="0" smtClean="0"/>
              <a:t>восстановить</a:t>
            </a:r>
            <a:r>
              <a:rPr lang="ru-RU" dirty="0" smtClean="0"/>
              <a:t> некий порядок вещей по косвенным признакам, случайным предметам</a:t>
            </a:r>
          </a:p>
        </p:txBody>
      </p:sp>
      <p:sp>
        <p:nvSpPr>
          <p:cNvPr id="7172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ru-RU" sz="3200" b="1" u="sng" dirty="0" smtClean="0"/>
              <a:t>Исследование</a:t>
            </a:r>
            <a:r>
              <a:rPr lang="ru-RU" sz="3200" dirty="0" smtClean="0"/>
              <a:t>-процесс</a:t>
            </a:r>
            <a:r>
              <a:rPr lang="ru-RU" dirty="0" smtClean="0"/>
              <a:t> выработки нового знания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268538" y="1125538"/>
            <a:ext cx="2159000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27538" y="1125538"/>
            <a:ext cx="1800225" cy="431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75" name="Picture 2" descr="Самый Важный Секрет В Раскрутке Онлайн Видео! (business.edu.onlinebiznes) : Рассылка : Subscribe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7113" y="3357563"/>
            <a:ext cx="2781300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b="1" u="sng" dirty="0" smtClean="0"/>
              <a:t>Структура исследования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Выбор и формулировка темы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Знакомство со всей опубликованной литературой по данной проблеме и составление библиографии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Составление плана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Работа в соответствии с </a:t>
            </a:r>
            <a:r>
              <a:rPr lang="ru-RU" dirty="0" smtClean="0"/>
              <a:t>планом</a:t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dirty="0" smtClean="0"/>
              <a:t>и методикой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Оформление результатов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Представление результатов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4" name="Picture 2" descr="Самый Важный Секрет В Раскрутке Онлайн Видео! (business.edu.onlinebiznes) : Рассылка : Subscribe.R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62700" y="3789040"/>
            <a:ext cx="2781300" cy="2779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60350"/>
            <a:ext cx="7772400" cy="1782763"/>
          </a:xfrm>
        </p:spPr>
        <p:txBody>
          <a:bodyPr rtlCol="0">
            <a:no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hlink"/>
                </a:solidFill>
              </a:rPr>
              <a:t>     Не сделай за меня,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 а помоги мне 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сделать самому.</a:t>
            </a:r>
            <a:br>
              <a:rPr lang="ru-RU" sz="3200" b="1" dirty="0" smtClean="0">
                <a:solidFill>
                  <a:schemeClr val="hlink"/>
                </a:solidFill>
              </a:rPr>
            </a:br>
            <a:r>
              <a:rPr lang="ru-RU" sz="3200" b="1" dirty="0" smtClean="0">
                <a:solidFill>
                  <a:schemeClr val="hlink"/>
                </a:solidFill>
              </a:rPr>
              <a:t>М. </a:t>
            </a:r>
            <a:r>
              <a:rPr lang="ru-RU" sz="3200" b="1" dirty="0" err="1" smtClean="0">
                <a:solidFill>
                  <a:schemeClr val="hlink"/>
                </a:solidFill>
              </a:rPr>
              <a:t>Монтессори</a:t>
            </a:r>
            <a:endParaRPr lang="ru-RU" sz="3200" b="1" dirty="0" smtClean="0">
              <a:solidFill>
                <a:schemeClr val="hlink"/>
              </a:solidFill>
            </a:endParaRPr>
          </a:p>
        </p:txBody>
      </p:sp>
      <p:sp>
        <p:nvSpPr>
          <p:cNvPr id="313347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636838"/>
            <a:ext cx="7772400" cy="3671887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Исследовательская деятельность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 </a:t>
            </a:r>
            <a:r>
              <a:rPr lang="ru-RU" u="sng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обучающихся</a:t>
            </a:r>
            <a:r>
              <a:rPr lang="ru-RU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</a:rPr>
              <a:t>деятельность, связанная с решением творческой, исследовательской задачи с заранее неизвестным решением и предполагающая наличие  основных этапов, характерных для исследования в научной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9787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800" b="1" u="sng" dirty="0" smtClean="0"/>
              <a:t>Этапы научно-исследовательской </a:t>
            </a:r>
            <a:r>
              <a:rPr lang="ru-RU" sz="4000" b="1" u="sng" dirty="0" smtClean="0"/>
              <a:t>деятельности</a:t>
            </a:r>
            <a:endParaRPr lang="ru-RU" sz="3800" b="1" u="sng" dirty="0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628775"/>
            <a:ext cx="7772400" cy="4608513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Мотивация научно-исследовательской работы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Выбор направления исследования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Выдвижение гипотезы и постановка задач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Фиксирование и предварительная обработка данных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Обсуждение результатов исследования, проверка гипотез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Оформление результатов работы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</a:rPr>
              <a:t>Представление исследовательской работы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611</TotalTime>
  <Words>1803</Words>
  <Application>Microsoft Office PowerPoint</Application>
  <PresentationFormat>Экран (4:3)</PresentationFormat>
  <Paragraphs>300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9" baseType="lpstr">
      <vt:lpstr>Arial</vt:lpstr>
      <vt:lpstr>Calibri</vt:lpstr>
      <vt:lpstr>Times New Roman</vt:lpstr>
      <vt:lpstr>Wingdings</vt:lpstr>
      <vt:lpstr>ＭＳ Ｐゴシック</vt:lpstr>
      <vt:lpstr>MS Mincho</vt:lpstr>
      <vt:lpstr>Тема Office</vt:lpstr>
      <vt:lpstr> Соблюдение этических основ научной деятельности при организации исследовательской и проектной работы обучающихся </vt:lpstr>
      <vt:lpstr>Задание аудитории</vt:lpstr>
      <vt:lpstr>Задание аудитории</vt:lpstr>
      <vt:lpstr>Задание аудитории</vt:lpstr>
      <vt:lpstr>Что такое проект</vt:lpstr>
      <vt:lpstr>Что такое исследование</vt:lpstr>
      <vt:lpstr>Структура исследования</vt:lpstr>
      <vt:lpstr>     Не сделай за меня,  а помоги мне  сделать самому. М. Монтессори</vt:lpstr>
      <vt:lpstr>Этапы научно-исследовательской деятельности</vt:lpstr>
      <vt:lpstr>Этапы проектной деятельности</vt:lpstr>
      <vt:lpstr>Различие между учебным и научным исследованиями</vt:lpstr>
      <vt:lpstr>Этапы исследовательской деятельности</vt:lpstr>
      <vt:lpstr>Этапы исследовательской деятельности</vt:lpstr>
      <vt:lpstr>Этапы исследовательской деятельности</vt:lpstr>
      <vt:lpstr>Этапы исследовательской деятельности</vt:lpstr>
      <vt:lpstr>Этапы исследовательской деятельности</vt:lpstr>
      <vt:lpstr>Этапы исследовательской деятельности</vt:lpstr>
      <vt:lpstr>Этапы исследовательской деятельности</vt:lpstr>
      <vt:lpstr>Основные типы творческих работ учащихся </vt:lpstr>
      <vt:lpstr>Основные различия в приобретаемых навыках как результата выполнения творческих работ разного типа</vt:lpstr>
      <vt:lpstr>Методы научного познания </vt:lpstr>
      <vt:lpstr>Оформление титульного листа</vt:lpstr>
      <vt:lpstr>Требования  к исследовательской работе</vt:lpstr>
      <vt:lpstr> СТРУКТУРА НАУЧНО-ИССЛЕДОВАТЕЛЬСКОЙ РАБОТЫ </vt:lpstr>
      <vt:lpstr>Структура проекта</vt:lpstr>
      <vt:lpstr>Структура проекта</vt:lpstr>
      <vt:lpstr>Структура проекта</vt:lpstr>
      <vt:lpstr>Компоненты проекта</vt:lpstr>
      <vt:lpstr>Виды и типы проектов</vt:lpstr>
      <vt:lpstr>Формы представления исследовательских работ</vt:lpstr>
      <vt:lpstr>Принципы научной этики</vt:lpstr>
      <vt:lpstr>Нарушения научной этики</vt:lpstr>
      <vt:lpstr>Нарушения научной этики</vt:lpstr>
      <vt:lpstr>Нарушения авторского права</vt:lpstr>
      <vt:lpstr>Вред чужой работе</vt:lpstr>
      <vt:lpstr>Совместная ответственность</vt:lpstr>
      <vt:lpstr>Слайд 37</vt:lpstr>
      <vt:lpstr>Этика и безопасность исследований</vt:lpstr>
      <vt:lpstr>Задание для аудитории</vt:lpstr>
      <vt:lpstr>Оцените риски</vt:lpstr>
      <vt:lpstr>Исследователи о исследовании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Ok</dc:creator>
  <cp:lastModifiedBy>Oля</cp:lastModifiedBy>
  <cp:revision>63</cp:revision>
  <dcterms:created xsi:type="dcterms:W3CDTF">2012-10-30T21:28:07Z</dcterms:created>
  <dcterms:modified xsi:type="dcterms:W3CDTF">2015-03-08T13:27:40Z</dcterms:modified>
</cp:coreProperties>
</file>