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83" r:id="rId3"/>
    <p:sldId id="257" r:id="rId4"/>
    <p:sldId id="291" r:id="rId5"/>
    <p:sldId id="284" r:id="rId6"/>
    <p:sldId id="285" r:id="rId7"/>
    <p:sldId id="287" r:id="rId8"/>
    <p:sldId id="288" r:id="rId9"/>
    <p:sldId id="290" r:id="rId10"/>
    <p:sldId id="289" r:id="rId11"/>
    <p:sldId id="292" r:id="rId12"/>
    <p:sldId id="293" r:id="rId13"/>
    <p:sldId id="294" r:id="rId14"/>
    <p:sldId id="295" r:id="rId15"/>
    <p:sldId id="297" r:id="rId16"/>
    <p:sldId id="296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6%D0%B8%D0%B0%D0%BB%D1%8C%D0%BD%D0%BE%D0%B5_%D1%80%D0%B0%D0%B2%D0%B5%D0%BD%D1%81%D1%82%D0%B2%D0%BE" TargetMode="External"/><Relationship Id="rId2" Type="http://schemas.openxmlformats.org/officeDocument/2006/relationships/hyperlink" Target="https://ru.wikipedia.org/wiki/%D0%97%D0%B0%D0%BA%D0%BE%D0%BD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0%D0%B2%D0%B0_%D1%87%D0%B5%D0%BB%D0%BE%D0%B2%D0%B5%D0%BA%D0%B0" TargetMode="External"/><Relationship Id="rId5" Type="http://schemas.openxmlformats.org/officeDocument/2006/relationships/hyperlink" Target="https://ru.wikipedia.org/wiki/%D0%9F%D1%80%D0%B0%D0%B2%D0%BE_%D0%BD%D0%B0_%D1%81%D0%B0%D0%BC%D0%BE%D0%BE%D0%BF%D1%80%D0%B5%D0%B4%D0%B5%D0%BB%D0%B5%D0%BD%D0%B8%D0%B5" TargetMode="External"/><Relationship Id="rId4" Type="http://schemas.openxmlformats.org/officeDocument/2006/relationships/hyperlink" Target="https://ru.wikipedia.org/wiki/%D0%A1%D0%B2%D0%BE%D0%B1%D0%BE%D0%B4%D0%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C4%E5%EC%EE%EA%F0%E0%F2%E8%F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8%D0%BD%D1%8F%D1%82%D0%B8%D0%B5_%D1%80%D0%B5%D1%88%D0%B5%D0%BD%D0%B8%D0%B9" TargetMode="External"/><Relationship Id="rId2" Type="http://schemas.openxmlformats.org/officeDocument/2006/relationships/hyperlink" Target="https://ru.wikipedia.org/wiki/%D0%9F%D0%BE%D0%BB%D0%B8%D1%82%D0%B8%D1%87%D0%B5%D1%81%D0%BA%D0%B8%D0%B9_%D1%80%D0%B5%D0%B6%D0%B8%D0%B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0%B1%D0%BE%D1%80%D1%8B" TargetMode="External"/><Relationship Id="rId7" Type="http://schemas.openxmlformats.org/officeDocument/2006/relationships/hyperlink" Target="https://ru.wikipedia.org/wiki/%D0%A1%D0%B0%D0%BC%D0%BE%D1%83%D0%BF%D1%80%D0%B0%D0%B2%D0%BB%D0%B5%D0%BD%D0%B8%D0%B5" TargetMode="External"/><Relationship Id="rId2" Type="http://schemas.openxmlformats.org/officeDocument/2006/relationships/hyperlink" Target="https://ru.wikipedia.org/wiki/%D0%A1%D0%BE%D1%80%D0%B5%D0%B2%D0%BD%D0%BE%D0%B2%D0%B0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1%D1%89%D0%B5%D1%81%D1%82%D0%B2%D0%BE" TargetMode="External"/><Relationship Id="rId5" Type="http://schemas.openxmlformats.org/officeDocument/2006/relationships/hyperlink" Target="https://ru.wikipedia.org/wiki/%D0%9B%D0%B5%D0%B3%D0%B8%D1%82%D0%B8%D0%BC%D0%BD%D0%BE%D1%81%D1%82%D1%8C" TargetMode="External"/><Relationship Id="rId4" Type="http://schemas.openxmlformats.org/officeDocument/2006/relationships/hyperlink" Target="https://ru.wikipedia.org/wiki/%D0%9D%D0%B0%D1%80%D0%BE%D0%B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0%D0%B6%D0%B4%D0%B0%D0%BD%D0%B5" TargetMode="External"/><Relationship Id="rId2" Type="http://schemas.openxmlformats.org/officeDocument/2006/relationships/hyperlink" Target="https://ru.wikipedia.org/wiki/%D0%9F%D1%80%D1%8F%D0%BC%D0%B0%D1%8F_%D0%B4%D0%B5%D0%BC%D0%BE%D0%BA%D1%80%D0%B0%D1%82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A%D0%BE%D0%BD%D1%81%D0%B5%D0%BD%D1%81%D1%83%D1%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Методическая разработка учебного занятия по дисциплине обществознание по теме: </a:t>
            </a:r>
            <a:endParaRPr lang="ru-RU" dirty="0" smtClean="0"/>
          </a:p>
          <a:p>
            <a:r>
              <a:rPr lang="ru-RU" b="1" dirty="0" smtClean="0"/>
              <a:t>«Демократия, ее основные ценности и признаки. Правовое государство».</a:t>
            </a:r>
            <a:endParaRPr lang="en-US" b="1" dirty="0" smtClean="0"/>
          </a:p>
          <a:p>
            <a:endParaRPr lang="en-US" b="1" dirty="0" smtClean="0"/>
          </a:p>
          <a:p>
            <a:pPr algn="r"/>
            <a:r>
              <a:rPr lang="ru-RU" b="1" dirty="0" smtClean="0"/>
              <a:t>Автор: </a:t>
            </a:r>
            <a:r>
              <a:rPr lang="ru-RU" b="1" dirty="0" err="1" smtClean="0"/>
              <a:t>Б</a:t>
            </a:r>
            <a:r>
              <a:rPr lang="ru-RU" b="1" dirty="0" err="1" smtClean="0"/>
              <a:t>латнер</a:t>
            </a:r>
            <a:r>
              <a:rPr lang="ru-RU" b="1" dirty="0" smtClean="0"/>
              <a:t> </a:t>
            </a:r>
            <a:r>
              <a:rPr lang="ru-RU" b="1" dirty="0" smtClean="0"/>
              <a:t>Т.В., </a:t>
            </a:r>
          </a:p>
          <a:p>
            <a:pPr algn="r"/>
            <a:r>
              <a:rPr lang="ru-RU" b="1" dirty="0" smtClean="0"/>
              <a:t>преподаватель обществознания</a:t>
            </a:r>
            <a:endParaRPr lang="en-US" b="1" dirty="0" smtClean="0"/>
          </a:p>
          <a:p>
            <a:pPr algn="r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Департамент образования города Москвы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Центральное окружное управление образования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Государственное бюджетное профессиональное образовательное учреждение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города Москвы «Колледж сферы услуг №3»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70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000" dirty="0" smtClean="0"/>
              <a:t>С демократией связан ряд ценностей: </a:t>
            </a:r>
          </a:p>
          <a:p>
            <a:pPr algn="just"/>
            <a:r>
              <a:rPr lang="ru-RU" sz="4000" u="sng" dirty="0" smtClean="0">
                <a:hlinkClick r:id="rId2" tooltip="Законность"/>
              </a:rPr>
              <a:t>Законность</a:t>
            </a:r>
            <a:endParaRPr lang="ru-RU" sz="4000" u="sng" dirty="0" smtClean="0"/>
          </a:p>
          <a:p>
            <a:pPr algn="just"/>
            <a:r>
              <a:rPr lang="ru-RU" sz="4000" dirty="0" smtClean="0"/>
              <a:t> </a:t>
            </a:r>
            <a:r>
              <a:rPr lang="ru-RU" sz="4000" u="sng" dirty="0" smtClean="0">
                <a:hlinkClick r:id="rId3" tooltip="Социальное равенство"/>
              </a:rPr>
              <a:t>равенство</a:t>
            </a:r>
            <a:endParaRPr lang="ru-RU" sz="4000" u="sng" dirty="0" smtClean="0"/>
          </a:p>
          <a:p>
            <a:pPr algn="just"/>
            <a:r>
              <a:rPr lang="ru-RU" sz="4000" u="sng" dirty="0" smtClean="0">
                <a:hlinkClick r:id="rId4" tooltip="Свобода"/>
              </a:rPr>
              <a:t>свобода</a:t>
            </a:r>
            <a:r>
              <a:rPr lang="ru-RU" sz="4000" dirty="0" smtClean="0"/>
              <a:t> </a:t>
            </a:r>
          </a:p>
          <a:p>
            <a:pPr algn="just"/>
            <a:r>
              <a:rPr lang="ru-RU" sz="4000" u="sng" dirty="0" smtClean="0">
                <a:hlinkClick r:id="rId5" tooltip="Право на самоопределение"/>
              </a:rPr>
              <a:t>право на самоопределение</a:t>
            </a:r>
            <a:endParaRPr lang="ru-RU" sz="4000" u="sng" dirty="0" smtClean="0"/>
          </a:p>
          <a:p>
            <a:pPr algn="just"/>
            <a:r>
              <a:rPr lang="ru-RU" sz="4000" dirty="0" smtClean="0"/>
              <a:t> </a:t>
            </a:r>
            <a:r>
              <a:rPr lang="ru-RU" sz="4000" u="sng" dirty="0" smtClean="0">
                <a:hlinkClick r:id="rId6" tooltip="Права человека"/>
              </a:rPr>
              <a:t>права человека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5-015-Takaja-organizatsija-politicheskoj-vlasti-kotoraja-sozdaet-uslovija-dl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286676" cy="52178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Идеалом государственного устройства является правовое государство.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768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429288" cy="40719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0-050-Grazhdanskoe-obschest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43050"/>
            <a:ext cx="6096000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Одним из условий существования правового государства является наличие гражданского общества.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54_1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66912"/>
            <a:ext cx="7072362" cy="42481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/>
              <a:t>Основной принцип такого общества</a:t>
            </a:r>
            <a:r>
              <a:rPr lang="ru-RU" sz="3200" dirty="0" smtClean="0"/>
              <a:t>: государство для человека, а не человек для государства. 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83_html_76e7901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3774" y="1142984"/>
            <a:ext cx="9267774" cy="5429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990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Социологический опрос: есть ли в России гражданское общество?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30212-13968311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2686044"/>
            <a:ext cx="4857764" cy="38862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90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Свободное общество может быть построено только в том случае, </a:t>
            </a:r>
            <a:r>
              <a:rPr lang="ru-RU" b="1" i="1" dirty="0" smtClean="0"/>
              <a:t>если в</a:t>
            </a:r>
            <a:r>
              <a:rPr lang="ru-RU" b="1" dirty="0" smtClean="0"/>
              <a:t> </a:t>
            </a:r>
            <a:r>
              <a:rPr lang="ru-RU" b="1" i="1" dirty="0" smtClean="0"/>
              <a:t>этом заинтересовано большинство.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tuiti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24000"/>
            <a:ext cx="6143668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То, каким будет наше общество, зависит от каждого из нас.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Определение демократии </a:t>
            </a:r>
          </a:p>
          <a:p>
            <a:pPr lvl="0"/>
            <a:r>
              <a:rPr lang="ru-RU" dirty="0" smtClean="0">
                <a:hlinkClick r:id="rId2"/>
              </a:rPr>
              <a:t>История демократии</a:t>
            </a:r>
            <a:endParaRPr lang="ru-RU" dirty="0" smtClean="0"/>
          </a:p>
          <a:p>
            <a:pPr lvl="0"/>
            <a:r>
              <a:rPr lang="ru-RU" dirty="0" smtClean="0"/>
              <a:t>Признаки и ценности демократии</a:t>
            </a:r>
          </a:p>
          <a:p>
            <a:pPr lvl="0"/>
            <a:r>
              <a:rPr lang="ru-RU" dirty="0" smtClean="0"/>
              <a:t>Правовое государство</a:t>
            </a:r>
          </a:p>
          <a:p>
            <a:pPr lvl="0"/>
            <a:r>
              <a:rPr lang="ru-RU" dirty="0" smtClean="0"/>
              <a:t>Гражданское общество</a:t>
            </a:r>
          </a:p>
          <a:p>
            <a:pPr lvl="0"/>
            <a:r>
              <a:rPr lang="ru-RU" dirty="0" smtClean="0"/>
              <a:t>Проблема правового государства в современной России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0087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ebat-pnyx-png-442d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14554"/>
            <a:ext cx="6715172" cy="4429124"/>
          </a:xfr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конце XX века в западном мире прошла кампания по празднованию 2500 лет демократии (от реформ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Клисфена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508/507 гг. до н. э.).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00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2055a3fab04541cabcfe53a743c5e353e1530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9" y="1524000"/>
            <a:ext cx="665018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демократия?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Демократия</a:t>
            </a:r>
            <a:r>
              <a:rPr lang="ru-RU" sz="3200" dirty="0" smtClean="0"/>
              <a:t> («власть народа») — </a:t>
            </a:r>
            <a:r>
              <a:rPr lang="ru-RU" sz="3200" u="sng" dirty="0" smtClean="0">
                <a:hlinkClick r:id="rId2" tooltip="Политический режим"/>
              </a:rPr>
              <a:t>политический режим</a:t>
            </a:r>
            <a:r>
              <a:rPr lang="ru-RU" sz="3200" dirty="0" smtClean="0"/>
              <a:t>, в основе которого лежит метод коллективного </a:t>
            </a:r>
            <a:r>
              <a:rPr lang="ru-RU" sz="3200" u="sng" dirty="0" smtClean="0">
                <a:hlinkClick r:id="rId3" tooltip="Принятие решений"/>
              </a:rPr>
              <a:t>принятия решений</a:t>
            </a:r>
            <a:r>
              <a:rPr lang="ru-RU" sz="3200" dirty="0" smtClean="0"/>
              <a:t> с равным воздействием участников на исход процесса или на его существенные стадии.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Признаками демократии являются:</a:t>
            </a:r>
          </a:p>
          <a:p>
            <a:pPr lvl="0"/>
            <a:r>
              <a:rPr lang="ru-RU" sz="3200" dirty="0" smtClean="0"/>
              <a:t>Назначение лидеров происходит путём честных и </a:t>
            </a:r>
            <a:r>
              <a:rPr lang="ru-RU" sz="3200" u="sng" dirty="0" smtClean="0">
                <a:hlinkClick r:id="rId2" tooltip="Соревнование"/>
              </a:rPr>
              <a:t>состязательных</a:t>
            </a:r>
            <a:r>
              <a:rPr lang="ru-RU" sz="3200" dirty="0" smtClean="0"/>
              <a:t> </a:t>
            </a:r>
            <a:r>
              <a:rPr lang="ru-RU" sz="3200" u="sng" dirty="0" smtClean="0">
                <a:hlinkClick r:id="rId3" tooltip="Выборы"/>
              </a:rPr>
              <a:t>выборов</a:t>
            </a:r>
            <a:r>
              <a:rPr lang="ru-RU" sz="3200" dirty="0" smtClean="0"/>
              <a:t> </a:t>
            </a:r>
          </a:p>
          <a:p>
            <a:pPr lvl="0"/>
            <a:r>
              <a:rPr lang="ru-RU" sz="3200" u="sng" dirty="0" smtClean="0">
                <a:hlinkClick r:id="rId4" tooltip="Народ"/>
              </a:rPr>
              <a:t>Народ</a:t>
            </a:r>
            <a:r>
              <a:rPr lang="ru-RU" sz="3200" dirty="0" smtClean="0"/>
              <a:t> является единственно </a:t>
            </a:r>
            <a:r>
              <a:rPr lang="ru-RU" sz="3200" u="sng" dirty="0" smtClean="0">
                <a:hlinkClick r:id="rId5" tooltip="Легитимность"/>
              </a:rPr>
              <a:t>легитимным</a:t>
            </a:r>
            <a:r>
              <a:rPr lang="ru-RU" sz="3200" dirty="0" smtClean="0"/>
              <a:t> источником власти </a:t>
            </a:r>
          </a:p>
          <a:p>
            <a:pPr lvl="0"/>
            <a:r>
              <a:rPr lang="ru-RU" sz="3200" u="sng" dirty="0" smtClean="0">
                <a:hlinkClick r:id="rId6" tooltip="Общество"/>
              </a:rPr>
              <a:t>Общество</a:t>
            </a:r>
            <a:r>
              <a:rPr lang="ru-RU" sz="3200" dirty="0" smtClean="0"/>
              <a:t> осуществляет </a:t>
            </a:r>
            <a:r>
              <a:rPr lang="ru-RU" sz="3200" u="sng" dirty="0" smtClean="0">
                <a:hlinkClick r:id="rId7" tooltip="Самоуправление"/>
              </a:rPr>
              <a:t>самоуправление</a:t>
            </a:r>
            <a:r>
              <a:rPr lang="ru-RU" sz="3200" dirty="0" smtClean="0"/>
              <a:t> ради общего блага и удовлетворения общих интересов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fsr9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429684" cy="61436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054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8623928838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6096000" cy="40671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/>
          <a:lstStyle/>
          <a:p>
            <a:r>
              <a:rPr lang="ru-RU" dirty="0" smtClean="0"/>
              <a:t>Каток или балет?</a:t>
            </a:r>
            <a:endParaRPr lang="ru-RU" dirty="0"/>
          </a:p>
        </p:txBody>
      </p:sp>
      <p:pic>
        <p:nvPicPr>
          <p:cNvPr id="5" name="Рисунок 4" descr="gal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500306"/>
            <a:ext cx="3524247" cy="40243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 XVIII века наиболее известной моделью была </a:t>
            </a:r>
            <a:r>
              <a:rPr lang="ru-RU" sz="3200" u="sng" dirty="0" smtClean="0">
                <a:hlinkClick r:id="rId2" tooltip="Прямая демократия"/>
              </a:rPr>
              <a:t>прямая демократия</a:t>
            </a:r>
            <a:r>
              <a:rPr lang="ru-RU" sz="3200" dirty="0" smtClean="0"/>
              <a:t>, где </a:t>
            </a:r>
            <a:r>
              <a:rPr lang="ru-RU" sz="3200" u="sng" dirty="0" smtClean="0">
                <a:hlinkClick r:id="rId3" tooltip="Граждане"/>
              </a:rPr>
              <a:t>граждане</a:t>
            </a:r>
            <a:r>
              <a:rPr lang="ru-RU" sz="3200" dirty="0" smtClean="0"/>
              <a:t> осуществляют своё право принятия политических решений непосредственно, за счёт достижения </a:t>
            </a:r>
            <a:r>
              <a:rPr lang="ru-RU" sz="3200" u="sng" dirty="0" smtClean="0">
                <a:hlinkClick r:id="rId4" tooltip="Консенсус"/>
              </a:rPr>
              <a:t>консенсуса</a:t>
            </a:r>
            <a:r>
              <a:rPr lang="ru-RU" sz="3200" dirty="0" smtClean="0"/>
              <a:t> или с помощью процедур подчинения меньшинства большинству.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1412</TotalTime>
  <Words>178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Департамент образования города Москвы Центральное окружное управление образования Государственное бюджетное профессиональное образовательное учреждение города Москвы «Колледж сферы услуг №3» </vt:lpstr>
      <vt:lpstr>План:</vt:lpstr>
      <vt:lpstr>  </vt:lpstr>
      <vt:lpstr>Что же такое демократия?</vt:lpstr>
      <vt:lpstr>Слайд 5</vt:lpstr>
      <vt:lpstr>Слайд 6</vt:lpstr>
      <vt:lpstr>Слайд 7</vt:lpstr>
      <vt:lpstr>Каток или балет?</vt:lpstr>
      <vt:lpstr>Слайд 9</vt:lpstr>
      <vt:lpstr>Слайд 10</vt:lpstr>
      <vt:lpstr>Идеалом государственного устройства является правовое государство.</vt:lpstr>
      <vt:lpstr>Слайд 12</vt:lpstr>
      <vt:lpstr>Одним из условий существования правового государства является наличие гражданского общества.</vt:lpstr>
      <vt:lpstr>Основной принцип такого общества: государство для человека, а не человек для государства. </vt:lpstr>
      <vt:lpstr>Социологический опрос: есть ли в России гражданское общество?</vt:lpstr>
      <vt:lpstr>Свободное общество может быть построено только в том случае, если в этом заинтересовано большинство.</vt:lpstr>
      <vt:lpstr>То, каким будет наше общество, зависит от каждого из нас.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кафе</dc:title>
  <dc:creator>Мари</dc:creator>
  <cp:lastModifiedBy>Багрова</cp:lastModifiedBy>
  <cp:revision>80</cp:revision>
  <dcterms:created xsi:type="dcterms:W3CDTF">2014-01-28T12:00:16Z</dcterms:created>
  <dcterms:modified xsi:type="dcterms:W3CDTF">2015-02-19T06:50:49Z</dcterms:modified>
</cp:coreProperties>
</file>