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2" r:id="rId3"/>
    <p:sldId id="257" r:id="rId4"/>
    <p:sldId id="273" r:id="rId5"/>
    <p:sldId id="258" r:id="rId6"/>
    <p:sldId id="274" r:id="rId7"/>
    <p:sldId id="279" r:id="rId8"/>
    <p:sldId id="275" r:id="rId9"/>
    <p:sldId id="276" r:id="rId10"/>
    <p:sldId id="277" r:id="rId11"/>
    <p:sldId id="278" r:id="rId12"/>
    <p:sldId id="281" r:id="rId13"/>
    <p:sldId id="259" r:id="rId14"/>
    <p:sldId id="282" r:id="rId15"/>
    <p:sldId id="280" r:id="rId16"/>
    <p:sldId id="272" r:id="rId17"/>
    <p:sldId id="269" r:id="rId18"/>
    <p:sldId id="266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DFDD7"/>
    <a:srgbClr val="C4368B"/>
    <a:srgbClr val="ED79E5"/>
    <a:srgbClr val="F59A71"/>
    <a:srgbClr val="66FF66"/>
    <a:srgbClr val="FFFF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660"/>
  </p:normalViewPr>
  <p:slideViewPr>
    <p:cSldViewPr>
      <p:cViewPr>
        <p:scale>
          <a:sx n="92" d="100"/>
          <a:sy n="92" d="100"/>
        </p:scale>
        <p:origin x="-564" y="-2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866FDDE-C64A-4E10-A7D1-6482F20457A7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5890947-D04F-4BC0-8532-D7B0E177CD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7C54B5-2756-4BD4-8202-345FC5F8836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AE034-043D-4ABE-ADCD-EF81A4DB71E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83371-076D-40A4-83BD-9171693BBA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D5D2-AC55-4157-8A05-859829EB3E58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C8EEE-60B9-49D0-81A3-D4E79E2397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FF9A-1942-487F-91A3-D1FB8A39D2A0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9F51-0E87-422B-8BA3-FEBADC2F4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89F2E-2A1C-4850-A26C-E856E550B3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B1207-446D-4A81-B28C-0311E7BDA483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15EE1-A9FD-4738-880D-F53E1CD19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87DE9-001B-4DAA-9FE8-23E8F381EBB2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5425C-012F-4B79-AE87-5AD2BBB1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D7343-7824-4BE6-A955-2EC25C57A6A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29EFF-9D49-476E-B821-4FE278E8B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75A38-534E-43A8-BA27-8313C8DE0182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40C5E-393E-4CA3-B6A3-B63CC1D12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54F0-7C1A-4488-BD63-AD25F40F718E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20F06-0A65-449F-A547-B92AA6F032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5F605-EB5B-4935-8B44-C6CF598CD0EC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7C92F-C5DB-4002-8549-F5A6CCA7B9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09947-475B-44FC-8C39-99263B96389E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F343C-DE11-4869-9912-C9A5134A9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525AA-EC43-4E49-A4A7-C1586C64F99D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FA2430-B152-4163-A20E-B98103C44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CB1A3D-D1AE-4068-A9B7-C6C961E1D545}" type="datetimeFigureOut">
              <a:rPr lang="ru-RU"/>
              <a:pPr>
                <a:defRPr/>
              </a:pPr>
              <a:t>19.02.2015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7401DCE-F497-4A2C-B0BB-8D2DD7A012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gif"/><Relationship Id="rId4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4286280"/>
          </a:xfrm>
          <a:ln w="1524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Профсоюзное 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движение и трудовые права несовершеннолетних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3357563" y="6334125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800" b="1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100" name="TextBox 3"/>
          <p:cNvSpPr txBox="1">
            <a:spLocks noChangeArrowheads="1"/>
          </p:cNvSpPr>
          <p:nvPr/>
        </p:nvSpPr>
        <p:spPr bwMode="auto">
          <a:xfrm>
            <a:off x="5143500" y="188640"/>
            <a:ext cx="4000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Урок обществознания</a:t>
            </a: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Calibri" pitchFamily="34" charset="0"/>
              </a:rPr>
              <a:t>9 класс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95736" y="5589240"/>
            <a:ext cx="68088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2060"/>
                </a:solidFill>
                <a:latin typeface="Calibri" pitchFamily="34" charset="0"/>
              </a:rPr>
              <a:t>Урок </a:t>
            </a:r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подготовила учитель истории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и обществознания ГБОУ СОШ №629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Calibri" pitchFamily="34" charset="0"/>
              </a:rPr>
              <a:t>Косарева Е. А.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58876"/>
            <a:ext cx="8784976" cy="8378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Трудовые права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несовершеннолетних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hand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25" y="0"/>
            <a:ext cx="1296988" cy="1873250"/>
          </a:xfrm>
          <a:prstGeom prst="rect">
            <a:avLst/>
          </a:prstGeom>
          <a:ln w="4445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2" name="Прямоугольник 7"/>
          <p:cNvSpPr>
            <a:spLocks noChangeArrowheads="1"/>
          </p:cNvSpPr>
          <p:nvPr/>
        </p:nvSpPr>
        <p:spPr bwMode="auto">
          <a:xfrm>
            <a:off x="1979613" y="148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(ролевая игра) </a:t>
            </a:r>
            <a:br>
              <a:rPr lang="ru-RU" sz="2800" b="1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Ситуация 3 – чудо- речка</a:t>
            </a:r>
            <a:endParaRPr lang="ru-RU" sz="280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7" name="Рисунок 6" descr="bg_343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37213" y="3443288"/>
            <a:ext cx="2822575" cy="3225800"/>
          </a:xfrm>
          <a:prstGeom prst="rect">
            <a:avLst/>
          </a:prstGeom>
          <a:ln w="66675" cmpd="thinThick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Рисунок 10" descr="ras2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3" y="2430463"/>
            <a:ext cx="4056062" cy="4167187"/>
          </a:xfrm>
          <a:prstGeom prst="rect">
            <a:avLst/>
          </a:prstGeom>
          <a:ln w="66675" cmpd="thinThick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58876"/>
            <a:ext cx="8784976" cy="8378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Трудовые права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несовершеннолетних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hand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25" y="0"/>
            <a:ext cx="1296988" cy="1873250"/>
          </a:xfrm>
          <a:prstGeom prst="rect">
            <a:avLst/>
          </a:prstGeom>
          <a:ln w="4445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316" name="Прямоугольник 7"/>
          <p:cNvSpPr>
            <a:spLocks noChangeArrowheads="1"/>
          </p:cNvSpPr>
          <p:nvPr/>
        </p:nvSpPr>
        <p:spPr bwMode="auto">
          <a:xfrm>
            <a:off x="1979613" y="148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(ролевая игра) </a:t>
            </a:r>
            <a:br>
              <a:rPr lang="ru-RU" sz="2800" b="1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Ситуация 4 – у Бабы-Яги</a:t>
            </a:r>
            <a:endParaRPr lang="ru-RU" sz="280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7" name="Рисунок 6" descr="bg_343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263" y="3500438"/>
            <a:ext cx="3286125" cy="3071812"/>
          </a:xfrm>
          <a:prstGeom prst="rect">
            <a:avLst/>
          </a:prstGeom>
          <a:ln w="66675" cmpd="thinThick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Рисунок 10" descr="ras2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188" y="2420938"/>
            <a:ext cx="3287712" cy="4137025"/>
          </a:xfrm>
          <a:prstGeom prst="rect">
            <a:avLst/>
          </a:prstGeom>
          <a:ln w="66675" cmpd="thinThick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3.Профсоюзное движение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Содержимое 4" descr="104736.14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1938" y="871538"/>
            <a:ext cx="3662362" cy="2197100"/>
          </a:xfrm>
          <a:ln w="63500" cmpd="thinThick">
            <a:solidFill>
              <a:schemeClr val="accent1"/>
            </a:solidFill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07950" y="3500438"/>
            <a:ext cx="45720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Профсоюз (</a:t>
            </a:r>
            <a:r>
              <a:rPr lang="en-US" sz="2800" b="1">
                <a:solidFill>
                  <a:srgbClr val="FF0000"/>
                </a:solidFill>
                <a:latin typeface="Calibri" pitchFamily="34" charset="0"/>
              </a:rPr>
              <a:t>trade union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) 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– добровольные профессиональные объединения, с целью экономической защиты интересов рабочих.</a:t>
            </a:r>
          </a:p>
          <a:p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  <p:pic>
        <p:nvPicPr>
          <p:cNvPr id="8" name="Содержимое 3" descr="10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4508500"/>
            <a:ext cx="2786063" cy="2032000"/>
          </a:xfrm>
          <a:prstGeom prst="rect">
            <a:avLst/>
          </a:prstGeom>
          <a:noFill/>
          <a:ln w="66675" cmpd="thinThick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4392613" y="765175"/>
            <a:ext cx="4572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Главная цель </a:t>
            </a:r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объединения в профсоюзы – обеспечение представительства социально-экономических и трудовых интересов и прав работников перед работодателем и органами власти.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3.Профсоюзное движение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Рисунок 9" descr="flynn.jpg"/>
          <p:cNvPicPr>
            <a:picLocks noChangeAspect="1"/>
          </p:cNvPicPr>
          <p:nvPr/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5435600" y="765175"/>
            <a:ext cx="3586163" cy="2289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Рисунок 10" descr="105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4508500"/>
            <a:ext cx="30003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152a063a8eaa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107950" y="712788"/>
            <a:ext cx="323850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366" name="Прямоугольник 12"/>
          <p:cNvSpPr>
            <a:spLocks noChangeArrowheads="1"/>
          </p:cNvSpPr>
          <p:nvPr/>
        </p:nvSpPr>
        <p:spPr bwMode="auto">
          <a:xfrm>
            <a:off x="395288" y="3124200"/>
            <a:ext cx="842486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Профсоюзы начали создаваться в период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промышленной революции. 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Первым тред-юнионом считается Союз прядильщиков Ланкашира от </a:t>
            </a:r>
            <a:r>
              <a:rPr lang="ru-RU" sz="2800" b="1">
                <a:solidFill>
                  <a:srgbClr val="FF0000"/>
                </a:solidFill>
                <a:latin typeface="Calibri" pitchFamily="34" charset="0"/>
              </a:rPr>
              <a:t>1792г.</a:t>
            </a:r>
            <a:r>
              <a:rPr lang="ru-RU" sz="2800" b="1">
                <a:solidFill>
                  <a:srgbClr val="00206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3.Профсоюзное движение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" name="Рисунок 9" descr="152a063a8e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388" y="908050"/>
            <a:ext cx="4214812" cy="31273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flyn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429000"/>
            <a:ext cx="4194175" cy="325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389" name="Rectangle 1"/>
          <p:cNvSpPr>
            <a:spLocks noChangeArrowheads="1"/>
          </p:cNvSpPr>
          <p:nvPr/>
        </p:nvSpPr>
        <p:spPr bwMode="auto">
          <a:xfrm>
            <a:off x="4716463" y="754063"/>
            <a:ext cx="4176712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8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Профсоюзное движение первоначально было чисто мужским, женщин</a:t>
            </a:r>
          </a:p>
          <a:p>
            <a:pPr eaLnBrk="0" hangingPunct="0"/>
            <a:r>
              <a:rPr lang="ru-RU" sz="2800" b="1">
                <a:solidFill>
                  <a:srgbClr val="0000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профсоюзы не принимали.</a:t>
            </a:r>
            <a:r>
              <a:rPr lang="ru-RU" sz="1400" b="1">
                <a:solidFill>
                  <a:srgbClr val="000099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ru-RU" sz="3600" b="1">
              <a:solidFill>
                <a:srgbClr val="000099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0" name="Прямоугольник 11"/>
          <p:cNvSpPr>
            <a:spLocks noChangeArrowheads="1"/>
          </p:cNvSpPr>
          <p:nvPr/>
        </p:nvSpPr>
        <p:spPr bwMode="auto">
          <a:xfrm>
            <a:off x="179388" y="4179888"/>
            <a:ext cx="4537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В начале 20 века профессиональные союзы Англии объединяли более половины всех рабочих страны (в 1920 – около 60%).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3.Профсоюзное движение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0" name="Содержимое 4"/>
          <p:cNvSpPr>
            <a:spLocks noGrp="1"/>
          </p:cNvSpPr>
          <p:nvPr>
            <p:ph idx="1"/>
          </p:nvPr>
        </p:nvSpPr>
        <p:spPr>
          <a:xfrm>
            <a:off x="2700338" y="1268413"/>
            <a:ext cx="5975350" cy="5040312"/>
          </a:xfrm>
          <a:solidFill>
            <a:srgbClr val="B4FAF8"/>
          </a:solidFill>
          <a:ln w="9525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Развитие профсоюзов в России связанно со временем революции 1905-1907гг. </a:t>
            </a:r>
            <a:r>
              <a:rPr lang="ru-RU" sz="2400" b="1" dirty="0" smtClean="0">
                <a:solidFill>
                  <a:srgbClr val="FF0000"/>
                </a:solidFill>
              </a:rPr>
              <a:t>30 апреля 1906г.</a:t>
            </a:r>
            <a:r>
              <a:rPr lang="ru-RU" sz="2400" b="1" dirty="0" smtClean="0">
                <a:solidFill>
                  <a:srgbClr val="002060"/>
                </a:solidFill>
              </a:rPr>
              <a:t> в столице состоялось первое общегородское собрание рабочих, эта дата принята за точку отсчета истории профсоюзов нашей страны.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 России около 15 млн. (более 30%) объединены в профсоюзы. В Москве около 2 млн. являются членами профсоюзов. Самым мощным из всех в России и в Москве является – </a:t>
            </a:r>
            <a:r>
              <a:rPr lang="ru-RU" sz="2400" b="1" dirty="0" smtClean="0">
                <a:solidFill>
                  <a:srgbClr val="FF0000"/>
                </a:solidFill>
              </a:rPr>
              <a:t>профсоюз работников образования и науки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17412" name="Рисунок 10" descr="0_180e_741ef7b7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628775"/>
            <a:ext cx="2411412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-214338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3.Профсоюзное движение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850" y="857250"/>
            <a:ext cx="860583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</a:t>
            </a:r>
            <a:r>
              <a:rPr lang="ru-RU" sz="3600" b="1" dirty="0">
                <a:solidFill>
                  <a:srgbClr val="FF0000"/>
                </a:solidFill>
                <a:latin typeface="+mn-lt"/>
              </a:rPr>
              <a:t> – защита прав и интересов работников.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8" name="Содержимое 4"/>
          <p:cNvSpPr txBox="1">
            <a:spLocks/>
          </p:cNvSpPr>
          <p:nvPr/>
        </p:nvSpPr>
        <p:spPr>
          <a:xfrm>
            <a:off x="1042988" y="2133600"/>
            <a:ext cx="7273925" cy="4248150"/>
          </a:xfrm>
          <a:prstGeom prst="rect">
            <a:avLst/>
          </a:prstGeom>
          <a:solidFill>
            <a:srgbClr val="B4FAF8"/>
          </a:solidFill>
          <a:ln w="95250">
            <a:solidFill>
              <a:schemeClr val="bg1">
                <a:lumMod val="65000"/>
              </a:schemeClr>
            </a:solidFill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u="sng" dirty="0">
              <a:solidFill>
                <a:srgbClr val="000099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u="sng" dirty="0">
                <a:solidFill>
                  <a:srgbClr val="000099"/>
                </a:solidFill>
                <a:latin typeface="+mn-lt"/>
              </a:rPr>
              <a:t>ПРОФСОЮЗЫ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i="1" u="sng" dirty="0">
              <a:solidFill>
                <a:srgbClr val="000099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latin typeface="+mn-lt"/>
              </a:rPr>
              <a:t>ТРАДИЦИОННЫЕ    АЛЬТЕРНАТИВНЫЕ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0099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000099"/>
                </a:solidFill>
                <a:latin typeface="+mn-lt"/>
              </a:rPr>
              <a:t>ПРОФСОЮЗЫ КОМПАНИЙ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b="1" dirty="0">
              <a:solidFill>
                <a:srgbClr val="002060"/>
              </a:solidFill>
              <a:latin typeface="+mn-lt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 flipV="1">
            <a:off x="3276600" y="3284538"/>
            <a:ext cx="1150938" cy="5048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003800" y="3284538"/>
            <a:ext cx="1008063" cy="504825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888582" y="4040981"/>
            <a:ext cx="1511300" cy="1587"/>
          </a:xfrm>
          <a:prstGeom prst="straightConnector1">
            <a:avLst/>
          </a:prstGeom>
          <a:ln w="444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13414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За что выступают…</a:t>
            </a:r>
            <a:endParaRPr lang="ru-RU" sz="6000" b="1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7171" name="Group 3"/>
          <p:cNvGraphicFramePr>
            <a:graphicFrameLocks noGrp="1"/>
          </p:cNvGraphicFramePr>
          <p:nvPr>
            <p:ph/>
          </p:nvPr>
        </p:nvGraphicFramePr>
        <p:xfrm>
          <a:off x="0" y="1268413"/>
          <a:ext cx="9144000" cy="5207719"/>
        </p:xfrm>
        <a:graphic>
          <a:graphicData uri="http://schemas.openxmlformats.org/drawingml/2006/table">
            <a:tbl>
              <a:tblPr/>
              <a:tblGrid>
                <a:gridCol w="3203575"/>
                <a:gridCol w="2592388"/>
                <a:gridCol w="3348037"/>
              </a:tblGrid>
              <a:tr h="6484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государство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24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работодатель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240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работник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0000">
                        <a:alpha val="24001"/>
                      </a:srgbClr>
                    </a:solidFill>
                  </a:tcPr>
                </a:tc>
              </a:tr>
              <a:tr h="4559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соответствие закону (Конституция, ТКРФ)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достаточное количество продукта (ВВП,ВНП)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высокая производительность труда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высокое качество результатов труда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рентабельность производства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качество продукции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безопасность условий труда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высокая квалификация работника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уровень оплаты труда и соц.гарантий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безопасные условия и режим рабочего времени и отдыха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стабильность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участие в развитии производства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 повышение квалификации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Содержимое 3" descr="logo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0" y="142875"/>
            <a:ext cx="4427538" cy="2895600"/>
          </a:xfrm>
          <a:ln w="63500">
            <a:solidFill>
              <a:srgbClr val="00206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634067" y="2967335"/>
            <a:ext cx="7875874" cy="304698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«В ЕДИНСТВЕ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6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НАША СИЛА!»</a:t>
            </a:r>
            <a:endParaRPr lang="ru-RU" sz="9600" b="1" cap="all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9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Цель урока</a:t>
            </a:r>
            <a:endParaRPr lang="ru-RU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285992"/>
            <a:ext cx="8229600" cy="4167344"/>
          </a:xfrm>
          <a:gradFill flip="none" rotWithShape="1">
            <a:gsLst>
              <a:gs pos="100000">
                <a:srgbClr val="03D4A8">
                  <a:alpha val="34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  <a:tileRect r="-100000" b="-100000"/>
          </a:gradFill>
          <a:ln w="17145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6600" b="1" dirty="0" smtClean="0">
                <a:solidFill>
                  <a:srgbClr val="002060"/>
                </a:solidFill>
              </a:rPr>
              <a:t>Познакомиться с      ТК РФ и  профсоюзном движении</a:t>
            </a:r>
            <a:endParaRPr lang="ru-RU" sz="6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План: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457200" y="1643063"/>
            <a:ext cx="8229600" cy="4483100"/>
          </a:xfrm>
        </p:spPr>
        <p:txBody>
          <a:bodyPr/>
          <a:lstStyle/>
          <a:p>
            <a:pPr marL="514350" indent="-514350">
              <a:buFont typeface="Arial" charset="0"/>
              <a:buAutoNum type="arabicPeriod"/>
            </a:pPr>
            <a:r>
              <a:rPr lang="ru-RU" sz="4800" b="1" smtClean="0">
                <a:solidFill>
                  <a:srgbClr val="002060"/>
                </a:solidFill>
              </a:rPr>
              <a:t>Что такое труд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4800" b="1" smtClean="0">
                <a:solidFill>
                  <a:srgbClr val="002060"/>
                </a:solidFill>
              </a:rPr>
              <a:t>Трудовые права несовершеннолетних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sz="4800" b="1" smtClean="0">
                <a:solidFill>
                  <a:srgbClr val="002060"/>
                </a:solidFill>
              </a:rPr>
              <a:t>Профсоюзное </a:t>
            </a:r>
          </a:p>
          <a:p>
            <a:pPr marL="514350" indent="-514350">
              <a:buFont typeface="Arial" charset="0"/>
              <a:buNone/>
            </a:pPr>
            <a:r>
              <a:rPr lang="ru-RU" sz="4800" b="1" smtClean="0">
                <a:solidFill>
                  <a:srgbClr val="002060"/>
                </a:solidFill>
              </a:rPr>
              <a:t>    движение</a:t>
            </a:r>
          </a:p>
        </p:txBody>
      </p:sp>
      <p:pic>
        <p:nvPicPr>
          <p:cNvPr id="6148" name="Рисунок 3" descr="18aa2fb4e9dffae706350c836ff2940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4286250"/>
            <a:ext cx="2352675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1.Что такое труд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  <a:gradFill>
            <a:gsLst>
              <a:gs pos="100000">
                <a:srgbClr val="4DFDD7">
                  <a:alpha val="97647"/>
                </a:srgbClr>
              </a:gs>
              <a:gs pos="71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 w="127000">
            <a:solidFill>
              <a:schemeClr val="bg1">
                <a:lumMod val="65000"/>
              </a:schemeClr>
            </a:solidFill>
          </a:ln>
        </p:spPr>
        <p:txBody>
          <a:bodyPr rtlCol="0">
            <a:normAutofit/>
          </a:bodyPr>
          <a:lstStyle/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Целесообразная деятельность человека, работа, требующая умственного или физического напряжения, затраты физической или умственной энергии.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AutoNum type="arabicPeriod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Средство поддержания жизни  и удовлетворения 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основных потребностей </a:t>
            </a:r>
          </a:p>
          <a:p>
            <a:pPr marL="514350" indent="-5143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     человека.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31" name="Рисунок 3" descr="a4ffacbf3d258a723a82fa99a108bc5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4286250"/>
            <a:ext cx="26431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42875" y="142875"/>
          <a:ext cx="1238250" cy="1382713"/>
        </p:xfrm>
        <a:graphic>
          <a:graphicData uri="http://schemas.openxmlformats.org/presentationml/2006/ole">
            <p:oleObj spid="_x0000_s1026" name="Clip" r:id="rId4" imgW="693360" imgH="77328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14285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Трудовые права несовершеннолетних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Рисунок 7" descr="1311326193_bimg563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675370">
            <a:off x="1323975" y="4167188"/>
            <a:ext cx="2651125" cy="2144712"/>
          </a:xfrm>
          <a:prstGeom prst="rect">
            <a:avLst/>
          </a:prstGeom>
          <a:ln w="57150" cmpd="dbl"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1311326193_bimg5634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1628775"/>
            <a:ext cx="2565400" cy="1908175"/>
          </a:xfrm>
          <a:prstGeom prst="rect">
            <a:avLst/>
          </a:prstGeom>
          <a:ln w="57150" cmpd="dbl"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1311326193_bimg5634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14811">
            <a:off x="238125" y="1862138"/>
            <a:ext cx="2565400" cy="2116137"/>
          </a:xfrm>
          <a:prstGeom prst="rect">
            <a:avLst/>
          </a:prstGeom>
          <a:ln w="57150" cmpd="dbl"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handle.jpeg"/>
          <p:cNvPicPr>
            <a:picLocks noChangeAspect="1"/>
          </p:cNvPicPr>
          <p:nvPr/>
        </p:nvPicPr>
        <p:blipFill>
          <a:blip r:embed="rId5" cstate="print"/>
          <a:srcRect t="7692"/>
          <a:stretch>
            <a:fillRect/>
          </a:stretch>
        </p:blipFill>
        <p:spPr>
          <a:xfrm rot="1033467">
            <a:off x="4762500" y="4281488"/>
            <a:ext cx="2941638" cy="2144712"/>
          </a:xfrm>
          <a:prstGeom prst="rect">
            <a:avLst/>
          </a:prstGeom>
          <a:ln w="57150" cmpd="dbl">
            <a:solidFill>
              <a:schemeClr val="tx2">
                <a:lumMod val="40000"/>
                <a:lumOff val="6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70710_chinatoy_hmed_11a.grid-6x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537882">
            <a:off x="6397625" y="2303463"/>
            <a:ext cx="2584450" cy="2036762"/>
          </a:xfrm>
          <a:prstGeom prst="rect">
            <a:avLst/>
          </a:prstGeom>
          <a:ln w="57150" cmpd="dbl">
            <a:solidFill>
              <a:schemeClr val="tx2">
                <a:lumMod val="40000"/>
                <a:lumOff val="6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14285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Трудовые права несовершеннолетних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2492896"/>
            <a:ext cx="4896544" cy="3185829"/>
          </a:xfrm>
          <a:gradFill>
            <a:gsLst>
              <a:gs pos="100000">
                <a:srgbClr val="03D4A8">
                  <a:alpha val="36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 w="1270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marL="51435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Работа с проблемными ситуациями</a:t>
            </a:r>
            <a:endParaRPr lang="ru-RU" sz="54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and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1628775"/>
            <a:ext cx="3295650" cy="4762500"/>
          </a:xfrm>
          <a:prstGeom prst="rect">
            <a:avLst/>
          </a:prstGeom>
          <a:ln w="4445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142852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Трудовые права несовершеннолетних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628800"/>
            <a:ext cx="4824536" cy="4536504"/>
          </a:xfrm>
          <a:gradFill>
            <a:gsLst>
              <a:gs pos="100000">
                <a:srgbClr val="03D4A8">
                  <a:alpha val="3600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100000" t="100000"/>
            </a:path>
          </a:gradFill>
          <a:ln w="127000">
            <a:solidFill>
              <a:schemeClr val="bg1">
                <a:lumMod val="65000"/>
              </a:schemeClr>
            </a:solidFill>
          </a:ln>
        </p:spPr>
        <p:txBody>
          <a:bodyPr rtlCol="0">
            <a:noAutofit/>
          </a:bodyPr>
          <a:lstStyle/>
          <a:p>
            <a:pPr marL="51435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u="sng" dirty="0" smtClean="0">
                <a:solidFill>
                  <a:srgbClr val="002060"/>
                </a:solidFill>
              </a:rPr>
              <a:t>Ролевая игра «Гуси-лебеди»</a:t>
            </a:r>
          </a:p>
          <a:p>
            <a:pPr marL="51435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hlinkClick r:id="rId2" action="ppaction://hlinksldjump"/>
              </a:rPr>
              <a:t>Печка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hlinkClick r:id="rId3" action="ppaction://hlinksldjump"/>
              </a:rPr>
              <a:t>Яблонька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hlinkClick r:id="rId4" action="ppaction://hlinksldjump"/>
              </a:rPr>
              <a:t>Речка</a:t>
            </a:r>
            <a:r>
              <a:rPr lang="ru-RU" sz="4000" b="1" dirty="0" smtClean="0">
                <a:solidFill>
                  <a:srgbClr val="002060"/>
                </a:solidFill>
              </a:rPr>
              <a:t> </a:t>
            </a:r>
          </a:p>
          <a:p>
            <a:pPr marL="51435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000" b="1" dirty="0" smtClean="0">
                <a:solidFill>
                  <a:srgbClr val="002060"/>
                </a:solidFill>
                <a:hlinkClick r:id="rId5" action="ppaction://hlinksldjump"/>
              </a:rPr>
              <a:t>Баба-яга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 descr="handle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8313" y="1628775"/>
            <a:ext cx="3295650" cy="4762500"/>
          </a:xfrm>
          <a:prstGeom prst="rect">
            <a:avLst/>
          </a:prstGeom>
          <a:ln w="4445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58876"/>
            <a:ext cx="8784976" cy="8378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Трудовые права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несовершеннолетних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hand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25" y="0"/>
            <a:ext cx="1296988" cy="1873250"/>
          </a:xfrm>
          <a:prstGeom prst="rect">
            <a:avLst/>
          </a:prstGeom>
          <a:ln w="4445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44" name="Прямоугольник 7"/>
          <p:cNvSpPr>
            <a:spLocks noChangeArrowheads="1"/>
          </p:cNvSpPr>
          <p:nvPr/>
        </p:nvSpPr>
        <p:spPr bwMode="auto">
          <a:xfrm>
            <a:off x="1979613" y="148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(ролевая игра) </a:t>
            </a:r>
            <a:br>
              <a:rPr lang="ru-RU" sz="2800" b="1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Ситуация 1 – Чудо-печка</a:t>
            </a:r>
            <a:endParaRPr lang="ru-RU" sz="280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9" name="Рисунок 8" descr="bg_343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9563" y="3527425"/>
            <a:ext cx="3143250" cy="3214688"/>
          </a:xfrm>
          <a:prstGeom prst="rect">
            <a:avLst/>
          </a:prstGeom>
          <a:ln w="66675" cmpd="thinThick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" name="Рисунок 9" descr="ras2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1813" y="2455863"/>
            <a:ext cx="4143375" cy="3857625"/>
          </a:xfrm>
          <a:prstGeom prst="rect">
            <a:avLst/>
          </a:prstGeom>
          <a:ln w="66675" cmpd="thinThick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6512" y="358876"/>
            <a:ext cx="8784976" cy="83787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2. Трудовые права </a:t>
            </a:r>
            <a:b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несовершеннолетних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Рисунок 5" descr="hand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7625" y="0"/>
            <a:ext cx="1296988" cy="1873250"/>
          </a:xfrm>
          <a:prstGeom prst="rect">
            <a:avLst/>
          </a:prstGeom>
          <a:ln w="44450">
            <a:solidFill>
              <a:schemeClr val="bg1">
                <a:lumMod val="6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268" name="Прямоугольник 7"/>
          <p:cNvSpPr>
            <a:spLocks noChangeArrowheads="1"/>
          </p:cNvSpPr>
          <p:nvPr/>
        </p:nvSpPr>
        <p:spPr bwMode="auto">
          <a:xfrm>
            <a:off x="1979613" y="1484313"/>
            <a:ext cx="45720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(ролевая игра) </a:t>
            </a:r>
            <a:br>
              <a:rPr lang="ru-RU" sz="2800" b="1">
                <a:solidFill>
                  <a:srgbClr val="000099"/>
                </a:solidFill>
                <a:latin typeface="Calibri" pitchFamily="34" charset="0"/>
              </a:rPr>
            </a:br>
            <a:r>
              <a:rPr lang="ru-RU" sz="2800" b="1">
                <a:solidFill>
                  <a:srgbClr val="000099"/>
                </a:solidFill>
                <a:latin typeface="Calibri" pitchFamily="34" charset="0"/>
              </a:rPr>
              <a:t>Ситуация 2  - Чудо-яблонька</a:t>
            </a:r>
            <a:endParaRPr lang="ru-RU" sz="280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7" name="Рисунок 6" descr="bg_3439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88" y="3525838"/>
            <a:ext cx="3143250" cy="3143250"/>
          </a:xfrm>
          <a:prstGeom prst="rect">
            <a:avLst/>
          </a:prstGeom>
          <a:ln w="82550" cmpd="thinThick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1" name="Рисунок 10" descr="ras23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3" y="2454275"/>
            <a:ext cx="4286250" cy="4071938"/>
          </a:xfrm>
          <a:prstGeom prst="rect">
            <a:avLst/>
          </a:prstGeom>
          <a:ln w="82550" cmpd="thinThick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398</Words>
  <Application>Microsoft Office PowerPoint</Application>
  <PresentationFormat>Экран (4:3)</PresentationFormat>
  <Paragraphs>75</Paragraphs>
  <Slides>18</Slides>
  <Notes>1</Notes>
  <HiddenSlides>4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Calibri</vt:lpstr>
      <vt:lpstr>Arial</vt:lpstr>
      <vt:lpstr>Times New Roman</vt:lpstr>
      <vt:lpstr>Georgia</vt:lpstr>
      <vt:lpstr>Тема Office</vt:lpstr>
      <vt:lpstr>Clip</vt:lpstr>
      <vt:lpstr>Профсоюзное движение и трудовые права несовершеннолетних</vt:lpstr>
      <vt:lpstr>Цель урока</vt:lpstr>
      <vt:lpstr>План:</vt:lpstr>
      <vt:lpstr>1.Что такое труд</vt:lpstr>
      <vt:lpstr>2. Трудовые права несовершеннолетних</vt:lpstr>
      <vt:lpstr>2. Трудовые права несовершеннолетних</vt:lpstr>
      <vt:lpstr>2. Трудовые права несовершеннолетних</vt:lpstr>
      <vt:lpstr>2. Трудовые права  несовершеннолетних</vt:lpstr>
      <vt:lpstr>2. Трудовые права  несовершеннолетних</vt:lpstr>
      <vt:lpstr>2. Трудовые права  несовершеннолетних</vt:lpstr>
      <vt:lpstr>2. Трудовые права  несовершеннолетних</vt:lpstr>
      <vt:lpstr>3.Профсоюзное движение</vt:lpstr>
      <vt:lpstr>3.Профсоюзное движение</vt:lpstr>
      <vt:lpstr>3.Профсоюзное движение</vt:lpstr>
      <vt:lpstr>3.Профсоюзное движение</vt:lpstr>
      <vt:lpstr>3.Профсоюзное движение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Достойный труд в XXI веке</dc:title>
  <cp:lastModifiedBy>admin</cp:lastModifiedBy>
  <cp:revision>130</cp:revision>
  <dcterms:modified xsi:type="dcterms:W3CDTF">2015-02-19T07:37:50Z</dcterms:modified>
</cp:coreProperties>
</file>