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61" r:id="rId3"/>
    <p:sldId id="262" r:id="rId4"/>
    <p:sldId id="256" r:id="rId5"/>
    <p:sldId id="263" r:id="rId6"/>
    <p:sldId id="264" r:id="rId7"/>
    <p:sldId id="265" r:id="rId8"/>
    <p:sldId id="266" r:id="rId9"/>
    <p:sldId id="270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Доходы </a:t>
            </a:r>
            <a:r>
              <a:rPr lang="ru-RU" dirty="0"/>
              <a:t>населения ниже прожиточного минимума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населения ниже прожиточного минимума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2011г.</c:v>
                </c:pt>
                <c:pt idx="1">
                  <c:v>2012г.</c:v>
                </c:pt>
                <c:pt idx="2">
                  <c:v>2013г.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12.7</c:v>
                </c:pt>
                <c:pt idx="1">
                  <c:v>10.7</c:v>
                </c:pt>
                <c:pt idx="2">
                  <c:v>10.8</c:v>
                </c:pt>
              </c:numCache>
            </c:numRef>
          </c:val>
        </c:ser>
        <c:dLbls>
          <c:showVal val="1"/>
        </c:dLbls>
        <c:shape val="box"/>
        <c:axId val="80404864"/>
        <c:axId val="82311808"/>
        <c:axId val="0"/>
      </c:bar3DChart>
      <c:catAx>
        <c:axId val="80404864"/>
        <c:scaling>
          <c:orientation val="minMax"/>
        </c:scaling>
        <c:axPos val="b"/>
        <c:tickLblPos val="nextTo"/>
        <c:crossAx val="82311808"/>
        <c:crosses val="autoZero"/>
        <c:auto val="1"/>
        <c:lblAlgn val="ctr"/>
        <c:lblOffset val="100"/>
      </c:catAx>
      <c:valAx>
        <c:axId val="82311808"/>
        <c:scaling>
          <c:orientation val="minMax"/>
        </c:scaling>
        <c:axPos val="l"/>
        <c:majorGridlines/>
        <c:numFmt formatCode="General" sourceLinked="1"/>
        <c:tickLblPos val="nextTo"/>
        <c:crossAx val="804048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5CBCD-4718-4E5A-BE7C-4E2E904E3B77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51673-880E-4D4F-B249-47346A1913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6"/>
          <p:cNvSpPr>
            <a:spLocks noChangeArrowheads="1"/>
          </p:cNvSpPr>
          <p:nvPr/>
        </p:nvSpPr>
        <p:spPr bwMode="auto">
          <a:xfrm>
            <a:off x="571472" y="1285860"/>
            <a:ext cx="8001056" cy="135421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45000">
                <a:schemeClr val="lt1">
                  <a:shade val="68000"/>
                  <a:satMod val="155000"/>
                </a:schemeClr>
              </a:gs>
              <a:gs pos="100000">
                <a:schemeClr val="lt1">
                  <a:tint val="70000"/>
                  <a:satMod val="175000"/>
                </a:scheme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32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Языкова </a:t>
            </a:r>
          </a:p>
          <a:p>
            <a:pPr algn="ctr">
              <a:defRPr/>
            </a:pPr>
            <a:r>
              <a:rPr lang="ru-RU" altLang="ru-RU" sz="32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Алёна Владимировна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i="1" dirty="0"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altLang="ru-RU" i="1" dirty="0" smtClean="0">
                <a:latin typeface="Times New Roman" pitchFamily="18" charset="0"/>
                <a:cs typeface="Times New Roman" pitchFamily="18" charset="0"/>
              </a:rPr>
              <a:t>обществознания</a:t>
            </a:r>
            <a:endParaRPr lang="ru-RU" alt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000100" y="3357562"/>
            <a:ext cx="7344815" cy="156966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4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Конкурсное испытание «Открытый урок»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00166" y="571480"/>
            <a:ext cx="6357982" cy="107721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«Распределение доходов. </a:t>
            </a:r>
          </a:p>
          <a:p>
            <a:pPr algn="ctr"/>
            <a:r>
              <a:rPr lang="ru-RU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Неравенство – вред или благо?»</a:t>
            </a:r>
            <a:endParaRPr lang="ru-RU" sz="3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71736" y="1857364"/>
            <a:ext cx="3929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Работа в группах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C:\Users\Алёна\Desktop\картинки к уроку\MTI3NTgyMTYyOTc4NDQ1Nzk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690807"/>
            <a:ext cx="2714644" cy="1809763"/>
          </a:xfrm>
          <a:prstGeom prst="rect">
            <a:avLst/>
          </a:prstGeom>
          <a:noFill/>
        </p:spPr>
      </p:pic>
      <p:pic>
        <p:nvPicPr>
          <p:cNvPr id="23555" name="Picture 3" descr="C:\Users\Алёна\Desktop\картинки к уроку\neravenstvo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4214818"/>
            <a:ext cx="2142762" cy="1757065"/>
          </a:xfrm>
          <a:prstGeom prst="rect">
            <a:avLst/>
          </a:prstGeom>
          <a:noFill/>
        </p:spPr>
      </p:pic>
      <p:pic>
        <p:nvPicPr>
          <p:cNvPr id="23556" name="Picture 4" descr="C:\Users\Алёна\Desktop\картинки к уроку\f1109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5" y="2786058"/>
            <a:ext cx="2813525" cy="1828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852" y="571480"/>
            <a:ext cx="7215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Проблема поставленная в начале урока: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1142984"/>
            <a:ext cx="6357982" cy="107721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«Распределение доходов. </a:t>
            </a:r>
          </a:p>
          <a:p>
            <a:pPr algn="ctr"/>
            <a:r>
              <a:rPr lang="ru-RU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Неравенство – благо или вред?»</a:t>
            </a:r>
            <a:endParaRPr lang="ru-RU" sz="3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500034" y="2500306"/>
            <a:ext cx="2286016" cy="178595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Корректировка системы распределения доходов </a:t>
            </a:r>
            <a:endParaRPr lang="ru-RU" sz="16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лако 7"/>
          <p:cNvSpPr/>
          <p:nvPr/>
        </p:nvSpPr>
        <p:spPr>
          <a:xfrm>
            <a:off x="2928926" y="2357430"/>
            <a:ext cx="2428892" cy="1500198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Качественная система социальных услуг</a:t>
            </a:r>
          </a:p>
        </p:txBody>
      </p:sp>
      <p:sp>
        <p:nvSpPr>
          <p:cNvPr id="9" name="Облако 8"/>
          <p:cNvSpPr/>
          <p:nvPr/>
        </p:nvSpPr>
        <p:spPr>
          <a:xfrm>
            <a:off x="2428860" y="3929066"/>
            <a:ext cx="3857652" cy="1500198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Активная политика на рынке труда направленная на создание и сохранение рабочих мест</a:t>
            </a:r>
          </a:p>
        </p:txBody>
      </p:sp>
      <p:sp>
        <p:nvSpPr>
          <p:cNvPr id="10" name="Облако 9"/>
          <p:cNvSpPr/>
          <p:nvPr/>
        </p:nvSpPr>
        <p:spPr>
          <a:xfrm>
            <a:off x="5429256" y="2428868"/>
            <a:ext cx="3286148" cy="1500198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Эффективные инвестиции в здравоохранение и образование</a:t>
            </a:r>
          </a:p>
        </p:txBody>
      </p:sp>
      <p:sp>
        <p:nvSpPr>
          <p:cNvPr id="11" name="Левая фигурная скобка 10"/>
          <p:cNvSpPr/>
          <p:nvPr/>
        </p:nvSpPr>
        <p:spPr>
          <a:xfrm rot="16200000">
            <a:off x="4286248" y="1785926"/>
            <a:ext cx="428628" cy="7572428"/>
          </a:xfrm>
          <a:prstGeom prst="leftBrace">
            <a:avLst/>
          </a:prstGeom>
          <a:ln w="381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71472" y="6000768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99"/>
                </a:solidFill>
              </a:rPr>
              <a:t>Снижение неравенства, экономический рост государства</a:t>
            </a:r>
            <a:endParaRPr lang="ru-RU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3500438"/>
            <a:ext cx="4357718" cy="230832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36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Тренинговое</a:t>
            </a:r>
            <a:r>
              <a:rPr lang="ru-RU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упражнение</a:t>
            </a:r>
          </a:p>
          <a:p>
            <a:pPr algn="ctr"/>
            <a:r>
              <a:rPr lang="ru-RU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«Ромашка откровений»</a:t>
            </a:r>
            <a:endParaRPr lang="ru-RU" sz="36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571480"/>
            <a:ext cx="764386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Домашнее задание: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Параграф №18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Рубрика «В классе и дома» и «Проверь себя».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Дополнительно (по желанию): на основе изученной темы, опираясь на материал учебника, письменно поразмышлять над высказыванием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испанского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писателя Мигеля де Сервантеса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(1547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1616):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Бо­гатство — не в самом обладании богатством, а в умении целесообразно пользоваться им».</a:t>
            </a:r>
          </a:p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 rot="18641923">
            <a:off x="7458132" y="4380350"/>
            <a:ext cx="428628" cy="1214446"/>
          </a:xfrm>
          <a:prstGeom prst="ellipse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 rot="18732443">
            <a:off x="5830974" y="2929557"/>
            <a:ext cx="428628" cy="1197252"/>
          </a:xfrm>
          <a:prstGeom prst="ellipse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 rot="2908927">
            <a:off x="7482124" y="2908326"/>
            <a:ext cx="428628" cy="1214446"/>
          </a:xfrm>
          <a:prstGeom prst="ellipse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 rot="2788720">
            <a:off x="5874271" y="4395460"/>
            <a:ext cx="428628" cy="1214446"/>
          </a:xfrm>
          <a:prstGeom prst="ellipse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643702" y="4714884"/>
            <a:ext cx="428628" cy="1214446"/>
          </a:xfrm>
          <a:prstGeom prst="ellipse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6643702" y="2571744"/>
            <a:ext cx="428628" cy="1214446"/>
          </a:xfrm>
          <a:prstGeom prst="ellipse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 rot="5400000">
            <a:off x="7679553" y="3607595"/>
            <a:ext cx="428628" cy="1214446"/>
          </a:xfrm>
          <a:prstGeom prst="ellipse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 rot="16200000">
            <a:off x="5536413" y="3607595"/>
            <a:ext cx="428628" cy="1214446"/>
          </a:xfrm>
          <a:prstGeom prst="ellipse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500826" y="3857628"/>
            <a:ext cx="714380" cy="7143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123\Desktop\конкурсный урок\картины\ФЕДОТОВ Павел - Сватовство майора Треьяк.гал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428604"/>
            <a:ext cx="7881966" cy="5429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123\Desktop\конкурсный урок\картины\Маковского «Посещение бедных»Третьяковская галерея, Москв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8305224" cy="5429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123\Desktop\конкурсный урок\картины\ФЕДОТОВ Павел - Сватовство майора Треьяк.гал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28604"/>
            <a:ext cx="4786346" cy="35535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C:\Users\123\Desktop\конкурсный урок\картины\Маковского «Посещение бедных»Третьяковская галерея, Москв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2714620"/>
            <a:ext cx="5000660" cy="38507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71802" y="714356"/>
            <a:ext cx="5357850" cy="1384995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Тема урока: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«Распределение доходов.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Неравенство – вред или благо?»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2428868"/>
            <a:ext cx="7358114" cy="52322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Доходы граждан и прожиточный минимум</a:t>
            </a:r>
            <a:endParaRPr lang="ru-RU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7356" y="3214686"/>
            <a:ext cx="6215106" cy="52322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Неравенство доходов</a:t>
            </a:r>
            <a:endParaRPr lang="ru-RU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57356" y="3929066"/>
            <a:ext cx="6215106" cy="52322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Перераспределение доходов</a:t>
            </a:r>
            <a:endParaRPr lang="ru-RU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5786" y="4714884"/>
            <a:ext cx="7286676" cy="52322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Экономические меры социальной поддержки</a:t>
            </a:r>
            <a:endParaRPr lang="ru-RU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3" descr="C:\Users\Алёна\Desktop\картинки к уроку\neravenstvo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00042"/>
            <a:ext cx="2142762" cy="17570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Прямая со стрелкой 15"/>
          <p:cNvCxnSpPr>
            <a:stCxn id="5" idx="4"/>
            <a:endCxn id="6" idx="3"/>
          </p:cNvCxnSpPr>
          <p:nvPr/>
        </p:nvCxnSpPr>
        <p:spPr>
          <a:xfrm rot="5400000">
            <a:off x="2493644" y="2256914"/>
            <a:ext cx="1834964" cy="203599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71472" y="500042"/>
            <a:ext cx="7929618" cy="95410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Доход – общая сумма денег, необходимая для приобретения благ и услуг.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285852" y="1571612"/>
            <a:ext cx="6286544" cy="78581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Доходы граждан</a:t>
            </a:r>
            <a:endParaRPr lang="ru-RU" sz="36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428596" y="4143380"/>
            <a:ext cx="3929062" cy="85725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Arial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Доход от собственности</a:t>
            </a:r>
            <a:endParaRPr lang="ru-RU" sz="2000" b="1" dirty="0">
              <a:solidFill>
                <a:schemeClr val="tx1"/>
              </a:solidFill>
              <a:cs typeface="Arial" charset="0"/>
            </a:endParaRPr>
          </a:p>
          <a:p>
            <a:pPr algn="ctr" eaLnBrk="0" hangingPunct="0">
              <a:defRPr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4929190" y="3929066"/>
            <a:ext cx="3143250" cy="85725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Arial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Наследство </a:t>
            </a:r>
            <a:endParaRPr lang="ru-RU" sz="2000" b="1" dirty="0">
              <a:solidFill>
                <a:schemeClr val="tx1"/>
              </a:solidFill>
              <a:cs typeface="Arial" charset="0"/>
            </a:endParaRPr>
          </a:p>
          <a:p>
            <a:pPr algn="ctr" eaLnBrk="0" hangingPunct="0">
              <a:defRPr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лако 7"/>
          <p:cNvSpPr/>
          <p:nvPr/>
        </p:nvSpPr>
        <p:spPr>
          <a:xfrm>
            <a:off x="500034" y="2714620"/>
            <a:ext cx="3143250" cy="85725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Arial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Заработная плата </a:t>
            </a:r>
            <a:endParaRPr lang="ru-RU" sz="2000" b="1" dirty="0">
              <a:solidFill>
                <a:schemeClr val="tx1"/>
              </a:solidFill>
              <a:cs typeface="Arial" charset="0"/>
            </a:endParaRPr>
          </a:p>
          <a:p>
            <a:pPr algn="ctr" eaLnBrk="0" hangingPunct="0">
              <a:defRPr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блако 8"/>
          <p:cNvSpPr/>
          <p:nvPr/>
        </p:nvSpPr>
        <p:spPr>
          <a:xfrm>
            <a:off x="1714480" y="5286388"/>
            <a:ext cx="6429420" cy="85725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Arial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Доход от предпринимательской деятельности </a:t>
            </a:r>
            <a:endParaRPr lang="ru-RU" sz="2000" b="1" dirty="0">
              <a:solidFill>
                <a:schemeClr val="tx1"/>
              </a:solidFill>
              <a:cs typeface="Arial" charset="0"/>
            </a:endParaRPr>
          </a:p>
          <a:p>
            <a:pPr algn="ctr" eaLnBrk="0" hangingPunct="0">
              <a:defRPr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>
            <a:stCxn id="5" idx="4"/>
            <a:endCxn id="8" idx="3"/>
          </p:cNvCxnSpPr>
          <p:nvPr/>
        </p:nvCxnSpPr>
        <p:spPr>
          <a:xfrm rot="5400000">
            <a:off x="3047290" y="1381800"/>
            <a:ext cx="406204" cy="235746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5" idx="4"/>
            <a:endCxn id="7" idx="3"/>
          </p:cNvCxnSpPr>
          <p:nvPr/>
        </p:nvCxnSpPr>
        <p:spPr>
          <a:xfrm rot="16200000" flipH="1">
            <a:off x="4654644" y="2131909"/>
            <a:ext cx="1620650" cy="207169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5" idx="4"/>
            <a:endCxn id="9" idx="3"/>
          </p:cNvCxnSpPr>
          <p:nvPr/>
        </p:nvCxnSpPr>
        <p:spPr>
          <a:xfrm rot="16200000" flipH="1">
            <a:off x="3190171" y="3596383"/>
            <a:ext cx="2977972" cy="50006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блако 9"/>
          <p:cNvSpPr/>
          <p:nvPr/>
        </p:nvSpPr>
        <p:spPr>
          <a:xfrm>
            <a:off x="5000628" y="2714620"/>
            <a:ext cx="3429024" cy="85725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Arial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Государственные выплаты</a:t>
            </a:r>
            <a:endParaRPr lang="ru-RU" sz="2000" b="1" dirty="0">
              <a:solidFill>
                <a:schemeClr val="tx1"/>
              </a:solidFill>
              <a:cs typeface="Arial" charset="0"/>
            </a:endParaRPr>
          </a:p>
          <a:p>
            <a:pPr algn="ctr" eaLnBrk="0" hangingPunct="0">
              <a:defRPr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>
            <a:stCxn id="5" idx="4"/>
            <a:endCxn id="10" idx="3"/>
          </p:cNvCxnSpPr>
          <p:nvPr/>
        </p:nvCxnSpPr>
        <p:spPr>
          <a:xfrm rot="16200000" flipH="1">
            <a:off x="5369030" y="1417524"/>
            <a:ext cx="406204" cy="2286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571480"/>
            <a:ext cx="7929618" cy="107721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Прожиточный минимум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 минимальный уровень дохода, который считается необходимым для обеспечения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определѐнного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уровня жизни в стране.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428596" y="1714488"/>
          <a:ext cx="8099771" cy="2516434"/>
        </p:xfrm>
        <a:graphic>
          <a:graphicData uri="http://schemas.openxmlformats.org/presentationml/2006/ole">
            <p:oleObj spid="_x0000_s1025" name="Диаграмма" r:id="rId3" imgW="5924550" imgH="1828800" progId="MSGraph.Chart.8">
              <p:embed/>
            </p:oleObj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4071942"/>
          <a:ext cx="8001054" cy="2214577"/>
        </p:xfrm>
        <a:graphic>
          <a:graphicData uri="http://schemas.openxmlformats.org/drawingml/2006/table">
            <a:tbl>
              <a:tblPr/>
              <a:tblGrid>
                <a:gridCol w="2131695"/>
                <a:gridCol w="1434958"/>
                <a:gridCol w="1679621"/>
                <a:gridCol w="1434958"/>
                <a:gridCol w="1319822"/>
              </a:tblGrid>
              <a:tr h="4712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субъект федерации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период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квартал</a:t>
                      </a:r>
                      <a:r>
                        <a:rPr lang="ru-RU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для трудоспособного населения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для пенсионеров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для детей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7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Москва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III </a:t>
                      </a:r>
                      <a:r>
                        <a:rPr lang="ru-RU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2014г.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13 919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8 646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10 316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98">
                <a:tc>
                  <a:txBody>
                    <a:bodyPr/>
                    <a:lstStyle/>
                    <a:p>
                      <a:pPr>
                        <a:lnSpc>
                          <a:spcPts val="169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Санкт-Петербург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9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III </a:t>
                      </a:r>
                      <a:r>
                        <a:rPr lang="ru-RU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2014г.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9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8 765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9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6 310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9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7 669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3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Краснодарский край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III </a:t>
                      </a:r>
                      <a:r>
                        <a:rPr lang="ru-RU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2014г.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8 286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6 365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7 283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6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Ставропольский край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III </a:t>
                      </a:r>
                      <a:r>
                        <a:rPr lang="ru-RU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2014г.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7 240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5 536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6 900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1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Адыгея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III </a:t>
                      </a:r>
                      <a:r>
                        <a:rPr lang="ru-RU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2014г.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7 357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5 653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6 856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642918"/>
            <a:ext cx="7643866" cy="1384995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Потребительская корзина - 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перечень необходимых продуктов питания и непродовольственных товаров и услуг</a:t>
            </a:r>
            <a:endParaRPr lang="ru-RU" sz="3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(7 110руб. Краснодарский край) </a:t>
            </a:r>
            <a:endParaRPr lang="ru-RU" sz="3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1" name="Picture 3" descr="C:\Users\Алёна\Desktop\картинки к уроку\1210583845_eps2_r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143116"/>
            <a:ext cx="5572164" cy="390146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572264" y="2571744"/>
            <a:ext cx="2071702" cy="230832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России – 35 наименований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развитых странах – более 200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571472" y="642918"/>
          <a:ext cx="8072494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786" y="5072074"/>
            <a:ext cx="7715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 2010 года порядок определения размера пенсии стал более учитывать реальный трудовой вклад работников; размер пенсий значительно увеличился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468</TotalTime>
  <Words>337</Words>
  <PresentationFormat>Экран (4:3)</PresentationFormat>
  <Paragraphs>79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Аспект</vt:lpstr>
      <vt:lpstr>Диаграмма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123</cp:lastModifiedBy>
  <cp:revision>43</cp:revision>
  <dcterms:created xsi:type="dcterms:W3CDTF">2015-02-18T12:18:46Z</dcterms:created>
  <dcterms:modified xsi:type="dcterms:W3CDTF">2015-02-24T11:40:29Z</dcterms:modified>
</cp:coreProperties>
</file>