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3"/>
                <c:pt idx="0">
                  <c:v>лишь знакомы с К</c:v>
                </c:pt>
                <c:pt idx="1">
                  <c:v>не знают положений К.</c:v>
                </c:pt>
                <c:pt idx="2">
                  <c:v>затруднились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</c:v>
                </c:pt>
                <c:pt idx="1">
                  <c:v>53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egendEntry>
        <c:idx val="3"/>
        <c:delete val="1"/>
      </c:legendEntry>
      <c:layout>
        <c:manualLayout>
          <c:xMode val="edge"/>
          <c:yMode val="edge"/>
          <c:x val="2.1448524291606399E-2"/>
          <c:y val="1.6836195965366927E-2"/>
          <c:w val="0.97855147570839363"/>
          <c:h val="0.30702593017220864"/>
        </c:manualLayout>
      </c:layout>
      <c:overlay val="0"/>
      <c:txPr>
        <a:bodyPr/>
        <a:lstStyle/>
        <a:p>
          <a:pPr>
            <a:defRPr sz="2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F8A6FAD-148C-4BAF-B38F-1A73328481DD}" type="datetimeFigureOut">
              <a:rPr lang="ru-RU" smtClean="0"/>
              <a:t>07.02.2015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8CC804C-4409-4868-882F-AA328A07612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124744"/>
            <a:ext cx="6480048" cy="230124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/>
              <a:t>Конституция российской федерации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485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Опрос граждан о знании </a:t>
            </a:r>
            <a:br>
              <a:rPr lang="ru-RU" b="1" dirty="0" smtClean="0"/>
            </a:br>
            <a:r>
              <a:rPr lang="ru-RU" b="1" dirty="0" smtClean="0"/>
              <a:t>Конституции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13791"/>
              </p:ext>
            </p:extLst>
          </p:nvPr>
        </p:nvGraphicFramePr>
        <p:xfrm>
          <a:off x="457200" y="1600200"/>
          <a:ext cx="8507288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23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Конституция РФ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179512" y="1700808"/>
            <a:ext cx="10297144" cy="5001419"/>
          </a:xfrm>
        </p:spPr>
        <p:txBody>
          <a:bodyPr>
            <a:normAutofit/>
          </a:bodyPr>
          <a:lstStyle/>
          <a:p>
            <a:r>
              <a:rPr lang="ru-RU" dirty="0" smtClean="0"/>
              <a:t>Закон высшей юридической силы</a:t>
            </a:r>
          </a:p>
          <a:p>
            <a:r>
              <a:rPr lang="ru-RU" dirty="0" smtClean="0"/>
              <a:t>Провозглашает и защищает </a:t>
            </a:r>
          </a:p>
          <a:p>
            <a:pPr marL="36576" indent="0">
              <a:buNone/>
            </a:pPr>
            <a:r>
              <a:rPr lang="ru-RU" dirty="0" smtClean="0"/>
              <a:t>важнейшие ценности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855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КОНСТИТУЦИЯ РФ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r>
              <a:rPr lang="ru-RU" dirty="0" smtClean="0"/>
              <a:t>-</a:t>
            </a:r>
            <a:r>
              <a:rPr lang="ru-RU" sz="4400" dirty="0" smtClean="0"/>
              <a:t>Начинается с вступления (Преамбула)</a:t>
            </a:r>
          </a:p>
          <a:p>
            <a:pPr marL="36576" indent="0">
              <a:buNone/>
            </a:pPr>
            <a:r>
              <a:rPr lang="ru-RU" sz="4400" dirty="0" smtClean="0"/>
              <a:t>1 раздел: 9 глав, 137 статей</a:t>
            </a:r>
          </a:p>
          <a:p>
            <a:pPr marL="36576" indent="0">
              <a:buNone/>
            </a:pPr>
            <a:r>
              <a:rPr lang="ru-RU" sz="4400" dirty="0" smtClean="0"/>
              <a:t>2 раздел: 9 положений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284383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568952" cy="3672408"/>
          </a:xfrm>
        </p:spPr>
        <p:txBody>
          <a:bodyPr>
            <a:normAutofit fontScale="90000"/>
          </a:bodyPr>
          <a:lstStyle/>
          <a:p>
            <a:r>
              <a:rPr lang="ru-RU" sz="2700" b="1" dirty="0"/>
              <a:t>Мы, многонациональный народ Российской Федерации,</a:t>
            </a:r>
            <a:br>
              <a:rPr lang="ru-RU" sz="2700" b="1" dirty="0"/>
            </a:br>
            <a:r>
              <a:rPr lang="ru-RU" sz="2700" b="1" dirty="0"/>
              <a:t>соединенные общей судьбой на своей земле,</a:t>
            </a:r>
            <a:br>
              <a:rPr lang="ru-RU" sz="2700" b="1" dirty="0"/>
            </a:br>
            <a:r>
              <a:rPr lang="ru-RU" sz="2700" b="1" dirty="0"/>
              <a:t>утверждая права и свободы человека, гражданский мир и согласие,</a:t>
            </a:r>
            <a:br>
              <a:rPr lang="ru-RU" sz="2700" b="1" dirty="0"/>
            </a:br>
            <a:r>
              <a:rPr lang="ru-RU" sz="2700" b="1" dirty="0"/>
              <a:t>сохраняя исторически сложившееся государственное единство,</a:t>
            </a:r>
            <a:br>
              <a:rPr lang="ru-RU" sz="2700" b="1" dirty="0"/>
            </a:br>
            <a:r>
              <a:rPr lang="ru-RU" sz="2700" b="1" dirty="0"/>
              <a:t>исходя из общепризнанных принципов равноправия и самоопределения народов,</a:t>
            </a:r>
            <a:br>
              <a:rPr lang="ru-RU" sz="2700" b="1" dirty="0"/>
            </a:br>
            <a:r>
              <a:rPr lang="ru-RU" sz="2700" b="1" dirty="0"/>
              <a:t>чтя память предков, передавших нам любовь и уважение к Отечеству, веру в добро и справедливость,</a:t>
            </a:r>
            <a:br>
              <a:rPr lang="ru-RU" sz="2700" b="1" dirty="0"/>
            </a:br>
            <a:r>
              <a:rPr lang="ru-RU" sz="2700" b="1" dirty="0"/>
              <a:t>возрождая суверенную государственность России и утверждая незыблемость ее демократической основы,</a:t>
            </a:r>
            <a:br>
              <a:rPr lang="ru-RU" sz="2700" b="1" dirty="0"/>
            </a:br>
            <a:r>
              <a:rPr lang="ru-RU" sz="2700" b="1" dirty="0"/>
              <a:t>стремясь обеспечить благополучие и процветание России,</a:t>
            </a:r>
            <a:br>
              <a:rPr lang="ru-RU" sz="2700" b="1" dirty="0"/>
            </a:br>
            <a:r>
              <a:rPr lang="ru-RU" sz="2700" b="1" dirty="0"/>
              <a:t>исходя из ответственности за свою Родину перед нынешним и будущими поколениями,</a:t>
            </a:r>
            <a:br>
              <a:rPr lang="ru-RU" sz="2700" b="1" dirty="0"/>
            </a:br>
            <a:r>
              <a:rPr lang="ru-RU" sz="2700" b="1" dirty="0"/>
              <a:t>сознавая себя частью мирового сообщества,</a:t>
            </a:r>
            <a:br>
              <a:rPr lang="ru-RU" sz="2700" b="1" dirty="0"/>
            </a:br>
            <a:r>
              <a:rPr lang="ru-RU" sz="2700" b="1" dirty="0"/>
              <a:t>принимаем КОНСТИТУЦИЮ РОССИЙСКОЙ ФЕДЕРАЦИИ.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 flipV="1">
            <a:off x="7924800" y="6126163"/>
            <a:ext cx="3343944" cy="147930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71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5601925"/>
              </p:ext>
            </p:extLst>
          </p:nvPr>
        </p:nvGraphicFramePr>
        <p:xfrm>
          <a:off x="107504" y="116632"/>
          <a:ext cx="8928992" cy="60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5328592"/>
              </a:tblGrid>
              <a:tr h="79208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Конституции СССР, РСФСР, РФ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Положение Конституции</a:t>
                      </a:r>
                      <a:endParaRPr lang="ru-R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1918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Впервые</a:t>
                      </a:r>
                      <a:r>
                        <a:rPr lang="ru-RU" sz="2800" b="0" baseline="0" dirty="0" smtClean="0"/>
                        <a:t> в истории закрепила диктатуру пролетариата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1924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Первая конституция СССР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1936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Конституция объявившая победу</a:t>
                      </a:r>
                      <a:r>
                        <a:rPr lang="ru-RU" sz="2800" b="0" baseline="0" dirty="0" smtClean="0"/>
                        <a:t> социализма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1978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Конституция,</a:t>
                      </a:r>
                      <a:r>
                        <a:rPr lang="ru-RU" sz="2800" b="0" baseline="0" dirty="0" smtClean="0"/>
                        <a:t> закреплявшая «развитой социализм»</a:t>
                      </a:r>
                      <a:endParaRPr lang="ru-RU" sz="28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0" dirty="0" smtClean="0"/>
                        <a:t>1993</a:t>
                      </a:r>
                      <a:endParaRPr lang="ru-RU" sz="2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0" dirty="0" smtClean="0"/>
                        <a:t>Конституция РФ, утверждающая верховенство закона и принципы правового</a:t>
                      </a:r>
                      <a:r>
                        <a:rPr lang="ru-RU" sz="2800" b="0" baseline="0" dirty="0" smtClean="0"/>
                        <a:t> государства</a:t>
                      </a:r>
                      <a:endParaRPr lang="ru-RU" sz="28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3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0"/>
            <a:ext cx="8928992" cy="67413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Закончите фразу: «Конституции бывают кодифицированные, или писанные, …, или …».</a:t>
            </a:r>
          </a:p>
          <a:p>
            <a:r>
              <a:rPr lang="ru-RU" dirty="0" smtClean="0"/>
              <a:t>Исправьте ошибки в тексте:</a:t>
            </a:r>
          </a:p>
          <a:p>
            <a:pPr marL="36576" indent="0">
              <a:buNone/>
            </a:pPr>
            <a:r>
              <a:rPr lang="ru-RU" sz="3600" dirty="0" smtClean="0"/>
              <a:t>«Первые конституции появились в ходе ликвидации абсолютных монархий. Они утверждали юридическое равенство людей, подчиняли власть закону, преобразовывали гражданство в подданство. Единственным источником власти признавалось государство. Новейшие конституции принимаются в конце Х</a:t>
            </a:r>
            <a:r>
              <a:rPr lang="en-US" sz="3600" dirty="0" smtClean="0"/>
              <a:t>I</a:t>
            </a:r>
            <a:r>
              <a:rPr lang="ru-RU" sz="3600" dirty="0" smtClean="0"/>
              <a:t>Х века.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10874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Задачи Конституции: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Закрепить и гарантировать фундаментальные права человека;</a:t>
            </a:r>
          </a:p>
          <a:p>
            <a:r>
              <a:rPr lang="ru-RU" sz="4000" dirty="0" smtClean="0"/>
              <a:t>Упорядочить государственную власть;</a:t>
            </a:r>
          </a:p>
          <a:p>
            <a:r>
              <a:rPr lang="ru-RU" sz="4000" dirty="0" smtClean="0"/>
              <a:t>Утвердить правосудие.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2935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167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Конституция российской федерации</vt:lpstr>
      <vt:lpstr>Опрос граждан о знании  Конституции</vt:lpstr>
      <vt:lpstr>Конституция РФ</vt:lpstr>
      <vt:lpstr>КОНСТИТУЦИЯ РФ</vt:lpstr>
      <vt:lpstr>Мы, многонациональный народ Российской Федерации, соединенные общей судьбой на своей земле, утверждая права и свободы человека, гражданский мир и согласие, сохраняя исторически сложившееся государственное единство, исходя из общепризнанных принципов равноправия и самоопределения народов, чтя память предков, передавших нам любовь и уважение к Отечеству, веру в добро и справедливость, возрождая суверенную государственность России и утверждая незыблемость ее демократической основы, стремясь обеспечить благополучие и процветание России, исходя из ответственности за свою Родину перед нынешним и будущими поколениями, сознавая себя частью мирового сообщества, принимаем КОНСТИТУЦИЮ РОССИЙСКОЙ ФЕДЕРАЦИИ.   </vt:lpstr>
      <vt:lpstr>Презентация PowerPoint</vt:lpstr>
      <vt:lpstr>Презентация PowerPoint</vt:lpstr>
      <vt:lpstr>Задачи Конституции: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Конституция российской федерации</dc:title>
  <dc:creator>Evgeniya</dc:creator>
  <cp:lastModifiedBy>Evgeniya</cp:lastModifiedBy>
  <cp:revision>5</cp:revision>
  <dcterms:created xsi:type="dcterms:W3CDTF">2015-01-25T16:49:46Z</dcterms:created>
  <dcterms:modified xsi:type="dcterms:W3CDTF">2015-02-07T17:57:39Z</dcterms:modified>
</cp:coreProperties>
</file>