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2" r:id="rId3"/>
    <p:sldId id="257" r:id="rId4"/>
    <p:sldId id="258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000" dirty="0" smtClean="0">
                <a:solidFill>
                  <a:srgbClr val="FFFF00"/>
                </a:solidFill>
              </a:rPr>
              <a:t>Фразеологизмы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br>
              <a:rPr lang="ru-RU" dirty="0" smtClean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85293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 Автор 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Антропов Михаил</a:t>
            </a:r>
          </a:p>
          <a:p>
            <a:pPr algn="r"/>
            <a:r>
              <a:rPr lang="ru-RU" sz="2400" dirty="0" smtClean="0">
                <a:solidFill>
                  <a:srgbClr val="FFFF00"/>
                </a:solidFill>
              </a:rPr>
              <a:t>5в класс</a:t>
            </a:r>
            <a:r>
              <a:rPr lang="ru-RU" sz="2400" dirty="0" smtClean="0"/>
              <a:t> 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79691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Фразеологизмы</a:t>
            </a:r>
            <a:r>
              <a:rPr lang="ru-RU" dirty="0">
                <a:solidFill>
                  <a:srgbClr val="FFFF00"/>
                </a:solidFill>
              </a:rPr>
              <a:t> </a:t>
            </a:r>
            <a:r>
              <a:rPr lang="ru-RU" dirty="0" smtClean="0">
                <a:solidFill>
                  <a:srgbClr val="FFFF00"/>
                </a:solidFill>
              </a:rPr>
              <a:t>-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устойчивые </a:t>
            </a:r>
            <a:r>
              <a:rPr lang="ru-RU" sz="3600" b="1" dirty="0">
                <a:solidFill>
                  <a:srgbClr val="FFFF00"/>
                </a:solidFill>
              </a:rPr>
              <a:t>обороты речи, которые имеют самостоятельное значение и свойственны определенному языку. 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7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9506" y="332656"/>
            <a:ext cx="7125113" cy="92447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«</a:t>
            </a:r>
            <a:r>
              <a:rPr lang="ru-RU" b="1" dirty="0" smtClean="0">
                <a:solidFill>
                  <a:srgbClr val="FFFF00"/>
                </a:solidFill>
              </a:rPr>
              <a:t>Днём </a:t>
            </a:r>
            <a:r>
              <a:rPr lang="ru-RU" b="1" dirty="0">
                <a:solidFill>
                  <a:srgbClr val="FFFF00"/>
                </a:solidFill>
              </a:rPr>
              <a:t>с </a:t>
            </a:r>
            <a:r>
              <a:rPr lang="ru-RU" b="1" dirty="0" smtClean="0">
                <a:solidFill>
                  <a:srgbClr val="FFFF00"/>
                </a:solidFill>
              </a:rPr>
              <a:t>огнём </a:t>
            </a:r>
            <a:r>
              <a:rPr lang="ru-RU" b="1" dirty="0">
                <a:solidFill>
                  <a:srgbClr val="FFFF00"/>
                </a:solidFill>
              </a:rPr>
              <a:t>не сыщешь»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1"/>
            <a:ext cx="8229600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FFFF00"/>
                </a:solidFill>
              </a:rPr>
              <a:t>Ни для кого не секрет, что обозначает выражение «днем с огнем не сыщешь»: оно показывает, что предмет, который мы ищем, является крайне редким или даже то, что его в принципе найти невозможно</a:t>
            </a:r>
            <a:r>
              <a:rPr lang="ru-RU" sz="2400" b="1" dirty="0" smtClean="0">
                <a:solidFill>
                  <a:srgbClr val="FFFF00"/>
                </a:solidFill>
              </a:rPr>
              <a:t>. Например, белка альбинос- большая редкость в природе.</a:t>
            </a:r>
            <a:endParaRPr lang="ru-RU" sz="2400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http://warez.sumy.ua/uploads/posts/1208208494_11_albino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2430" y="3501008"/>
            <a:ext cx="2952328" cy="3240360"/>
          </a:xfrm>
          <a:prstGeom prst="rect">
            <a:avLst/>
          </a:prstGeom>
          <a:noFill/>
          <a:ln>
            <a:noFill/>
          </a:ln>
          <a:effectLst>
            <a:glow rad="228600">
              <a:schemeClr val="tx2">
                <a:lumMod val="2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112144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296652"/>
            <a:ext cx="8400932" cy="6300699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597666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3500" dirty="0">
                <a:solidFill>
                  <a:srgbClr val="FFFF00"/>
                </a:solidFill>
              </a:rPr>
              <a:t>Фразеологизм «днем с огнем не сыщешь» имеет исконно русское происхождение и не следует его путать с притчей, в которой древнегреческий философ Диоген, желая продемонстрировать, что в мире очень мало достойных людей, ходил средь бела дня по улицам города с зажженным фонарем. Когда его спрашивали, что он делает, философ отвечал: «Ищу человека!»</a:t>
            </a:r>
            <a:br>
              <a:rPr lang="ru-RU" sz="3500" dirty="0">
                <a:solidFill>
                  <a:srgbClr val="FFFF00"/>
                </a:solidFill>
              </a:rPr>
            </a:br>
            <a:r>
              <a:rPr lang="ru-RU" sz="3500" dirty="0">
                <a:solidFill>
                  <a:srgbClr val="FFFF00"/>
                </a:solidFill>
              </a:rPr>
              <a:t>Вполне возможно, что у греков тоже была подобная поговорка, но наш вариант уж точно возник без участия Диогена</a:t>
            </a:r>
            <a:r>
              <a:rPr lang="ru-RU" sz="3500" dirty="0" smtClean="0">
                <a:solidFill>
                  <a:srgbClr val="FFFF00"/>
                </a:solidFill>
              </a:rPr>
              <a:t>.</a:t>
            </a:r>
            <a:endParaRPr lang="ru-RU" sz="3500" dirty="0">
              <a:solidFill>
                <a:srgbClr val="FFFF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87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24744"/>
            <a:ext cx="4286471" cy="544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97409"/>
            <a:ext cx="7125113" cy="9244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FF00"/>
                </a:solidFill>
              </a:rPr>
              <a:t>«Дело в шляпе»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07361"/>
            <a:ext cx="8640960" cy="4051437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FFFF00"/>
                </a:solidFill>
              </a:rPr>
              <a:t> </a:t>
            </a:r>
            <a:r>
              <a:rPr lang="ru-RU" sz="2400" b="1" dirty="0" smtClean="0">
                <a:solidFill>
                  <a:srgbClr val="FFFF00"/>
                </a:solidFill>
              </a:rPr>
              <a:t>Несколько </a:t>
            </a:r>
            <a:r>
              <a:rPr lang="ru-RU" sz="2400" b="1" dirty="0">
                <a:solidFill>
                  <a:srgbClr val="FFFF00"/>
                </a:solidFill>
              </a:rPr>
              <a:t>столетий назад, когда почты в теперешнем ее виде не существовало, все сообщения </a:t>
            </a:r>
            <a:r>
              <a:rPr lang="ru-RU" sz="2400" b="1" dirty="0" smtClean="0">
                <a:solidFill>
                  <a:srgbClr val="FFFF00"/>
                </a:solidFill>
              </a:rPr>
              <a:t>доставлялись </a:t>
            </a:r>
            <a:r>
              <a:rPr lang="ru-RU" sz="2400" b="1" dirty="0">
                <a:solidFill>
                  <a:srgbClr val="FFFF00"/>
                </a:solidFill>
              </a:rPr>
              <a:t>гонцами на лошадях. По проезжим дорогам бродило тогда немало разбойников, и сумка с пакетом могла привлечь внимание грабителей. Поэтому важные бумаги, или, как их раньше называли, дела, зашивали под подкладку шляпы или шапки. Отсюда и возникло выражение — «дело в шляпе».</a:t>
            </a:r>
          </a:p>
          <a:p>
            <a:r>
              <a:rPr lang="ru-RU" sz="2400" b="1" dirty="0">
                <a:solidFill>
                  <a:srgbClr val="FFFF00"/>
                </a:solidFill>
              </a:rPr>
              <a:t>Данный фразеологизм означает то, что все хорошо, все в порядке. Об успешном завершении, исходе чего-либо</a:t>
            </a:r>
            <a:r>
              <a:rPr lang="ru-RU" sz="2400" b="1" dirty="0" smtClean="0">
                <a:solidFill>
                  <a:srgbClr val="FFFF00"/>
                </a:solidFill>
              </a:rPr>
              <a:t>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06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000"/>
                            </p:stCondLst>
                            <p:childTnLst>
                              <p:par>
                                <p:cTn id="23" presetID="6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92696"/>
            <a:ext cx="8136904" cy="5976664"/>
          </a:xfrm>
        </p:spPr>
        <p:txBody>
          <a:bodyPr>
            <a:normAutofit fontScale="77500" lnSpcReduction="20000"/>
          </a:bodyPr>
          <a:lstStyle/>
          <a:p>
            <a:pPr marL="0" lvl="0" indent="0" algn="r">
              <a:buNone/>
            </a:pP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 smtClean="0">
              <a:solidFill>
                <a:srgbClr val="FFFF00"/>
              </a:solidFill>
            </a:endParaRPr>
          </a:p>
          <a:p>
            <a:pPr marL="0" lvl="0" indent="0" algn="r">
              <a:buNone/>
            </a:pPr>
            <a:r>
              <a:rPr lang="ru-RU" sz="2800" b="1" dirty="0" smtClean="0">
                <a:solidFill>
                  <a:srgbClr val="FFFF00"/>
                </a:solidFill>
              </a:rPr>
              <a:t>Держаться </a:t>
            </a:r>
            <a:r>
              <a:rPr lang="ru-RU" sz="2800" b="1" dirty="0">
                <a:solidFill>
                  <a:srgbClr val="FFFF00"/>
                </a:solidFill>
              </a:rPr>
              <a:t>неестественно прямо</a:t>
            </a:r>
            <a:r>
              <a:rPr lang="ru-RU" sz="2800" b="1" dirty="0" smtClean="0">
                <a:solidFill>
                  <a:srgbClr val="FFFF00"/>
                </a:solidFill>
              </a:rPr>
              <a:t>.</a:t>
            </a:r>
          </a:p>
          <a:p>
            <a:pPr marL="0" lvl="0" indent="0" algn="r">
              <a:buNone/>
            </a:pPr>
            <a:endParaRPr lang="ru-RU" sz="2800" dirty="0" smtClean="0">
              <a:solidFill>
                <a:srgbClr val="FFFF00"/>
              </a:solidFill>
            </a:endParaRPr>
          </a:p>
          <a:p>
            <a:pPr marL="0" lvl="0" indent="0" algn="r">
              <a:buNone/>
            </a:pPr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2800" b="1" dirty="0">
                <a:solidFill>
                  <a:srgbClr val="FFFF00"/>
                </a:solidFill>
              </a:rPr>
              <a:t>Ещё сто лет назад в России действовала особая система мер. Одной из основный мер длины был аршин, равный 71 сантиметру. Считается, что слово “аршин”, как и сама мера, заимствовано из турецкого языка. Но кто аршин глотает</a:t>
            </a:r>
            <a:r>
              <a:rPr lang="ru-RU" sz="2800" b="1" dirty="0" smtClean="0">
                <a:solidFill>
                  <a:srgbClr val="FFFF00"/>
                </a:solidFill>
              </a:rPr>
              <a:t>? Оказывается</a:t>
            </a:r>
            <a:r>
              <a:rPr lang="ru-RU" sz="2800" b="1" dirty="0">
                <a:solidFill>
                  <a:srgbClr val="FFFF00"/>
                </a:solidFill>
              </a:rPr>
              <a:t>, что аршин называли не только длину, но и сам инструмент для её измерения – металлическую или деревянную линейку. Можно представить себе, как выглядел бы человек, который проглотил такую линейку: он будет держаться неестественно прямо, не горбясь. Ещё можно услышать и такое выражение: писать аршинными буквами – то есть очень большими, прямыми буквами.</a:t>
            </a:r>
          </a:p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36" y="116632"/>
            <a:ext cx="2088232" cy="207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8243" y="332656"/>
            <a:ext cx="4883094" cy="924475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FFFF00"/>
                </a:solidFill>
              </a:rPr>
              <a:t>«Аршин проглотить»</a:t>
            </a:r>
            <a:r>
              <a:rPr lang="ru-RU" dirty="0">
                <a:solidFill>
                  <a:srgbClr val="FFFF00"/>
                </a:solidFill>
              </a:rPr>
              <a:t/>
            </a:r>
            <a:br>
              <a:rPr lang="ru-RU" dirty="0">
                <a:solidFill>
                  <a:srgbClr val="FFFF00"/>
                </a:solidFill>
              </a:rPr>
            </a:b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92249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125113" cy="924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Спасибо за внимание!!!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407670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67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TC102455519[[fn=Зима]]</Template>
  <TotalTime>61</TotalTime>
  <Words>98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Winter</vt:lpstr>
      <vt:lpstr>Фразеологизмы  </vt:lpstr>
      <vt:lpstr>Фразеологизмы -</vt:lpstr>
      <vt:lpstr>«Днём с огнём не сыщешь» </vt:lpstr>
      <vt:lpstr>Презентация PowerPoint</vt:lpstr>
      <vt:lpstr>«Дело в шляпе» </vt:lpstr>
      <vt:lpstr>«Аршин проглотить»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Фразеологизмы</dc:title>
  <dc:creator>Антропов</dc:creator>
  <cp:lastModifiedBy>Антропов</cp:lastModifiedBy>
  <cp:revision>24</cp:revision>
  <dcterms:created xsi:type="dcterms:W3CDTF">2013-11-29T18:28:05Z</dcterms:created>
  <dcterms:modified xsi:type="dcterms:W3CDTF">2013-11-29T19:32:40Z</dcterms:modified>
</cp:coreProperties>
</file>