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61" r:id="rId4"/>
    <p:sldId id="258" r:id="rId5"/>
    <p:sldId id="264" r:id="rId6"/>
    <p:sldId id="272" r:id="rId7"/>
    <p:sldId id="267" r:id="rId8"/>
    <p:sldId id="274" r:id="rId9"/>
    <p:sldId id="275" r:id="rId10"/>
    <p:sldId id="277" r:id="rId11"/>
    <p:sldId id="281" r:id="rId12"/>
    <p:sldId id="291" r:id="rId13"/>
    <p:sldId id="25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4" d="100"/>
          <a:sy n="84" d="100"/>
        </p:scale>
        <p:origin x="-1758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DAC65-1366-4A6D-82FD-72252AB8CD29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C0D03-67A9-47F9-9DD4-08BE793E9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http://www.hqoboi.com/img/other2/svobodnaya-tematika_195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4" descr="110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068960"/>
            <a:ext cx="2195736" cy="2195736"/>
          </a:xfrm>
          <a:prstGeom prst="rect">
            <a:avLst/>
          </a:prstGeom>
          <a:noFill/>
        </p:spPr>
      </p:pic>
      <p:pic>
        <p:nvPicPr>
          <p:cNvPr id="11" name="Picture 12" descr="http://li-web.ru/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4509120"/>
            <a:ext cx="2573808" cy="1693566"/>
          </a:xfrm>
          <a:prstGeom prst="rect">
            <a:avLst/>
          </a:prstGeom>
          <a:noFill/>
        </p:spPr>
      </p:pic>
      <p:pic>
        <p:nvPicPr>
          <p:cNvPr id="14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 rot="4440927">
            <a:off x="2998308" y="1462702"/>
            <a:ext cx="520003" cy="465789"/>
          </a:xfrm>
          <a:prstGeom prst="rect">
            <a:avLst/>
          </a:prstGeom>
          <a:noFill/>
        </p:spPr>
      </p:pic>
      <p:pic>
        <p:nvPicPr>
          <p:cNvPr id="15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 rot="834491">
            <a:off x="1691680" y="1194048"/>
            <a:ext cx="647377" cy="579883"/>
          </a:xfrm>
          <a:prstGeom prst="rect">
            <a:avLst/>
          </a:prstGeom>
          <a:noFill/>
        </p:spPr>
      </p:pic>
      <p:pic>
        <p:nvPicPr>
          <p:cNvPr id="16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 rot="20765509" flipH="1">
            <a:off x="2467716" y="455488"/>
            <a:ext cx="474757" cy="425260"/>
          </a:xfrm>
          <a:prstGeom prst="rect">
            <a:avLst/>
          </a:prstGeom>
          <a:noFill/>
        </p:spPr>
      </p:pic>
      <p:pic>
        <p:nvPicPr>
          <p:cNvPr id="17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 rot="17860795" flipH="1">
            <a:off x="2387954" y="1542099"/>
            <a:ext cx="282402" cy="252959"/>
          </a:xfrm>
          <a:prstGeom prst="rect">
            <a:avLst/>
          </a:prstGeom>
          <a:noFill/>
        </p:spPr>
      </p:pic>
      <p:pic>
        <p:nvPicPr>
          <p:cNvPr id="18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 rot="1184213" flipH="1">
            <a:off x="3250070" y="372908"/>
            <a:ext cx="282402" cy="252959"/>
          </a:xfrm>
          <a:prstGeom prst="rect">
            <a:avLst/>
          </a:prstGeom>
          <a:noFill/>
        </p:spPr>
      </p:pic>
      <p:pic>
        <p:nvPicPr>
          <p:cNvPr id="19" name="Picture 24" descr="http://kira-scrap.ru/KATALOG/OFORMLENIE/1/0_8ba16_f0ee499e_L.png"/>
          <p:cNvPicPr>
            <a:picLocks noChangeAspect="1" noChangeArrowheads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059832" y="0"/>
            <a:ext cx="4762500" cy="2295526"/>
          </a:xfrm>
          <a:prstGeom prst="rect">
            <a:avLst/>
          </a:prstGeom>
          <a:noFill/>
        </p:spPr>
      </p:pic>
      <p:pic>
        <p:nvPicPr>
          <p:cNvPr id="21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 rot="4760048">
            <a:off x="2262221" y="1712230"/>
            <a:ext cx="728934" cy="886319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 userDrawn="1"/>
        </p:nvSpPr>
        <p:spPr>
          <a:xfrm>
            <a:off x="0" y="0"/>
            <a:ext cx="9144000" cy="6858001"/>
          </a:xfrm>
          <a:prstGeom prst="rect">
            <a:avLst/>
          </a:prstGeom>
          <a:noFill/>
          <a:ln w="222250" cmpd="tri">
            <a:solidFill>
              <a:srgbClr val="00B0F0">
                <a:alpha val="87000"/>
              </a:srgb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6" descr="http://img-fotki.yandex.ru/get/9512/16969765.1e5/0_8ba0d_a93542ba_orig.png"/>
          <p:cNvPicPr>
            <a:picLocks noChangeAspect="1" noChangeArrowheads="1"/>
          </p:cNvPicPr>
          <p:nvPr userDrawn="1"/>
        </p:nvPicPr>
        <p:blipFill>
          <a:blip r:embed="rId11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87624" y="548680"/>
            <a:ext cx="3960440" cy="3960440"/>
          </a:xfrm>
          <a:prstGeom prst="rect">
            <a:avLst/>
          </a:prstGeom>
          <a:noFill/>
        </p:spPr>
      </p:pic>
      <p:pic>
        <p:nvPicPr>
          <p:cNvPr id="20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 rot="3367660">
            <a:off x="2629973" y="626837"/>
            <a:ext cx="727507" cy="885062"/>
          </a:xfrm>
          <a:prstGeom prst="rect">
            <a:avLst/>
          </a:prstGeom>
          <a:noFill/>
        </p:spPr>
      </p:pic>
      <p:pic>
        <p:nvPicPr>
          <p:cNvPr id="22" name="Picture 26" descr="http://img-fotki.yandex.ru/get/9512/16969765.1e5/0_8ba0d_a93542ba_orig.png"/>
          <p:cNvPicPr>
            <a:picLocks noChangeAspect="1" noChangeArrowheads="1"/>
          </p:cNvPicPr>
          <p:nvPr userDrawn="1"/>
        </p:nvPicPr>
        <p:blipFill>
          <a:blip r:embed="rId11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99592" y="0"/>
            <a:ext cx="3960440" cy="3960440"/>
          </a:xfrm>
          <a:prstGeom prst="rect">
            <a:avLst/>
          </a:prstGeom>
          <a:noFill/>
        </p:spPr>
      </p:pic>
      <p:pic>
        <p:nvPicPr>
          <p:cNvPr id="12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2" cstate="screen"/>
          <a:srcRect/>
          <a:stretch>
            <a:fillRect/>
          </a:stretch>
        </p:blipFill>
        <p:spPr bwMode="auto">
          <a:xfrm rot="2685555">
            <a:off x="626085" y="1528055"/>
            <a:ext cx="1617183" cy="213885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218" name="Picture 2" descr="http://www.hqoboi.com/img/other2/svobodnaya-tematika_195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20" name="Picture 4" descr="110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068960"/>
            <a:ext cx="2195736" cy="2195736"/>
          </a:xfrm>
          <a:prstGeom prst="rect">
            <a:avLst/>
          </a:prstGeom>
          <a:noFill/>
        </p:spPr>
      </p:pic>
      <p:pic>
        <p:nvPicPr>
          <p:cNvPr id="9228" name="Picture 12" descr="http://li-web.ru/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4509120"/>
            <a:ext cx="2573808" cy="1693566"/>
          </a:xfrm>
          <a:prstGeom prst="rect">
            <a:avLst/>
          </a:prstGeom>
          <a:noFill/>
        </p:spPr>
      </p:pic>
      <p:pic>
        <p:nvPicPr>
          <p:cNvPr id="17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 rot="4440927">
            <a:off x="3130519" y="1462702"/>
            <a:ext cx="520003" cy="465789"/>
          </a:xfrm>
          <a:prstGeom prst="rect">
            <a:avLst/>
          </a:prstGeom>
          <a:noFill/>
        </p:spPr>
      </p:pic>
      <p:pic>
        <p:nvPicPr>
          <p:cNvPr id="18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 rot="834491">
            <a:off x="1823891" y="1194048"/>
            <a:ext cx="647377" cy="579883"/>
          </a:xfrm>
          <a:prstGeom prst="rect">
            <a:avLst/>
          </a:prstGeom>
          <a:noFill/>
        </p:spPr>
      </p:pic>
      <p:pic>
        <p:nvPicPr>
          <p:cNvPr id="22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 rot="20765509" flipH="1">
            <a:off x="2599927" y="455488"/>
            <a:ext cx="474757" cy="425260"/>
          </a:xfrm>
          <a:prstGeom prst="rect">
            <a:avLst/>
          </a:prstGeom>
          <a:noFill/>
        </p:spPr>
      </p:pic>
      <p:pic>
        <p:nvPicPr>
          <p:cNvPr id="24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 rot="17860795" flipH="1">
            <a:off x="2520165" y="1542099"/>
            <a:ext cx="282402" cy="252959"/>
          </a:xfrm>
          <a:prstGeom prst="rect">
            <a:avLst/>
          </a:prstGeom>
          <a:noFill/>
        </p:spPr>
      </p:pic>
      <p:pic>
        <p:nvPicPr>
          <p:cNvPr id="25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 rot="1184213" flipH="1">
            <a:off x="3382281" y="372908"/>
            <a:ext cx="282402" cy="252959"/>
          </a:xfrm>
          <a:prstGeom prst="rect">
            <a:avLst/>
          </a:prstGeom>
          <a:noFill/>
        </p:spPr>
      </p:pic>
      <p:pic>
        <p:nvPicPr>
          <p:cNvPr id="9240" name="Picture 24" descr="http://kira-scrap.ru/KATALOG/OFORMLENIE/1/0_8ba16_f0ee499e_L.png"/>
          <p:cNvPicPr>
            <a:picLocks noChangeAspect="1" noChangeArrowheads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347864" y="0"/>
            <a:ext cx="4762500" cy="2295526"/>
          </a:xfrm>
          <a:prstGeom prst="rect">
            <a:avLst/>
          </a:prstGeom>
          <a:noFill/>
        </p:spPr>
      </p:pic>
      <p:pic>
        <p:nvPicPr>
          <p:cNvPr id="36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 rot="4760048">
            <a:off x="2262221" y="1712230"/>
            <a:ext cx="728934" cy="886319"/>
          </a:xfrm>
          <a:prstGeom prst="rect">
            <a:avLst/>
          </a:prstGeom>
          <a:noFill/>
        </p:spPr>
      </p:pic>
      <p:pic>
        <p:nvPicPr>
          <p:cNvPr id="37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 rot="3367660">
            <a:off x="2629973" y="626837"/>
            <a:ext cx="727507" cy="885062"/>
          </a:xfrm>
          <a:prstGeom prst="rect">
            <a:avLst/>
          </a:prstGeom>
          <a:noFill/>
        </p:spPr>
      </p:pic>
      <p:pic>
        <p:nvPicPr>
          <p:cNvPr id="38" name="Picture 26" descr="http://img-fotki.yandex.ru/get/9512/16969765.1e5/0_8ba0d_a93542ba_orig.png"/>
          <p:cNvPicPr>
            <a:picLocks noChangeAspect="1" noChangeArrowheads="1"/>
          </p:cNvPicPr>
          <p:nvPr userDrawn="1"/>
        </p:nvPicPr>
        <p:blipFill>
          <a:blip r:embed="rId11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99592" y="0"/>
            <a:ext cx="3960440" cy="3960440"/>
          </a:xfrm>
          <a:prstGeom prst="rect">
            <a:avLst/>
          </a:prstGeom>
          <a:noFill/>
        </p:spPr>
      </p:pic>
      <p:pic>
        <p:nvPicPr>
          <p:cNvPr id="39" name="Picture 26" descr="http://img-fotki.yandex.ru/get/9512/16969765.1e5/0_8ba0d_a93542ba_orig.png"/>
          <p:cNvPicPr>
            <a:picLocks noChangeAspect="1" noChangeArrowheads="1"/>
          </p:cNvPicPr>
          <p:nvPr userDrawn="1"/>
        </p:nvPicPr>
        <p:blipFill>
          <a:blip r:embed="rId11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51992" y="152400"/>
            <a:ext cx="3960440" cy="3960440"/>
          </a:xfrm>
          <a:prstGeom prst="rect">
            <a:avLst/>
          </a:prstGeom>
          <a:noFill/>
        </p:spPr>
      </p:pic>
      <p:pic>
        <p:nvPicPr>
          <p:cNvPr id="9230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2" cstate="screen"/>
          <a:srcRect/>
          <a:stretch>
            <a:fillRect/>
          </a:stretch>
        </p:blipFill>
        <p:spPr bwMode="auto">
          <a:xfrm rot="2525172">
            <a:off x="684484" y="1607470"/>
            <a:ext cx="1617183" cy="2138855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 userDrawn="1"/>
        </p:nvSpPr>
        <p:spPr>
          <a:xfrm>
            <a:off x="0" y="116632"/>
            <a:ext cx="9144000" cy="6858000"/>
          </a:xfrm>
          <a:prstGeom prst="rect">
            <a:avLst/>
          </a:prstGeom>
          <a:solidFill>
            <a:srgbClr val="E3DFF7">
              <a:alpha val="69000"/>
            </a:srgbClr>
          </a:solidFill>
          <a:ln w="222250" cmpd="tri">
            <a:solidFill>
              <a:srgbClr val="00B0F0">
                <a:alpha val="87000"/>
              </a:srgb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9BD52-5950-4F4F-8684-D99FAF53D510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6116" y="1643050"/>
            <a:ext cx="5182344" cy="1971650"/>
          </a:xfrm>
        </p:spPr>
        <p:txBody>
          <a:bodyPr/>
          <a:lstStyle/>
          <a:p>
            <a:endParaRPr lang="ru-RU" b="1" dirty="0">
              <a:solidFill>
                <a:srgbClr val="00B0F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4643446"/>
            <a:ext cx="5929354" cy="205032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Самоанализ педагогической деятельности </a:t>
            </a:r>
          </a:p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учителя географии и химии </a:t>
            </a:r>
          </a:p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МКОУ Невельская ООШ</a:t>
            </a:r>
          </a:p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Сокольниковой Галины Александровны</a:t>
            </a:r>
          </a:p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высшая квалификационная категория</a:t>
            </a:r>
          </a:p>
          <a:p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28605"/>
            <a:ext cx="7772400" cy="785818"/>
          </a:xfrm>
        </p:spPr>
        <p:txBody>
          <a:bodyPr>
            <a:normAutofit fontScale="90000"/>
          </a:bodyPr>
          <a:lstStyle/>
          <a:p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>2013-2014 учебный год  - общероссийская олимпиада для педагогов «Современные вопросы педагогики», ЦДО «</a:t>
            </a:r>
            <a:r>
              <a:rPr lang="ru-RU" sz="2800" cap="none" dirty="0" err="1" smtClean="0">
                <a:latin typeface="Times New Roman" pitchFamily="18" charset="0"/>
                <a:cs typeface="Times New Roman" pitchFamily="18" charset="0"/>
              </a:rPr>
              <a:t>Снейл</a:t>
            </a:r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>»  г. Омск</a:t>
            </a:r>
            <a:endParaRPr lang="ru-RU" sz="2800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43570" y="1928803"/>
            <a:ext cx="3286148" cy="335758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Сертификат участника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Ответы практического задания вошли в сборник лучших работ учителей, принявших участие в олимпиаде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Научилась составлять «Ментальную карту»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e0340.JPG"/>
          <p:cNvPicPr>
            <a:picLocks noChangeAspect="1"/>
          </p:cNvPicPr>
          <p:nvPr/>
        </p:nvPicPr>
        <p:blipFill>
          <a:blip r:embed="rId2" cstate="print"/>
          <a:srcRect r="1390" b="4166"/>
          <a:stretch>
            <a:fillRect/>
          </a:stretch>
        </p:blipFill>
        <p:spPr>
          <a:xfrm rot="21327461">
            <a:off x="1500166" y="2071678"/>
            <a:ext cx="3071834" cy="42215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3"/>
            <a:ext cx="7772400" cy="714380"/>
          </a:xfrm>
        </p:spPr>
        <p:txBody>
          <a:bodyPr>
            <a:normAutofit/>
          </a:bodyPr>
          <a:lstStyle/>
          <a:p>
            <a:pPr algn="ctr"/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>Внеурочная деятельность по предмету</a:t>
            </a:r>
            <a:endParaRPr lang="ru-RU" sz="2800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285861"/>
            <a:ext cx="7772400" cy="392909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класс – факультатив «Я исследователь».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класс – факультатив «ОБЖ» – адаптационная, 34 часа МЭС, протокол №46 от 27.04.12. данная программа интегрированного характера: география – ориентирование в природе, выживание в условиях автономии; биология – первая медицинская помощь, лекарственные растения, ядовитые грибы и ягоды.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класс – факультатив «Химия – пропедевтический курс».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8-9 класс – элективные курсы «Экологический мониторинг поверхностных вод родного края», «Естественно – реальная математика».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857356" y="2130425"/>
            <a:ext cx="6600844" cy="1470025"/>
          </a:xfrm>
        </p:spPr>
        <p:txBody>
          <a:bodyPr>
            <a:noAutofit/>
          </a:bodyPr>
          <a:lstStyle/>
          <a:p>
            <a:r>
              <a:rPr lang="ru-RU" sz="80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80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3"/>
          <p:cNvSpPr txBox="1">
            <a:spLocks/>
          </p:cNvSpPr>
          <p:nvPr/>
        </p:nvSpPr>
        <p:spPr>
          <a:xfrm>
            <a:off x="785786" y="476672"/>
            <a:ext cx="8358214" cy="2363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Автор шаблона для презентации: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Дьячкова Наталья Анатольевна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учитель биологии и ИЗО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МБОУ Верхнесоленовская СОШ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Веселовского района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Ростовской области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сайт «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http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://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pedsovet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.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su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/»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22313" y="1571612"/>
            <a:ext cx="7772400" cy="50006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722312" y="500042"/>
            <a:ext cx="7921654" cy="107156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Успеваемость по географии и химии составляет 100%, качество знаний представлено в таблице: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85786" y="1714488"/>
          <a:ext cx="8072490" cy="4271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5415"/>
                <a:gridCol w="1345415"/>
                <a:gridCol w="1345415"/>
                <a:gridCol w="1345415"/>
                <a:gridCol w="1345415"/>
                <a:gridCol w="1345415"/>
              </a:tblGrid>
              <a:tr h="81439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Годы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2009-2010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2010-2011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2011-2012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2012-2013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2013-2014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1439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География 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67%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70%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72%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74%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84%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439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уровень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63,7%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65,1%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69,9%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439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Химия 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46,5%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49%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51,5%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52%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54%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439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уровень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51,2%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50,7%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53,4%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46" y="357166"/>
            <a:ext cx="3357555" cy="6500834"/>
          </a:xfrm>
        </p:spPr>
        <p:txBody>
          <a:bodyPr>
            <a:normAutofit/>
          </a:bodyPr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>учащиеся плохо справляются с заданиями интегрированного характера, </a:t>
            </a:r>
            <a:b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>не применяют  знания, приобретённые на уроках географии и химии, в жизненных ситуациях</a:t>
            </a:r>
            <a:endParaRPr lang="ru-RU" b="0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428604"/>
            <a:ext cx="7772400" cy="5715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10100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500174"/>
            <a:ext cx="5357818" cy="401836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 txBox="1">
            <a:spLocks/>
          </p:cNvSpPr>
          <p:nvPr/>
        </p:nvSpPr>
        <p:spPr>
          <a:xfrm>
            <a:off x="2786050" y="1643050"/>
            <a:ext cx="6215106" cy="427809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Диагностика учащихся с целью выявления и развития их интеллектуальных способностей.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Самообразование и продуктивное использование новых образовательных технологий.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профессиональное творчество и участие в конкурсах.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Внеурочная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деятельность по предмету.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ru-RU" sz="20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ru-RU" sz="2000" b="1" baseline="0" dirty="0" smtClean="0">
                <a:latin typeface="Times New Roman" pitchFamily="18" charset="0"/>
                <a:cs typeface="Times New Roman" pitchFamily="18" charset="0"/>
              </a:rPr>
              <a:t>Результаты работы.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2313" y="214291"/>
            <a:ext cx="7772400" cy="857255"/>
          </a:xfrm>
        </p:spPr>
        <p:txBody>
          <a:bodyPr>
            <a:noAutofit/>
          </a:bodyPr>
          <a:lstStyle/>
          <a:p>
            <a:pPr algn="ctr"/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>Свою деятельность я распланировала следующим образом:</a:t>
            </a:r>
            <a:endParaRPr lang="ru-RU" sz="2800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 flipH="1">
            <a:off x="8494712" y="2906713"/>
            <a:ext cx="649287" cy="1500187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86874" cy="2571768"/>
          </a:xfrm>
        </p:spPr>
        <p:txBody>
          <a:bodyPr>
            <a:normAutofit fontScale="90000"/>
          </a:bodyPr>
          <a:lstStyle/>
          <a:p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>Начиная с 2010-2011 учебного года работаю по методической теме: «Интеграция предметов естественного цикла для развития познавательных способностей и успешной социализации учащихся»</a:t>
            </a:r>
            <a:b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>методическая тема школы: «</a:t>
            </a:r>
            <a:r>
              <a:rPr lang="ru-RU" sz="2800" cap="none" dirty="0" err="1" smtClean="0">
                <a:latin typeface="Times New Roman" pitchFamily="18" charset="0"/>
                <a:cs typeface="Times New Roman" pitchFamily="18" charset="0"/>
              </a:rPr>
              <a:t>Компетентностный</a:t>
            </a:r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> подход как способ достижения нового качества образования»</a:t>
            </a:r>
            <a:b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072066" y="2500306"/>
            <a:ext cx="3857652" cy="3929090"/>
          </a:xfrm>
        </p:spPr>
        <p:txBody>
          <a:bodyPr>
            <a:normAutofit fontScale="70000" lnSpcReduction="20000"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Формирование у учащихся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межпредметных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понятий является  одним из направлений достижения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образовательных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результатов согласно (ФГОС) второго поколения.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Интеграция предметов естественного цикла является актуальной для меня, т.к. я веду несколько предметов, являюсь руководителем ШМО естественно – математического цикла и прохожу профессиональную переподготовку по специальности «математика в образовании» в ИДО ВСГАО с 2012 года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Documents and Settings\User\Рабочий стол\Методическая неделя\Сокольникова Г.А\P10302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000372"/>
            <a:ext cx="4822557" cy="341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42910" y="357166"/>
            <a:ext cx="821537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Работая по методической теме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 изучила теоретические основы введения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межпредметных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понятий.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Проанализировала программы по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географии, химии, математики на предмет интеграции понятий.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2800" b="1" baseline="0" dirty="0" smtClean="0">
                <a:latin typeface="Times New Roman" pitchFamily="18" charset="0"/>
                <a:cs typeface="Times New Roman" pitchFamily="18" charset="0"/>
              </a:rPr>
              <a:t>Проанализировала задания ЕГЭ и ГИА по этим же предметам.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28596" y="428604"/>
            <a:ext cx="821537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ришла к выводу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ru-RU" sz="24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среднем 3-4 задания из ГИА и ЕГЭ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всем предметам естественно – математического цикла имеют одинаковый ход решения.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можем оптимизировать подготовку к учащихся к государственной итоговой аттестации  не только по математике,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 и по химии, физики,  биологии, географии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9"/>
            <a:ext cx="8858280" cy="1214446"/>
          </a:xfrm>
        </p:spPr>
        <p:txBody>
          <a:bodyPr>
            <a:normAutofit fontScale="90000"/>
          </a:bodyPr>
          <a:lstStyle/>
          <a:p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>Изучение и продуктивное использование технологии развивающего обучения для развития познавательных и интеллектуальных способностей учащихся.</a:t>
            </a:r>
            <a:endParaRPr lang="ru-RU" sz="2800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628" y="1714488"/>
            <a:ext cx="4143372" cy="5143512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Принципы развивающего обучения:</a:t>
            </a:r>
          </a:p>
          <a:p>
            <a:pPr>
              <a:buFont typeface="Wingdings" pitchFamily="2" charset="2"/>
              <a:buChar char="v"/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Целенаправленное развитие личности на основе организации комплексной развивающей системы;</a:t>
            </a:r>
          </a:p>
          <a:p>
            <a:pPr>
              <a:buFont typeface="Wingdings" pitchFamily="2" charset="2"/>
              <a:buChar char="v"/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Системность и целостность содержания;</a:t>
            </a:r>
          </a:p>
          <a:p>
            <a:pPr>
              <a:buFont typeface="Wingdings" pitchFamily="2" charset="2"/>
              <a:buChar char="v"/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Ведущая роль теоретических знаний;</a:t>
            </a:r>
          </a:p>
          <a:p>
            <a:pPr>
              <a:buFont typeface="Wingdings" pitchFamily="2" charset="2"/>
              <a:buChar char="v"/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Обучение на высоком уровне трудности;</a:t>
            </a:r>
          </a:p>
          <a:p>
            <a:pPr>
              <a:buFont typeface="Wingdings" pitchFamily="2" charset="2"/>
              <a:buChar char="v"/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Продвижение в изучении материала быстрыми темпами;</a:t>
            </a:r>
          </a:p>
          <a:p>
            <a:pPr>
              <a:buFont typeface="Wingdings" pitchFamily="2" charset="2"/>
              <a:buChar char="v"/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Осознания ребёнком процесса обучения;</a:t>
            </a:r>
          </a:p>
          <a:p>
            <a:pPr>
              <a:buFont typeface="Wingdings" pitchFamily="2" charset="2"/>
              <a:buChar char="v"/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Активизация в процессе обучения не только рациональной, но и эмоциональной сферы личности учащегося;</a:t>
            </a:r>
          </a:p>
          <a:p>
            <a:pPr>
              <a:buFont typeface="Wingdings" pitchFamily="2" charset="2"/>
              <a:buChar char="v"/>
            </a:pPr>
            <a:r>
              <a:rPr lang="ru-RU" sz="1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Проблематизация</a:t>
            </a: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содержания;</a:t>
            </a:r>
          </a:p>
          <a:p>
            <a:pPr>
              <a:buFont typeface="Wingdings" pitchFamily="2" charset="2"/>
              <a:buChar char="v"/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Вариативность процесса обучения, индивидуальный подход; </a:t>
            </a:r>
          </a:p>
          <a:p>
            <a:pPr>
              <a:buFont typeface="Wingdings" pitchFamily="2" charset="2"/>
              <a:buChar char="v"/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 над развитием всех детей.</a:t>
            </a: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123\Documents\открытый урок 6  класс\SAM_06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2357430"/>
            <a:ext cx="521494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1"/>
            <a:ext cx="8066117" cy="785818"/>
          </a:xfrm>
        </p:spPr>
        <p:txBody>
          <a:bodyPr>
            <a:normAutofit fontScale="90000"/>
          </a:bodyPr>
          <a:lstStyle/>
          <a:p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>Профессиональное творчество и участие в конкурсах</a:t>
            </a:r>
            <a:endParaRPr lang="ru-RU" sz="2800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57818" y="1142984"/>
            <a:ext cx="3422647" cy="5429287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2012 год – районный конкурс «Мастер – класс» в номинации «Интеграция содержания образования» – диплом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степени.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21.08.12  «Мастер – класс» на РМО учителей географии по теме «Реализация комплексного подхода в обучении географии».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23.11.10. участие в районных педагогических чтениях «Управление профессиональным ростом учителя  в современной школе» – грамота.</a:t>
            </a: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0334.JPG"/>
          <p:cNvPicPr>
            <a:picLocks noChangeAspect="1"/>
          </p:cNvPicPr>
          <p:nvPr/>
        </p:nvPicPr>
        <p:blipFill>
          <a:blip r:embed="rId2" cstate="print"/>
          <a:srcRect r="2905" b="4688"/>
          <a:stretch>
            <a:fillRect/>
          </a:stretch>
        </p:blipFill>
        <p:spPr>
          <a:xfrm rot="20230843">
            <a:off x="389430" y="3223862"/>
            <a:ext cx="2624592" cy="3643314"/>
          </a:xfrm>
          <a:prstGeom prst="rect">
            <a:avLst/>
          </a:prstGeom>
        </p:spPr>
      </p:pic>
      <p:pic>
        <p:nvPicPr>
          <p:cNvPr id="5" name="Рисунок 4" descr="Image0420.JPG"/>
          <p:cNvPicPr>
            <a:picLocks noChangeAspect="1"/>
          </p:cNvPicPr>
          <p:nvPr/>
        </p:nvPicPr>
        <p:blipFill>
          <a:blip r:embed="rId3" cstate="print"/>
          <a:srcRect l="4336" r="4336" b="2083"/>
          <a:stretch>
            <a:fillRect/>
          </a:stretch>
        </p:blipFill>
        <p:spPr>
          <a:xfrm rot="20796907">
            <a:off x="2428177" y="2894694"/>
            <a:ext cx="2643206" cy="4007441"/>
          </a:xfrm>
          <a:prstGeom prst="rect">
            <a:avLst/>
          </a:prstGeom>
        </p:spPr>
      </p:pic>
      <p:pic>
        <p:nvPicPr>
          <p:cNvPr id="6" name="Рисунок 5" descr="SAM_1249.JPG"/>
          <p:cNvPicPr>
            <a:picLocks noChangeAspect="1"/>
          </p:cNvPicPr>
          <p:nvPr/>
        </p:nvPicPr>
        <p:blipFill>
          <a:blip r:embed="rId4" cstate="print"/>
          <a:srcRect b="24390"/>
          <a:stretch>
            <a:fillRect/>
          </a:stretch>
        </p:blipFill>
        <p:spPr>
          <a:xfrm>
            <a:off x="214281" y="642918"/>
            <a:ext cx="4913089" cy="278608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1138</TotalTime>
  <Words>612</Words>
  <Application>Microsoft Office PowerPoint</Application>
  <PresentationFormat>Экран (4:3)</PresentationFormat>
  <Paragraphs>98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 учащиеся плохо справляются с заданиями интегрированного характера,  не применяют  знания, приобретённые на уроках географии и химии, в жизненных ситуациях</vt:lpstr>
      <vt:lpstr>Свою деятельность я распланировала следующим образом:</vt:lpstr>
      <vt:lpstr>Начиная с 2010-2011 учебного года работаю по методической теме: «Интеграция предметов естественного цикла для развития познавательных способностей и успешной социализации учащихся» методическая тема школы: «Компетентностный подход как способ достижения нового качества образования» </vt:lpstr>
      <vt:lpstr>Слайд 6</vt:lpstr>
      <vt:lpstr>Слайд 7</vt:lpstr>
      <vt:lpstr>Изучение и продуктивное использование технологии развивающего обучения для развития познавательных и интеллектуальных способностей учащихся.</vt:lpstr>
      <vt:lpstr>Профессиональное творчество и участие в конкурсах</vt:lpstr>
      <vt:lpstr>2013-2014 учебный год  - общероссийская олимпиада для педагогов «Современные вопросы педагогики», ЦДО «Снейл»  г. Омск</vt:lpstr>
      <vt:lpstr>Внеурочная деятельность по предмету</vt:lpstr>
      <vt:lpstr>Спасибо за внимание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User</cp:lastModifiedBy>
  <cp:revision>90</cp:revision>
  <dcterms:created xsi:type="dcterms:W3CDTF">2014-08-13T11:18:13Z</dcterms:created>
  <dcterms:modified xsi:type="dcterms:W3CDTF">2015-02-28T07:37:58Z</dcterms:modified>
</cp:coreProperties>
</file>