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9" r:id="rId7"/>
    <p:sldId id="268" r:id="rId8"/>
    <p:sldId id="267" r:id="rId9"/>
    <p:sldId id="273" r:id="rId10"/>
    <p:sldId id="272" r:id="rId11"/>
    <p:sldId id="271" r:id="rId12"/>
    <p:sldId id="270" r:id="rId13"/>
    <p:sldId id="260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61" r:id="rId23"/>
    <p:sldId id="262" r:id="rId24"/>
    <p:sldId id="263" r:id="rId25"/>
    <p:sldId id="264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60"/>
  </p:normalViewPr>
  <p:slideViewPr>
    <p:cSldViewPr>
      <p:cViewPr varScale="1">
        <p:scale>
          <a:sx n="110" d="100"/>
          <a:sy n="110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F91ADE-4F0A-4589-883A-8C3E7C07E22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D3CEF0-CFA5-4FE6-8040-222248BEF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992888" cy="1752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Или заболевания, передающиеся </a:t>
            </a:r>
          </a:p>
          <a:p>
            <a:r>
              <a:rPr lang="ru-RU" sz="4400" dirty="0"/>
              <a:t>ч</a:t>
            </a:r>
            <a:r>
              <a:rPr lang="ru-RU" sz="4400" dirty="0" smtClean="0"/>
              <a:t>ерез половой путь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i="1" u="sng" dirty="0" smtClean="0"/>
              <a:t>Венерические заболевания</a:t>
            </a:r>
            <a:endParaRPr lang="ru-RU" sz="7200" i="1" u="sng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Гонорея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59832" y="1527048"/>
            <a:ext cx="5832648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 — инфекционное заболевание, вызываемое грамотрицательным диплококком — гонококком лат. </a:t>
            </a:r>
            <a:r>
              <a:rPr lang="ru-RU" dirty="0" err="1" smtClean="0"/>
              <a:t>Neisseria</a:t>
            </a:r>
            <a:r>
              <a:rPr lang="ru-RU" dirty="0" smtClean="0"/>
              <a:t> </a:t>
            </a:r>
            <a:r>
              <a:rPr lang="ru-RU" dirty="0" err="1" smtClean="0"/>
              <a:t>gonorrhoeae</a:t>
            </a:r>
            <a:r>
              <a:rPr lang="ru-RU" dirty="0" smtClean="0"/>
              <a:t>, Передаваемая половым путём и характеризующаяся поражением слизистых оболочек мочеполовых органов. Относится к венерическим заболеваниям. При гонорее поражаются слизистые оболочки чаще всего половых путей, но могут поражаться слизистая прямой кишки, конъюнктива (в таком случае болезнь называется бленнорея).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Firevlad\Desktop\заболевания\23524700134830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448272" cy="2448272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Микоплазмоз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— это хроническая инфекция, чаще всего поражающая мочеполовую систему, которую вызывают </a:t>
            </a:r>
            <a:r>
              <a:rPr lang="ru-RU" dirty="0" err="1" smtClean="0"/>
              <a:t>микоплазмы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 descr="C:\Users\Firevlad\Desktop\заболевани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312368" cy="3736226"/>
          </a:xfrm>
          <a:prstGeom prst="rect">
            <a:avLst/>
          </a:prstGeom>
          <a:noFill/>
        </p:spPr>
      </p:pic>
      <p:pic>
        <p:nvPicPr>
          <p:cNvPr id="7173" name="Picture 5" descr="C:\Users\Firevlad\Desktop\заболевания\микоплазмоз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3281189" cy="2448272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/>
              <a:t>Уреаплазмоз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328592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— заболевание, вызываемое специфическим микроорганизмом </a:t>
            </a:r>
            <a:r>
              <a:rPr lang="ru-RU" dirty="0" err="1" smtClean="0"/>
              <a:t>Ureaplasma</a:t>
            </a:r>
            <a:r>
              <a:rPr lang="ru-RU" dirty="0" smtClean="0"/>
              <a:t> </a:t>
            </a:r>
            <a:r>
              <a:rPr lang="ru-RU" dirty="0" err="1" smtClean="0"/>
              <a:t>urealyticum</a:t>
            </a:r>
            <a:r>
              <a:rPr lang="ru-RU" dirty="0" smtClean="0"/>
              <a:t> (</a:t>
            </a:r>
            <a:r>
              <a:rPr lang="ru-RU" dirty="0" err="1" smtClean="0"/>
              <a:t>уреаплазма</a:t>
            </a:r>
            <a:r>
              <a:rPr lang="ru-RU" dirty="0" smtClean="0"/>
              <a:t> </a:t>
            </a:r>
            <a:r>
              <a:rPr lang="ru-RU" dirty="0" err="1" smtClean="0"/>
              <a:t>уреалитикум</a:t>
            </a:r>
            <a:r>
              <a:rPr lang="ru-RU" dirty="0" smtClean="0"/>
              <a:t>), относящимся к </a:t>
            </a:r>
            <a:r>
              <a:rPr lang="ru-RU" dirty="0" err="1" smtClean="0"/>
              <a:t>Грам-негативным</a:t>
            </a:r>
            <a:r>
              <a:rPr lang="ru-RU" dirty="0" smtClean="0"/>
              <a:t> микробам, лишенным клеточной стенки. В организм человека инфекция может попасть при рождении от больной матери: микробы могут попадать в половые пути ребёнка во время родов и сохраняться там всю жизнь, находясь в неактивном состоянии. Так, при обследовании детей колонизация влагалища </a:t>
            </a:r>
            <a:r>
              <a:rPr lang="ru-RU" dirty="0" err="1" smtClean="0"/>
              <a:t>уреаплазмами</a:t>
            </a:r>
            <a:r>
              <a:rPr lang="ru-RU" dirty="0" smtClean="0"/>
              <a:t> выявляется у 5%.</a:t>
            </a:r>
            <a:endParaRPr lang="ru-RU" dirty="0"/>
          </a:p>
        </p:txBody>
      </p:sp>
      <p:pic>
        <p:nvPicPr>
          <p:cNvPr id="8194" name="Picture 2" descr="C:\Users\Firevlad\Desktop\заболевания\уреплазм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760601" cy="1874908"/>
          </a:xfrm>
          <a:prstGeom prst="rect">
            <a:avLst/>
          </a:prstGeom>
          <a:noFill/>
        </p:spPr>
      </p:pic>
      <p:pic>
        <p:nvPicPr>
          <p:cNvPr id="8195" name="Picture 3" descr="C:\Users\Firevlad\Desktop\заболевания\уреаплазмоз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880320" cy="216024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02128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Вирусные 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4270248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 action="ppaction://hlinksldjump"/>
              </a:rPr>
              <a:t>ВИЧ</a:t>
            </a:r>
            <a:r>
              <a:rPr lang="ru-RU" dirty="0" smtClean="0"/>
              <a:t> </a:t>
            </a:r>
          </a:p>
          <a:p>
            <a:r>
              <a:rPr lang="ru-RU" b="1" dirty="0" smtClean="0">
                <a:hlinkClick r:id="rId3" action="ppaction://hlinksldjump"/>
              </a:rPr>
              <a:t>Вирус простого герпеса второго типа</a:t>
            </a:r>
            <a:r>
              <a:rPr lang="ru-RU" dirty="0" smtClean="0"/>
              <a:t> </a:t>
            </a:r>
          </a:p>
          <a:p>
            <a:r>
              <a:rPr lang="ru-RU" b="1" dirty="0" smtClean="0">
                <a:hlinkClick r:id="rId4" action="ppaction://hlinksldjump"/>
              </a:rPr>
              <a:t>Остроконечные кондиломы</a:t>
            </a:r>
            <a:r>
              <a:rPr lang="ru-RU" dirty="0" smtClean="0">
                <a:hlinkClick r:id="rId4" action="ppaction://hlinksldjump"/>
              </a:rPr>
              <a:t> </a:t>
            </a:r>
            <a:endParaRPr lang="ru-RU" dirty="0" smtClean="0"/>
          </a:p>
          <a:p>
            <a:r>
              <a:rPr lang="ru-RU" b="1" dirty="0" err="1" smtClean="0">
                <a:hlinkClick r:id="rId5" action="ppaction://hlinksldjump"/>
              </a:rPr>
              <a:t>Папилломавирус</a:t>
            </a:r>
            <a:r>
              <a:rPr lang="ru-RU" b="1" dirty="0" smtClean="0">
                <a:hlinkClick r:id="rId5" action="ppaction://hlinksldjump"/>
              </a:rPr>
              <a:t> человека</a:t>
            </a:r>
            <a:r>
              <a:rPr lang="ru-RU" dirty="0" smtClean="0">
                <a:hlinkClick r:id="rId5" action="ppaction://hlinksldjump"/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99992" y="1484784"/>
            <a:ext cx="427024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Гепатит 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Цитомегаловирус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 action="ppaction://hlinksldjump"/>
              </a:rPr>
              <a:t>Контагиозный моллюск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action="ppaction://hlinksldjump"/>
              </a:rPr>
              <a:t>Саркома </a:t>
            </a: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action="ppaction://hlinksldjump"/>
              </a:rPr>
              <a:t>Капоши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 вирус иммунодефицита человека, вызывающий заболевание — ВИЧ-инфекцию, последняя стадия которой известна как синдром приобретённого иммунодефицита (СПИД) — в отличие от врождённого иммунодефицита.</a:t>
            </a:r>
            <a:endParaRPr lang="ru-RU" dirty="0"/>
          </a:p>
        </p:txBody>
      </p:sp>
      <p:pic>
        <p:nvPicPr>
          <p:cNvPr id="9218" name="Picture 2" descr="C:\Users\Firevlad\Desktop\заболевания\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037091" cy="2613677"/>
          </a:xfrm>
          <a:prstGeom prst="rect">
            <a:avLst/>
          </a:prstGeom>
          <a:noFill/>
        </p:spPr>
      </p:pic>
      <p:pic>
        <p:nvPicPr>
          <p:cNvPr id="9219" name="Picture 3" descr="C:\Users\Firevlad\Desktop\заболевания\pervye-priznaki-vic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2361952" cy="242895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Вирус простого герпеса второго типа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18720" cy="2880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— вид семейства вирусов герпеса </a:t>
            </a:r>
            <a:r>
              <a:rPr lang="ru-RU" i="1" dirty="0" err="1" smtClean="0"/>
              <a:t>Herpesviridae</a:t>
            </a:r>
            <a:r>
              <a:rPr lang="ru-RU" dirty="0" smtClean="0"/>
              <a:t>, вызывающие у человека инфекции гениталий (генитальный герпес). Этот вирус является </a:t>
            </a:r>
            <a:r>
              <a:rPr lang="ru-RU" dirty="0" err="1" smtClean="0"/>
              <a:t>нейротрофным</a:t>
            </a:r>
            <a:r>
              <a:rPr lang="ru-RU" dirty="0" smtClean="0"/>
              <a:t> и </a:t>
            </a:r>
            <a:r>
              <a:rPr lang="ru-RU" dirty="0" err="1" smtClean="0"/>
              <a:t>нейроинвазивным</a:t>
            </a:r>
            <a:r>
              <a:rPr lang="ru-RU" dirty="0" smtClean="0"/>
              <a:t>, то есть после заражения мигрирует в нервную систему. Вирус особенно опасен для людей с ослабленной иммунной системой, например для ВИЧ-инфицированных, а также для тех, кто недавно перенёс операцию по трансплантации органов, так как медикаменты, используемые при трансплантации, подавляют иммунную систему.</a:t>
            </a:r>
            <a:endParaRPr lang="ru-RU" dirty="0"/>
          </a:p>
        </p:txBody>
      </p:sp>
      <p:pic>
        <p:nvPicPr>
          <p:cNvPr id="10242" name="Picture 2" descr="C:\Users\Firevlad\Desktop\заболевания\genital-her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3960440" cy="260555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Остроконечные кондиломы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484784"/>
            <a:ext cx="4896544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разновидность кондилом</a:t>
            </a:r>
          </a:p>
          <a:p>
            <a:pPr>
              <a:buNone/>
            </a:pPr>
            <a:r>
              <a:rPr lang="ru-RU" dirty="0" smtClean="0"/>
              <a:t>представляют собой маленькие</a:t>
            </a:r>
          </a:p>
          <a:p>
            <a:pPr>
              <a:buNone/>
            </a:pPr>
            <a:r>
              <a:rPr lang="ru-RU" dirty="0" smtClean="0"/>
              <a:t>выросты телесного цвета,</a:t>
            </a:r>
          </a:p>
          <a:p>
            <a:pPr>
              <a:buNone/>
            </a:pPr>
            <a:r>
              <a:rPr lang="ru-RU" dirty="0" smtClean="0"/>
              <a:t>которые могут появляться</a:t>
            </a:r>
          </a:p>
          <a:p>
            <a:pPr>
              <a:buNone/>
            </a:pPr>
            <a:r>
              <a:rPr lang="ru-RU" dirty="0" smtClean="0"/>
              <a:t>на половых органах,</a:t>
            </a:r>
          </a:p>
          <a:p>
            <a:pPr>
              <a:buNone/>
            </a:pPr>
            <a:r>
              <a:rPr lang="ru-RU" dirty="0" smtClean="0"/>
              <a:t>вокруг заднего прохода, иногда</a:t>
            </a:r>
          </a:p>
          <a:p>
            <a:pPr>
              <a:buNone/>
            </a:pPr>
            <a:r>
              <a:rPr lang="ru-RU" dirty="0" smtClean="0"/>
              <a:t>во рту. Как правило они</a:t>
            </a:r>
          </a:p>
          <a:p>
            <a:pPr>
              <a:buNone/>
            </a:pPr>
            <a:r>
              <a:rPr lang="ru-RU" dirty="0" smtClean="0"/>
              <a:t>обусловлены вирусной</a:t>
            </a:r>
          </a:p>
          <a:p>
            <a:pPr>
              <a:buNone/>
            </a:pPr>
            <a:r>
              <a:rPr lang="ru-RU" dirty="0" smtClean="0"/>
              <a:t>инфекцией, вызываемой</a:t>
            </a:r>
          </a:p>
          <a:p>
            <a:pPr>
              <a:buNone/>
            </a:pPr>
            <a:r>
              <a:rPr lang="ru-RU" dirty="0" smtClean="0"/>
              <a:t>возбудителем — вирусом</a:t>
            </a:r>
          </a:p>
          <a:p>
            <a:pPr>
              <a:buNone/>
            </a:pPr>
            <a:r>
              <a:rPr lang="ru-RU" dirty="0" smtClean="0"/>
              <a:t>папилломы человека (ВПЧ).</a:t>
            </a:r>
            <a:endParaRPr lang="ru-RU" dirty="0"/>
          </a:p>
        </p:txBody>
      </p:sp>
      <p:pic>
        <p:nvPicPr>
          <p:cNvPr id="11266" name="Picture 2" descr="C:\Users\Firevlad\Desktop\заболевания\ostrokonechnie-kondil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6350" cy="25781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Папилломавирус</a:t>
            </a:r>
            <a:r>
              <a:rPr lang="ru-RU" b="1" dirty="0" smtClean="0"/>
              <a:t> человека 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— вирус из рода </a:t>
            </a:r>
            <a:r>
              <a:rPr lang="ru-RU" dirty="0" err="1" smtClean="0"/>
              <a:t>папилломавирусов</a:t>
            </a:r>
            <a:r>
              <a:rPr lang="ru-RU" dirty="0" smtClean="0"/>
              <a:t>, семейства </a:t>
            </a:r>
            <a:r>
              <a:rPr lang="ru-RU" dirty="0" err="1" smtClean="0"/>
              <a:t>паповавирусов</a:t>
            </a:r>
            <a:r>
              <a:rPr lang="ru-RU" dirty="0" smtClean="0"/>
              <a:t>. Передаётся только от человека к человеку и приводит к изменению характера роста тканей. Известно более 100 видов ВПЧ. Из них более 40 — могут вызвать поражение </a:t>
            </a:r>
            <a:r>
              <a:rPr lang="ru-RU" dirty="0" err="1" smtClean="0"/>
              <a:t>аногенитального</a:t>
            </a:r>
            <a:r>
              <a:rPr lang="ru-RU" dirty="0" smtClean="0"/>
              <a:t> тракта (половые органы и анальное отверстие) мужчин и женщин и появление остроконечных кондилом. Некоторые из них безвредны, другие вызывают бородавки, некоторые вызывают рак.</a:t>
            </a:r>
            <a:endParaRPr lang="ru-RU" dirty="0"/>
          </a:p>
        </p:txBody>
      </p:sp>
      <p:pic>
        <p:nvPicPr>
          <p:cNvPr id="12290" name="Picture 2" descr="C:\Users\Firevlad\Desktop\заболевания\Basal Cell Papillom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672408" cy="2606843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</a:rPr>
              <a:t>Гепатит В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5328592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— вирусное заболевание, возбудителем которого является вирус гепатита В из семейства </a:t>
            </a:r>
            <a:r>
              <a:rPr lang="ru-RU" dirty="0" err="1" smtClean="0"/>
              <a:t>гепаднавирусов</a:t>
            </a:r>
            <a:r>
              <a:rPr lang="ru-RU" dirty="0" smtClean="0"/>
              <a:t>. Вирус отличается чрезвычайно высокой устойчивостью к различным физическим и химическим факторам: низким и высоким температурам, многократному замораживанию и оттаиванию, длительному воздействию кислой среды. Во внешней среде при комнатной температуре вирус гепатита В может сохраняться до нескольких недель: даже в засохшем и незаметном пятне крови, на лезвии бритвы, конце иглы. В сыворотке крови при температуре +30°С </a:t>
            </a:r>
            <a:r>
              <a:rPr lang="ru-RU" dirty="0" err="1" smtClean="0"/>
              <a:t>инфекционность</a:t>
            </a:r>
            <a:r>
              <a:rPr lang="ru-RU" dirty="0" smtClean="0"/>
              <a:t> вируса сохраняется в течение 6 месяцев, при -20°С около 15 лет. </a:t>
            </a:r>
            <a:endParaRPr lang="ru-RU" dirty="0"/>
          </a:p>
        </p:txBody>
      </p:sp>
      <p:pic>
        <p:nvPicPr>
          <p:cNvPr id="13314" name="Picture 2" descr="C:\Users\Firevlad\Desktop\заболевания\гепат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073275" cy="1603375"/>
          </a:xfrm>
          <a:prstGeom prst="rect">
            <a:avLst/>
          </a:prstGeom>
          <a:noFill/>
        </p:spPr>
      </p:pic>
      <p:pic>
        <p:nvPicPr>
          <p:cNvPr id="13315" name="Picture 3" descr="C:\Users\Firevlad\Desktop\заболевания\гепати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384376" cy="260336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err="1" smtClean="0">
                <a:solidFill>
                  <a:schemeClr val="tx1"/>
                </a:solidFill>
              </a:rPr>
              <a:t>Цитомегаловирус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256584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род вирусов семейства </a:t>
            </a:r>
            <a:r>
              <a:rPr lang="ru-RU" dirty="0" err="1" smtClean="0"/>
              <a:t>герпесвирусов</a:t>
            </a:r>
            <a:r>
              <a:rPr lang="ru-RU" dirty="0" smtClean="0"/>
              <a:t> (</a:t>
            </a:r>
            <a:r>
              <a:rPr lang="ru-RU" i="1" dirty="0" err="1" smtClean="0"/>
              <a:t>Herpesviridae</a:t>
            </a:r>
            <a:r>
              <a:rPr lang="ru-RU" dirty="0" smtClean="0"/>
              <a:t>). Представитель рода </a:t>
            </a:r>
            <a:r>
              <a:rPr lang="ru-RU" i="1" dirty="0" err="1" smtClean="0"/>
              <a:t>Human</a:t>
            </a:r>
            <a:r>
              <a:rPr lang="ru-RU" i="1" dirty="0" smtClean="0"/>
              <a:t> </a:t>
            </a:r>
            <a:r>
              <a:rPr lang="ru-RU" i="1" dirty="0" err="1" smtClean="0"/>
              <a:t>herpesvirus</a:t>
            </a:r>
            <a:r>
              <a:rPr lang="ru-RU" i="1" dirty="0" smtClean="0"/>
              <a:t> 5</a:t>
            </a:r>
            <a:r>
              <a:rPr lang="ru-RU" dirty="0" smtClean="0"/>
              <a:t> (HCMV-5, или </a:t>
            </a:r>
            <a:r>
              <a:rPr lang="ru-RU" dirty="0" err="1" smtClean="0"/>
              <a:t>герпесвирус</a:t>
            </a:r>
            <a:r>
              <a:rPr lang="ru-RU" dirty="0" smtClean="0"/>
              <a:t> человека тип 5) способен инфицировать людей вызывая у них </a:t>
            </a:r>
            <a:r>
              <a:rPr lang="ru-RU" dirty="0" err="1" smtClean="0"/>
              <a:t>Цитомегалию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Users\Firevlad\Desktop\заболевания\цитомегалов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047106" cy="2047106"/>
          </a:xfrm>
          <a:prstGeom prst="rect">
            <a:avLst/>
          </a:prstGeom>
          <a:noFill/>
        </p:spPr>
      </p:pic>
      <p:pic>
        <p:nvPicPr>
          <p:cNvPr id="14339" name="Picture 3" descr="C:\Users\Firevlad\Desktop\заболевания\цитмегалови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628900" cy="174307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Заболевания, передающиеся половым путём</a:t>
            </a:r>
            <a:r>
              <a:rPr lang="ru-RU" dirty="0" smtClean="0"/>
              <a:t> (ЗППП)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или инфекции, передаваемые половым путём (ИППП)  — под этими терминами понимают инфекционные заболевания, наиболее частым путём заражения которыми является половой.</a:t>
            </a:r>
          </a:p>
          <a:p>
            <a:pPr>
              <a:buNone/>
            </a:pPr>
            <a:r>
              <a:rPr lang="ru-RU" dirty="0" smtClean="0"/>
              <a:t>  Инфекции, преимущественно передающиеся половым путем, в отечественной медицине принято выделять в группу венерических заболеваний.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</a:rPr>
              <a:t>Контагиозный моллюск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34344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представляет кожное заболевание, вызываемое одним из вирусов группы оспы. Обычно поражается кожа, иногда — слизистые оболочки. Наиболее часто инфекция возникает у детей в возрасте от одного до десяти лет. Инфекция передается при непосредственном контакте с больным или через загрязненные предметы обихода. В типичном случае вирусная инфекция у взрослых приводит к образованию на наружных половых органах, бедрах, ягодицах или нижней части живота узелков, приподнятых над поверхностью кожи. Они имеют полушаровидную форму. </a:t>
            </a:r>
            <a:endParaRPr lang="ru-RU" dirty="0"/>
          </a:p>
        </p:txBody>
      </p:sp>
      <p:pic>
        <p:nvPicPr>
          <p:cNvPr id="15362" name="Picture 2" descr="C:\Users\Firevlad\Desktop\заболевания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3418815" cy="230425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</a:rPr>
              <a:t>Саркома </a:t>
            </a:r>
            <a:r>
              <a:rPr lang="ru-RU" sz="3600" b="1" dirty="0" err="1" smtClean="0">
                <a:solidFill>
                  <a:schemeClr val="tx1"/>
                </a:solidFill>
              </a:rPr>
              <a:t>Капоши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представляет собой множественные злокачественные новообразования дермы (кожи). Впервые описана венгерским дерматологом </a:t>
            </a:r>
            <a:r>
              <a:rPr lang="ru-RU" dirty="0" err="1" smtClean="0"/>
              <a:t>Морицем</a:t>
            </a:r>
            <a:r>
              <a:rPr lang="ru-RU" dirty="0" smtClean="0"/>
              <a:t> </a:t>
            </a:r>
            <a:r>
              <a:rPr lang="ru-RU" dirty="0" err="1" smtClean="0"/>
              <a:t>Капоши</a:t>
            </a:r>
            <a:r>
              <a:rPr lang="ru-RU" dirty="0" smtClean="0"/>
              <a:t> и названа его именем.</a:t>
            </a:r>
            <a:endParaRPr lang="ru-RU" dirty="0"/>
          </a:p>
        </p:txBody>
      </p:sp>
      <p:pic>
        <p:nvPicPr>
          <p:cNvPr id="16386" name="Picture 2" descr="C:\Users\Firevlad\Desktop\заболевания\Kaposi's_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176464" cy="278430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Протозойные</a:t>
            </a:r>
            <a:r>
              <a:rPr lang="ru-RU" dirty="0" smtClean="0"/>
              <a:t> 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573016"/>
            <a:ext cx="5184576" cy="30243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Трихомониаз опасен в первую очередь тяжёлыми последствиями в виде осложнений, которые могут быть причиной бесплодия, патологии беременности и тому подобного. Основное место обитания трихомониаза в мужском организме — уретра, предстательная железа и семенные пузырьки, в женском — влагалище. Однако при первом попадании в организм трихомонады всегда вызывают уретрит. Заражение происходит половым путём при контакте с больным или носителем инфекции. Инкубационный период составляет 1-4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Firevlad\Desktop\заболевания\trichomo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3384376" cy="264585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484784"/>
            <a:ext cx="8496944" cy="21602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Трихомониаз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занимает первое место по распространённости среди заболеваний мочеполового тракта. Кроме того, трихомониаз держит первенство и среди заболеваний, передаваемых половым путём. По данным Всемирной организации здравоохранения (1999 г.), 10% населения земного шара болеют трихомониазом. Трихомониаз ежегодно регистрируют у около 170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человек. Возбудитель — влагалищная трихомонада (</a:t>
            </a:r>
            <a:r>
              <a:rPr kumimoji="0" lang="ru-RU" sz="2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Trichomonas</a:t>
            </a: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vaginalis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Грибковые 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62336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Кандидоз</a:t>
            </a:r>
            <a:r>
              <a:rPr lang="ru-RU" dirty="0" smtClean="0"/>
              <a:t> (</a:t>
            </a:r>
            <a:r>
              <a:rPr lang="ru-RU" b="1" dirty="0" smtClean="0"/>
              <a:t>молочница</a:t>
            </a:r>
            <a:r>
              <a:rPr lang="ru-RU" dirty="0" smtClean="0"/>
              <a:t>) — одна из разновидностей грибковой инфекции, вызывается микроскопическими дрожжеподобными грибами рода </a:t>
            </a:r>
            <a:r>
              <a:rPr lang="ru-RU" dirty="0" err="1" smtClean="0"/>
              <a:t>Candida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ru-RU" i="1" dirty="0" err="1" smtClean="0"/>
              <a:t>Candida</a:t>
            </a:r>
            <a:r>
              <a:rPr lang="ru-RU" i="1" dirty="0" smtClean="0"/>
              <a:t> </a:t>
            </a:r>
            <a:r>
              <a:rPr lang="ru-RU" i="1" dirty="0" err="1" smtClean="0"/>
              <a:t>albicans</a:t>
            </a:r>
            <a:r>
              <a:rPr lang="ru-RU" i="1" dirty="0" smtClean="0"/>
              <a:t>)</a:t>
            </a:r>
            <a:r>
              <a:rPr lang="ru-RU" dirty="0" smtClean="0"/>
              <a:t>. Всех представителей данного рода относят к условно-патогенным.</a:t>
            </a:r>
          </a:p>
          <a:p>
            <a:pPr>
              <a:buNone/>
            </a:pPr>
            <a:r>
              <a:rPr lang="ru-RU" dirty="0" smtClean="0"/>
              <a:t>Микроорганизмы рода </a:t>
            </a:r>
            <a:r>
              <a:rPr lang="ru-RU" dirty="0" err="1" smtClean="0"/>
              <a:t>Кандида</a:t>
            </a:r>
            <a:r>
              <a:rPr lang="ru-RU" dirty="0" smtClean="0"/>
              <a:t> входят в состав нормальной микрофлоры рта, влагалища и толстой кишки большинства здоровых людей. Заболевание обусловлено не просто наличием грибов рода </a:t>
            </a:r>
            <a:r>
              <a:rPr lang="ru-RU" i="1" dirty="0" err="1" smtClean="0"/>
              <a:t>Candida</a:t>
            </a:r>
            <a:r>
              <a:rPr lang="ru-RU" dirty="0" smtClean="0"/>
              <a:t>, а их размножением в большом количестве, и/или попаданием более </a:t>
            </a:r>
            <a:r>
              <a:rPr lang="ru-RU" dirty="0" err="1" smtClean="0"/>
              <a:t>патогенныхштаммов</a:t>
            </a:r>
            <a:r>
              <a:rPr lang="ru-RU" dirty="0" smtClean="0"/>
              <a:t> гриба. Чаще всего кандидоз возникает при снижении общего и местного иммунитета.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Firevlad\Desktop\заболевания\кандид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780928"/>
            <a:ext cx="2143125" cy="2143125"/>
          </a:xfrm>
          <a:prstGeom prst="rect">
            <a:avLst/>
          </a:prstGeom>
          <a:noFill/>
        </p:spPr>
      </p:pic>
      <p:pic>
        <p:nvPicPr>
          <p:cNvPr id="18435" name="Picture 3" descr="C:\Users\Firevlad\Desktop\заболевания\кандидоз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1828800" cy="1857375"/>
          </a:xfrm>
          <a:prstGeom prst="rect">
            <a:avLst/>
          </a:prstGeom>
          <a:noFill/>
        </p:spPr>
      </p:pic>
      <p:pic>
        <p:nvPicPr>
          <p:cNvPr id="18436" name="Picture 4" descr="C:\Users\Firevlad\Desktop\заболевания\кандидоз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2619375" cy="174307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464400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Вирусные инфекции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Паразитарные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2708920"/>
            <a:ext cx="4198240" cy="2334000"/>
          </a:xfrm>
        </p:spPr>
        <p:txBody>
          <a:bodyPr/>
          <a:lstStyle/>
          <a:p>
            <a:r>
              <a:rPr lang="ru-RU" sz="4000" b="1" dirty="0" smtClean="0">
                <a:hlinkClick r:id="rId2" action="ppaction://hlinksldjump"/>
              </a:rPr>
              <a:t>Фтириаз</a:t>
            </a:r>
            <a:r>
              <a:rPr lang="ru-RU" dirty="0" smtClean="0">
                <a:hlinkClick r:id="rId2" action="ppaction://hlinksldjump"/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2204864"/>
            <a:ext cx="4198240" cy="2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Чесотка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Фтириаз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9032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 энтомоз, паразитарное венерическое заболевание кожи вызываемое лобковой вошью.</a:t>
            </a:r>
            <a:endParaRPr lang="ru-RU" dirty="0"/>
          </a:p>
        </p:txBody>
      </p:sp>
      <p:pic>
        <p:nvPicPr>
          <p:cNvPr id="19458" name="Picture 2" descr="C:\Users\Firevlad\Desktop\заболевания\ftiri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548880" cy="2137342"/>
          </a:xfrm>
          <a:prstGeom prst="rect">
            <a:avLst/>
          </a:prstGeom>
          <a:noFill/>
        </p:spPr>
      </p:pic>
      <p:pic>
        <p:nvPicPr>
          <p:cNvPr id="19459" name="Picture 3" descr="C:\Users\Firevlad\Desktop\заболевания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3744416" cy="256052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Паразитарные заболевания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</a:rPr>
              <a:t>Чесотка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90328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— заразное кожное заболевание, </a:t>
            </a:r>
            <a:r>
              <a:rPr lang="ru-RU" dirty="0" err="1" smtClean="0"/>
              <a:t>акариаз</a:t>
            </a:r>
            <a:r>
              <a:rPr lang="ru-RU" dirty="0" smtClean="0"/>
              <a:t> из группы </a:t>
            </a:r>
            <a:r>
              <a:rPr lang="ru-RU" dirty="0" err="1" smtClean="0"/>
              <a:t>акародерматитов</a:t>
            </a:r>
            <a:r>
              <a:rPr lang="ru-RU" dirty="0" smtClean="0"/>
              <a:t>, вызываемое микроскопическим паразитом — чесоточным клещом или чесоточным зуднем. Характерными признаками заболевания являются зуд и </a:t>
            </a:r>
            <a:r>
              <a:rPr lang="ru-RU" dirty="0" err="1" smtClean="0"/>
              <a:t>папуловезикулезная</a:t>
            </a:r>
            <a:r>
              <a:rPr lang="ru-RU" dirty="0" smtClean="0"/>
              <a:t> сыпь, часто с присоединением вторичных гнойничковых элементов вследствие инфицирования при расчесывании. Само слово «чесотка» является однокоренным с глаголом «чесаться».</a:t>
            </a:r>
            <a:endParaRPr lang="ru-RU" dirty="0"/>
          </a:p>
        </p:txBody>
      </p:sp>
      <p:pic>
        <p:nvPicPr>
          <p:cNvPr id="20482" name="Picture 2" descr="C:\Users\Firevlad\Desktop\заболевания\чес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604120" cy="2571569"/>
          </a:xfrm>
          <a:prstGeom prst="rect">
            <a:avLst/>
          </a:prstGeom>
          <a:noFill/>
        </p:spPr>
      </p:pic>
      <p:pic>
        <p:nvPicPr>
          <p:cNvPr id="20483" name="Picture 3" descr="C:\Users\Firevlad\Desktop\заболевания\чесот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2895191" cy="1944216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Паразитарные заболевания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/>
              <a:t>К инфекционным заболеваниям, передающимся половым путём относятся:</a:t>
            </a:r>
          </a:p>
          <a:p>
            <a:r>
              <a:rPr lang="ru-RU" sz="3100" u="sng" dirty="0" smtClean="0">
                <a:hlinkClick r:id="rId2" action="ppaction://hlinksldjump"/>
              </a:rPr>
              <a:t>бактериальные инфекции</a:t>
            </a:r>
            <a:r>
              <a:rPr lang="ru-RU" sz="3100" dirty="0" smtClean="0"/>
              <a:t>:</a:t>
            </a:r>
          </a:p>
          <a:p>
            <a:r>
              <a:rPr lang="ru-RU" sz="3100" u="sng" dirty="0" smtClean="0">
                <a:hlinkClick r:id="rId3" action="ppaction://hlinksldjump"/>
              </a:rPr>
              <a:t>вирусные инфекции</a:t>
            </a:r>
            <a:r>
              <a:rPr lang="ru-RU" sz="3100" dirty="0" smtClean="0"/>
              <a:t>: </a:t>
            </a:r>
          </a:p>
          <a:p>
            <a:r>
              <a:rPr lang="ru-RU" sz="3100" u="sng" dirty="0" err="1" smtClean="0">
                <a:hlinkClick r:id="rId4" action="ppaction://hlinksldjump"/>
              </a:rPr>
              <a:t>протозойные</a:t>
            </a:r>
            <a:r>
              <a:rPr lang="ru-RU" sz="3100" u="sng" dirty="0" smtClean="0">
                <a:hlinkClick r:id="rId4" action="ppaction://hlinksldjump"/>
              </a:rPr>
              <a:t> инфекции</a:t>
            </a:r>
            <a:r>
              <a:rPr lang="ru-RU" sz="3100" dirty="0" smtClean="0"/>
              <a:t>: </a:t>
            </a:r>
          </a:p>
          <a:p>
            <a:r>
              <a:rPr lang="ru-RU" sz="3100" u="sng" dirty="0" smtClean="0">
                <a:hlinkClick r:id="rId5" action="ppaction://hlinksldjump"/>
              </a:rPr>
              <a:t>грибковая инфекция</a:t>
            </a:r>
            <a:r>
              <a:rPr lang="ru-RU" sz="3100" dirty="0" smtClean="0"/>
              <a:t>:</a:t>
            </a:r>
          </a:p>
          <a:p>
            <a:r>
              <a:rPr lang="ru-RU" sz="3100" u="sng" dirty="0" smtClean="0">
                <a:hlinkClick r:id="rId6" action="ppaction://hlinksldjump"/>
              </a:rPr>
              <a:t>паразитарные заболевания</a:t>
            </a:r>
            <a:r>
              <a:rPr lang="ru-RU" sz="3100" dirty="0" smtClean="0"/>
              <a:t>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Бактериальные 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44142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hlinkClick r:id="rId2" action="ppaction://hlinksldjump"/>
              </a:rPr>
              <a:t>Паховая гранулёма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hlinkClick r:id="rId3" action="ppaction://hlinksldjump"/>
              </a:rPr>
              <a:t>Мягкий шанкр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hlinkClick r:id="rId4" action="ppaction://hlinksldjump"/>
              </a:rPr>
              <a:t>Сифилис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hlinkClick r:id="rId5" action="ppaction://hlinksldjump"/>
              </a:rPr>
              <a:t>Венерическая</a:t>
            </a:r>
          </a:p>
          <a:p>
            <a:pPr>
              <a:buNone/>
            </a:pPr>
            <a:r>
              <a:rPr lang="ru-RU" b="1" dirty="0" err="1" smtClean="0">
                <a:hlinkClick r:id="rId5" action="ppaction://hlinksldjump"/>
              </a:rPr>
              <a:t>лимфогранулёма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hlinkClick r:id="rId6" action="ppaction://hlinksldjump"/>
              </a:rPr>
              <a:t>Хламидиоз</a:t>
            </a:r>
            <a:endParaRPr lang="ru-RU" sz="2800" b="1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2800" b="1" dirty="0" smtClean="0">
                <a:hlinkClick r:id="rId7" action="ppaction://hlinksldjump"/>
              </a:rPr>
              <a:t>Гонорея</a:t>
            </a:r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r>
              <a:rPr lang="ru-RU" sz="2800" b="1" dirty="0" err="1" smtClean="0">
                <a:hlinkClick r:id="rId8" action="ppaction://hlinksldjump"/>
              </a:rPr>
              <a:t>Микоплазмоз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b="1" dirty="0" err="1" smtClean="0">
                <a:hlinkClick r:id="rId9" action="ppaction://hlinksldjump"/>
              </a:rPr>
              <a:t>Уреаплазмоз</a:t>
            </a:r>
            <a:r>
              <a:rPr lang="ru-RU" sz="2800" dirty="0" smtClean="0"/>
              <a:t> </a:t>
            </a:r>
          </a:p>
          <a:p>
            <a:endParaRPr lang="ru-RU" sz="2800" dirty="0" smtClean="0"/>
          </a:p>
        </p:txBody>
      </p:sp>
      <p:sp>
        <p:nvSpPr>
          <p:cNvPr id="6" name="Блок-схема: узел 5"/>
          <p:cNvSpPr/>
          <p:nvPr/>
        </p:nvSpPr>
        <p:spPr>
          <a:xfrm>
            <a:off x="345304" y="173055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3528" y="27089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23528" y="37170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23528" y="4725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220072" y="184482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220072" y="27089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220072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220072" y="44371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Паховая гранулёма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4752528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— инфекционное заболевание, вызываемое бактериями вида </a:t>
            </a:r>
            <a:r>
              <a:rPr lang="ru-RU" i="1" dirty="0" err="1" smtClean="0"/>
              <a:t>Calymmatobacteri</a:t>
            </a:r>
            <a:r>
              <a:rPr lang="en-US" i="1" dirty="0" smtClean="0"/>
              <a:t>u</a:t>
            </a:r>
            <a:r>
              <a:rPr lang="ru-RU" i="1" dirty="0" err="1" smtClean="0"/>
              <a:t>m</a:t>
            </a:r>
            <a:r>
              <a:rPr lang="ru-RU" i="1" dirty="0" smtClean="0"/>
              <a:t> </a:t>
            </a:r>
            <a:r>
              <a:rPr lang="ru-RU" i="1" dirty="0" err="1" smtClean="0"/>
              <a:t>granulomatis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Firevlad\Desktop\заболевания\donov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10000" cy="3086100"/>
          </a:xfrm>
          <a:prstGeom prst="rect">
            <a:avLst/>
          </a:prstGeom>
          <a:noFill/>
        </p:spPr>
      </p:pic>
      <p:pic>
        <p:nvPicPr>
          <p:cNvPr id="1027" name="Picture 3" descr="C:\Users\Firevlad\Desktop\заболевания\granul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17032"/>
            <a:ext cx="2016224" cy="2233771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Мягкий шанкр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527048"/>
            <a:ext cx="4881744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— инфекционное заболевание, передающееся половым путём. Возбудителем болезни является бактерия </a:t>
            </a:r>
            <a:r>
              <a:rPr lang="ru-RU" dirty="0" err="1" smtClean="0"/>
              <a:t>Haemophilus</a:t>
            </a:r>
            <a:r>
              <a:rPr lang="ru-RU" dirty="0" smtClean="0"/>
              <a:t> </a:t>
            </a:r>
            <a:r>
              <a:rPr lang="ru-RU" dirty="0" err="1" smtClean="0"/>
              <a:t>ducreyi</a:t>
            </a:r>
            <a:r>
              <a:rPr lang="ru-RU" dirty="0" smtClean="0"/>
              <a:t>. Заболевание распространено главным образом в Африке, Центральной и Южной Америке. В России встречается крайне редко.</a:t>
            </a:r>
            <a:endParaRPr lang="ru-RU" dirty="0"/>
          </a:p>
        </p:txBody>
      </p:sp>
      <p:pic>
        <p:nvPicPr>
          <p:cNvPr id="2050" name="Picture 2" descr="C:\Users\Firevlad\Desktop\заболевания\мягкий 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Firevlad\Desktop\заболевания\мягкий ш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2438400" cy="187642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Сифилис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726632" cy="3198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— хроническое системное венерическое инфекционное заболевание с поражением кожи, слизистых оболочек, внутренних органов, костей, нервной системы с последовательной сменой стадий болезни, вызываемое бактериями вида </a:t>
            </a:r>
            <a:r>
              <a:rPr lang="ru-RU" i="1" dirty="0" err="1" smtClean="0"/>
              <a:t>Treponema</a:t>
            </a:r>
            <a:r>
              <a:rPr lang="ru-RU" i="1" dirty="0" smtClean="0"/>
              <a:t> </a:t>
            </a:r>
            <a:r>
              <a:rPr lang="ru-RU" i="1" dirty="0" err="1" smtClean="0"/>
              <a:t>pallidum</a:t>
            </a:r>
            <a:r>
              <a:rPr lang="ru-RU" dirty="0" smtClean="0"/>
              <a:t> (бледная трепонема) подвида </a:t>
            </a:r>
            <a:r>
              <a:rPr lang="ru-RU" i="1" dirty="0" err="1" smtClean="0"/>
              <a:t>pallidum</a:t>
            </a:r>
            <a:r>
              <a:rPr lang="ru-RU" dirty="0" smtClean="0"/>
              <a:t>, относящимся к роду трепонема (</a:t>
            </a:r>
            <a:r>
              <a:rPr lang="ru-RU" i="1" dirty="0" err="1" smtClean="0"/>
              <a:t>Treponema</a:t>
            </a:r>
            <a:r>
              <a:rPr lang="ru-RU" dirty="0" smtClean="0"/>
              <a:t>) семейства </a:t>
            </a:r>
            <a:r>
              <a:rPr lang="ru-RU" i="1" dirty="0" err="1" smtClean="0"/>
              <a:t>Spirochaetaceae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Firevlad\Desktop\заболевания\сифил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2686050" cy="17049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Венерическая </a:t>
            </a:r>
            <a:r>
              <a:rPr lang="ru-RU" b="1" dirty="0" err="1" smtClean="0"/>
              <a:t>лимфогранулёма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536408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— хроническое заболевание, передающееся половым путём. Возбудителем </a:t>
            </a:r>
            <a:r>
              <a:rPr lang="ru-RU" dirty="0" err="1" smtClean="0"/>
              <a:t>являвляются</a:t>
            </a:r>
            <a:r>
              <a:rPr lang="ru-RU" dirty="0" smtClean="0"/>
              <a:t> </a:t>
            </a:r>
            <a:r>
              <a:rPr lang="ru-RU" dirty="0" err="1" smtClean="0"/>
              <a:t>инвазивные</a:t>
            </a:r>
            <a:r>
              <a:rPr lang="ru-RU" dirty="0" smtClean="0"/>
              <a:t> </a:t>
            </a:r>
            <a:r>
              <a:rPr lang="ru-RU" dirty="0" err="1" smtClean="0"/>
              <a:t>серовары</a:t>
            </a:r>
            <a:r>
              <a:rPr lang="ru-RU" dirty="0" smtClean="0"/>
              <a:t> L1,L2 и L3 </a:t>
            </a:r>
            <a:r>
              <a:rPr lang="ru-RU" i="1" dirty="0" err="1" smtClean="0"/>
              <a:t>Chlamydia</a:t>
            </a:r>
            <a:r>
              <a:rPr lang="ru-RU" i="1" dirty="0" smtClean="0"/>
              <a:t> </a:t>
            </a:r>
            <a:r>
              <a:rPr lang="ru-RU" i="1" dirty="0" err="1" smtClean="0"/>
              <a:t>trachomatis</a:t>
            </a:r>
            <a:r>
              <a:rPr lang="ru-RU" dirty="0" smtClean="0"/>
              <a:t>. Характеризуется специфическим поражением паховых, бедренных, подвздошных и глубоких тазовых лимфатических узлов.</a:t>
            </a:r>
            <a:endParaRPr lang="ru-RU" dirty="0"/>
          </a:p>
        </p:txBody>
      </p:sp>
      <p:pic>
        <p:nvPicPr>
          <p:cNvPr id="4098" name="Picture 2" descr="C:\Users\Firevlad\Desktop\заболевания\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726" y="2132856"/>
            <a:ext cx="3865274" cy="3379937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Хламидиоз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94384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инфекционное заболевание, передающееся половым путём, вызываемое </a:t>
            </a:r>
            <a:r>
              <a:rPr lang="ru-RU" dirty="0" err="1" smtClean="0"/>
              <a:t>хламидиями</a:t>
            </a:r>
            <a:r>
              <a:rPr lang="ru-RU" dirty="0" smtClean="0"/>
              <a:t> (</a:t>
            </a:r>
            <a:r>
              <a:rPr lang="ru-RU" i="1" dirty="0" err="1" smtClean="0"/>
              <a:t>Chlamydia</a:t>
            </a:r>
            <a:r>
              <a:rPr lang="ru-RU" i="1" dirty="0" smtClean="0"/>
              <a:t> </a:t>
            </a:r>
            <a:r>
              <a:rPr lang="ru-RU" i="1" dirty="0" err="1" smtClean="0"/>
              <a:t>trachomatis</a:t>
            </a:r>
            <a:r>
              <a:rPr lang="ru-RU" dirty="0" smtClean="0"/>
              <a:t>). Является одним из самых распространённых инфекционных заболеваний, передающихся половым путём. По статистике ежегодно </a:t>
            </a:r>
            <a:r>
              <a:rPr lang="ru-RU" dirty="0" err="1" smtClean="0"/>
              <a:t>хламидиозом</a:t>
            </a:r>
            <a:r>
              <a:rPr lang="ru-RU" dirty="0" smtClean="0"/>
              <a:t> в мире заболевает 100 </a:t>
            </a:r>
            <a:r>
              <a:rPr lang="ru-RU" dirty="0" err="1" smtClean="0"/>
              <a:t>млн</a:t>
            </a:r>
            <a:r>
              <a:rPr lang="ru-RU" dirty="0" smtClean="0"/>
              <a:t> человек, а число инфицированных </a:t>
            </a:r>
            <a:r>
              <a:rPr lang="ru-RU" dirty="0" err="1" smtClean="0"/>
              <a:t>хламидиями</a:t>
            </a:r>
            <a:r>
              <a:rPr lang="ru-RU" dirty="0" smtClean="0"/>
              <a:t> людей на всем земном шаре по самым скромным подсчётам достигает одного миллиарда. </a:t>
            </a:r>
            <a:endParaRPr lang="ru-RU" dirty="0"/>
          </a:p>
        </p:txBody>
      </p:sp>
      <p:pic>
        <p:nvPicPr>
          <p:cNvPr id="5122" name="Picture 2" descr="C:\Users\Firevlad\Desktop\заболевания\хламиди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286000" cy="1524000"/>
          </a:xfrm>
          <a:prstGeom prst="rect">
            <a:avLst/>
          </a:prstGeom>
          <a:noFill/>
        </p:spPr>
      </p:pic>
      <p:pic>
        <p:nvPicPr>
          <p:cNvPr id="5123" name="Picture 3" descr="C:\Users\Firevlad\Desktop\заболевания\хламиди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419350" cy="188595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51520" y="63813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Классификация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Бактериальные инфекции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426</TotalTime>
  <Words>310</Words>
  <Application>Microsoft Office PowerPoint</Application>
  <PresentationFormat>Экран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Венерические заболевания</vt:lpstr>
      <vt:lpstr>Заболевания, передающиеся половым путём (ЗППП)</vt:lpstr>
      <vt:lpstr>Классификация заболеваний</vt:lpstr>
      <vt:lpstr>Бактериальные инфекции</vt:lpstr>
      <vt:lpstr>Паховая гранулёма</vt:lpstr>
      <vt:lpstr>Мягкий шанкр</vt:lpstr>
      <vt:lpstr>Сифилис</vt:lpstr>
      <vt:lpstr>Венерическая лимфогранулёма</vt:lpstr>
      <vt:lpstr>Хламидиоз</vt:lpstr>
      <vt:lpstr>Гонорея</vt:lpstr>
      <vt:lpstr>Микоплазмоз</vt:lpstr>
      <vt:lpstr>Уреаплазмоз</vt:lpstr>
      <vt:lpstr>Вирусные инфекции</vt:lpstr>
      <vt:lpstr>ВИЧ</vt:lpstr>
      <vt:lpstr>Вирус простого герпеса второго типа</vt:lpstr>
      <vt:lpstr>Остроконечные кондиломы</vt:lpstr>
      <vt:lpstr>Папилломавирус человека </vt:lpstr>
      <vt:lpstr>Гепатит В </vt:lpstr>
      <vt:lpstr>Цитомегаловирус </vt:lpstr>
      <vt:lpstr>Контагиозный моллюск </vt:lpstr>
      <vt:lpstr>Саркома Капоши</vt:lpstr>
      <vt:lpstr>Протозойные инфекции</vt:lpstr>
      <vt:lpstr>Грибковые инфекции</vt:lpstr>
      <vt:lpstr>Паразитарные заболевания</vt:lpstr>
      <vt:lpstr>Фтириаз</vt:lpstr>
      <vt:lpstr>Чесотка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Венерические заболевания</dc:title>
  <dc:creator>Firevlad</dc:creator>
  <cp:lastModifiedBy>Firevlad</cp:lastModifiedBy>
  <cp:revision>47</cp:revision>
  <dcterms:created xsi:type="dcterms:W3CDTF">2013-11-27T12:31:54Z</dcterms:created>
  <dcterms:modified xsi:type="dcterms:W3CDTF">2013-12-05T03:44:41Z</dcterms:modified>
</cp:coreProperties>
</file>