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7" r:id="rId4"/>
    <p:sldId id="269" r:id="rId5"/>
    <p:sldId id="259" r:id="rId6"/>
    <p:sldId id="272" r:id="rId7"/>
    <p:sldId id="270" r:id="rId8"/>
    <p:sldId id="260" r:id="rId9"/>
    <p:sldId id="261" r:id="rId10"/>
    <p:sldId id="273" r:id="rId11"/>
    <p:sldId id="263" r:id="rId12"/>
    <p:sldId id="271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81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6FF7D-1F24-41D9-A3C8-9D2465CC4CE5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84FE-325E-4843-A437-8E570258EC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7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ДОВРАЧЕБНАЯ ПОМОЩЬ ПРИ ДТП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2928934"/>
            <a:ext cx="4460084" cy="33575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«</a:t>
            </a:r>
            <a:r>
              <a:rPr lang="ru-RU" b="1" dirty="0" smtClean="0"/>
              <a:t>Единственный путь, ведущий к знаниям -это  деятельность.»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Б.Шоу</a:t>
            </a:r>
            <a:endParaRPr lang="ru-RU" dirty="0"/>
          </a:p>
        </p:txBody>
      </p:sp>
      <p:pic>
        <p:nvPicPr>
          <p:cNvPr id="1027" name="Рисунок 324" descr="http://kafanews.com/upload/kafa_news_foto/39522_14004_400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47370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Оказание доврачебной помощи при ранениях головы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5262570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ранениях головы в первую очередь необходимо остановить кровотечение и предотвратить попадание в рану вторичной инфекции. Волосы на месте ДТП не выстригают. На рану накладывают стерильную салфетку, далее толстый слой ваты и все это фиксируют одной из специальных повязок.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Следует иметь в виду, что при травмах, связанных с ранениями головы, у пострадавшего может быть поврежден головной мозг (возможно сотрясение или ушиб мозга). Поэтому после наложения фиксирующей повязки пострадавшего следует уложить на спину, повернув голову на здоровую сторону.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Если пострадавший находится без сознания, то его укладывают на бок и транспортируют в этом же положении.</a:t>
            </a:r>
          </a:p>
          <a:p>
            <a:endParaRPr lang="ru-RU" dirty="0"/>
          </a:p>
        </p:txBody>
      </p:sp>
      <p:pic>
        <p:nvPicPr>
          <p:cNvPr id="33794" name="Рисунок 103" descr="http://im7-tub-ru.yandex.net/i?id=333447943-19-72&amp;n=21"/>
          <p:cNvPicPr>
            <a:picLocks noChangeAspect="1" noChangeArrowheads="1"/>
          </p:cNvPicPr>
          <p:nvPr/>
        </p:nvPicPr>
        <p:blipFill>
          <a:blip r:embed="rId2"/>
          <a:srcRect l="54318" t="7231" r="4051" b="29715"/>
          <a:stretch>
            <a:fillRect/>
          </a:stretch>
        </p:blipFill>
        <p:spPr bwMode="auto">
          <a:xfrm>
            <a:off x="5286380" y="2428868"/>
            <a:ext cx="36417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905776" cy="13620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Переломы костей (типы переломов)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14818"/>
            <a:ext cx="8929718" cy="2286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закрытый, открытый, полный, трещина кости, множественный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Рисунок 330" descr="http://www.kid.ru/zdorov/4_5-3.jpg"/>
          <p:cNvPicPr>
            <a:picLocks noChangeAspect="1" noChangeArrowheads="1"/>
          </p:cNvPicPr>
          <p:nvPr/>
        </p:nvPicPr>
        <p:blipFill>
          <a:blip r:embed="rId2"/>
          <a:srcRect t="7500" r="-34" b="10000"/>
          <a:stretch>
            <a:fillRect/>
          </a:stretch>
        </p:blipFill>
        <p:spPr bwMode="auto">
          <a:xfrm>
            <a:off x="357158" y="150017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27" descr="http://im8-tub-ru.yandex.net/i?id=113975492-3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786322"/>
            <a:ext cx="50720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"/>
            <a:ext cx="8334404" cy="15716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Оказание первой медицинской помощи при открытых переломах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4724422"/>
          </a:xfrm>
        </p:spPr>
        <p:txBody>
          <a:bodyPr>
            <a:noAutofit/>
          </a:bodyPr>
          <a:lstStyle/>
          <a:p>
            <a:pPr marL="512064" indent="-457200">
              <a:buAutoNum type="arabicPeriod"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Остановить кровотечение;</a:t>
            </a:r>
          </a:p>
          <a:p>
            <a:pPr marL="512064" indent="-457200">
              <a:buAutoNum type="arabicPeriod"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рану в области перелома наложить стерильную повязку;</a:t>
            </a:r>
          </a:p>
          <a:p>
            <a:pPr marL="512064" indent="-457200">
              <a:buAutoNum type="arabicPeriod"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Дать обезболивающее средство;</a:t>
            </a:r>
          </a:p>
          <a:p>
            <a:pPr marL="512064" indent="-457200">
              <a:buAutoNum type="arabicPeriod"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Провести иммобилизацию конечности в том положении, в котором она находится в момент повреждения</a:t>
            </a:r>
          </a:p>
          <a:p>
            <a:pPr marL="512064" indent="-457200">
              <a:buFont typeface="Wingdings 2"/>
              <a:buAutoNum type="arabicPeriod"/>
            </a:pPr>
            <a:r>
              <a:rPr lang="ru-RU" sz="18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иммобилизации – достижение неподвижности костей в месте перелома</a:t>
            </a:r>
          </a:p>
          <a:p>
            <a:pPr marL="512064" indent="-457200">
              <a:buAutoNum type="arabicPeriod"/>
            </a:pP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Рисунок 245" descr="http://eliseev.info/uploads/fotos/1335978608_36.jpg"/>
          <p:cNvPicPr>
            <a:picLocks noChangeAspect="1" noChangeArrowheads="1"/>
          </p:cNvPicPr>
          <p:nvPr/>
        </p:nvPicPr>
        <p:blipFill>
          <a:blip r:embed="rId2"/>
          <a:srcRect l="11763" t="21936" r="13831" b="34680"/>
          <a:stretch>
            <a:fillRect/>
          </a:stretch>
        </p:blipFill>
        <p:spPr bwMode="auto">
          <a:xfrm>
            <a:off x="4729162" y="1357298"/>
            <a:ext cx="441483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67" descr="http://larece.ru/wp-content/uploads/2010/10/a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07" y="3357562"/>
            <a:ext cx="447519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6314" y="2857496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шина </a:t>
            </a:r>
            <a:r>
              <a:rPr lang="ru-RU" sz="2000" b="1" dirty="0" err="1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Дитерихса</a:t>
            </a:r>
            <a:endParaRPr lang="ru-RU" sz="2000" b="1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шиной Дитерихса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шиной Дитерихса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214282" y="285728"/>
            <a:ext cx="3500462" cy="22145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Неподвижность в месте перелома обеспечивают наложением специальных шин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Рисунок 253" descr="Шина Краме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33432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6072206"/>
            <a:ext cx="2714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Крамера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3" name="Рисунок 230" descr="http://vmede.org/sait/content/Anatomija_topograficheskaja_sukov_xir_bol_2008/14_files/mb4_03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28"/>
            <a:ext cx="44027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224" descr="http://vmede.org/sait/content/Anatomija_topograficheskaja_sukov_xir_bol_2008/14_files/mb4_00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786190"/>
            <a:ext cx="4500594" cy="27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8477280" cy="13620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Фиксация </a:t>
            </a:r>
            <a:r>
              <a:rPr lang="ru-RU" sz="2400" dirty="0">
                <a:solidFill>
                  <a:srgbClr val="FF0000"/>
                </a:solidFill>
              </a:rPr>
              <a:t>двух близлежащих суставов (выше и ниже места перелома) </a:t>
            </a:r>
            <a:r>
              <a:rPr lang="ru-RU" sz="2400" dirty="0" smtClean="0">
                <a:solidFill>
                  <a:srgbClr val="FF0000"/>
                </a:solidFill>
              </a:rPr>
              <a:t>подручными </a:t>
            </a:r>
            <a:r>
              <a:rPr lang="ru-RU" sz="2400" dirty="0" smtClean="0">
                <a:solidFill>
                  <a:srgbClr val="FF0000"/>
                </a:solidFill>
              </a:rPr>
              <a:t>средствами. </a:t>
            </a:r>
            <a:r>
              <a:rPr lang="ru-RU" sz="2400" dirty="0" smtClean="0">
                <a:solidFill>
                  <a:srgbClr val="FF0000"/>
                </a:solidFill>
              </a:rPr>
              <a:t>Такая иммобилизация называется транспортной.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768" y="3786190"/>
            <a:ext cx="1047728" cy="36670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Рисунок 179" descr="http://snipov.net/snip/46/46902/x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4301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64" descr="http://goldstarinfo.ru/wp-content/uploads/2013/06/Ri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28"/>
            <a:ext cx="257892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161" descr="http://edu.zelenogorsk.ru/projs/eko/tur/19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071678"/>
            <a:ext cx="28654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146" descr="http://doctor.itop.net/Pictures/ArticlePictures/3698/571/aid_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6256"/>
            <a:ext cx="318955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209" descr="http://kiev.convdocs.org/tw_files2/urls_9/43/d-42715/42715_html_9afa93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000240"/>
            <a:ext cx="25550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7239000" cy="136207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00042"/>
            <a:ext cx="7572428" cy="471490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это состояние , при котором не угрожает опасность, есть защита от опасности.</a:t>
            </a:r>
          </a:p>
          <a:p>
            <a:pPr algn="ctr"/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1. ЗНАКОМСТВО С ОРГАНИЗАЦИОННО-ПРАВОВЫМИ АСПЕКТАМИ ОКАЗАНИЯ ПЕРВОЙ ПОМОЩИ.</a:t>
            </a:r>
          </a:p>
          <a:p>
            <a:pPr marL="742950" indent="-74295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2. ИЗУЧЕНИЕ ПОРЯДКА ОКАЗАНИЯ ПОМОЩИ ПОСТРАДАВШИМ. </a:t>
            </a:r>
          </a:p>
          <a:p>
            <a:pPr marL="578358" indent="-51435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3. ФОРМИРОВАНИЕ ЗНАНИЙ И ПРЕДСТАВЛЕНИЙ ПРИ ОКАЗАНИИ ПЕРВОЙ ДОВРАЧЕБНОЙ ПОМОЩИ.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44382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  <a:effectLst/>
              </a:rPr>
              <a:t>ПЕРВАЯ </a:t>
            </a:r>
            <a:r>
              <a:rPr lang="ru-RU" sz="2400" dirty="0" smtClean="0">
                <a:solidFill>
                  <a:srgbClr val="FF0000"/>
                </a:solidFill>
                <a:effectLst/>
              </a:rPr>
              <a:t>ДОВРАЧЕБНАЯ ПОМОЩЬ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— комплекс срочных простейших мероприятий по спасению жизни человека.</a:t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Её </a:t>
            </a: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цель — прекратить действие повреждающего фактора, устранить явления, угрожающие жизни, облегчить страдания потерпевшего. </a:t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Неоказание необходимой помощи  влечет ответственность в соответствии с законом.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25144"/>
            <a:ext cx="4214810" cy="21328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Уголовным кодексом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предусмотрена </a:t>
            </a:r>
          </a:p>
          <a:p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125. Оставление в опасности </a:t>
            </a:r>
            <a:endParaRPr lang="ru-RU" sz="2400" b="1" dirty="0"/>
          </a:p>
        </p:txBody>
      </p:sp>
      <p:pic>
        <p:nvPicPr>
          <p:cNvPr id="5" name="Рисунок 106" descr="http://im8-tub-ru.yandex.net/i?id=67830677-3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4463356" cy="25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4293096"/>
            <a:ext cx="4934352" cy="2564904"/>
          </a:xfrm>
        </p:spPr>
        <p:txBody>
          <a:bodyPr>
            <a:normAutofit fontScale="25000" lnSpcReduction="20000"/>
          </a:bodyPr>
          <a:lstStyle/>
          <a:p>
            <a:pPr marL="0" indent="1588">
              <a:lnSpc>
                <a:spcPct val="120000"/>
              </a:lnSpc>
              <a:buFontTx/>
              <a:buChar char="-"/>
            </a:pPr>
            <a:r>
              <a:rPr lang="ru-RU" sz="7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При вызове «скорой помощи» один из присутствующих должен сообщить по телефону на пункт «Скорой помощи» и в ГАИ о случившемся и передать следующее: место и время происшествия, количество пострадавших и характер травм. </a:t>
            </a:r>
          </a:p>
          <a:p>
            <a:pPr marL="0" indent="1588">
              <a:lnSpc>
                <a:spcPct val="120000"/>
              </a:lnSpc>
              <a:buNone/>
            </a:pPr>
            <a:endParaRPr lang="ru-RU" sz="68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428604"/>
            <a:ext cx="8429684" cy="2786082"/>
          </a:xfrm>
        </p:spPr>
        <p:txBody>
          <a:bodyPr>
            <a:noAutofit/>
          </a:bodyPr>
          <a:lstStyle/>
          <a:p>
            <a:pPr marL="7938" indent="-7938"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ПОРЯДОК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ОКАЗАНИЯ ПОМОЩИ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ПОСТРАДАВШИМ:</a:t>
            </a:r>
            <a:endParaRPr lang="ru-RU" sz="2000" b="1" dirty="0" smtClean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938" indent="-7938">
              <a:buNone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1.Оценить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картину 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происшествия.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Предупредить катастрофу, которая еще продолжается, или возникновение новой, принять соответствующие меры.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Извлечь, перенести пострадавшего в безопасное место.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Приступить без промедления к оказанию первой медицинской помощи. </a:t>
            </a:r>
            <a:b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зависимости от характера травмы (ранения) уложить пострадавшего в соответствующее положение (на спину или бок) приступить (при необходимости) к оживлению,</a:t>
            </a:r>
          </a:p>
          <a:p>
            <a:pPr marL="7938" indent="-7938">
              <a:buNone/>
            </a:pP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продолжить провидение необходимых мероприятий первой мед. помощи.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2225" indent="-22225">
              <a:buNone/>
            </a:pPr>
            <a:endParaRPr lang="ru-RU" sz="2000" b="1" dirty="0"/>
          </a:p>
        </p:txBody>
      </p:sp>
      <p:pic>
        <p:nvPicPr>
          <p:cNvPr id="7" name="Рисунок 40" descr="http://is.park.ru/servlets/GetDocBody?guid=7405cd59-8122-407d-bb80-528fc160a637"/>
          <p:cNvPicPr>
            <a:picLocks noChangeAspect="1" noChangeArrowheads="1"/>
          </p:cNvPicPr>
          <p:nvPr/>
        </p:nvPicPr>
        <p:blipFill>
          <a:blip r:embed="rId2"/>
          <a:srcRect l="3055" t="5405" r="8616" b="2702"/>
          <a:stretch>
            <a:fillRect/>
          </a:stretch>
        </p:blipFill>
        <p:spPr bwMode="auto">
          <a:xfrm>
            <a:off x="5317800" y="4293096"/>
            <a:ext cx="3611885" cy="23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Первая помощь при шоке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571612"/>
            <a:ext cx="8358246" cy="4367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 (бесчувствие)-состояние  организма в результате нарушения кровообращения, дыхания и обмена веществ. Это серьезная реакция организма на ранения, представляющая большую опасность для жизни человека.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Проведение сердечно-лёгочной реанимации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50101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Клиническая смерть – состояние, при котором отсутствуют основные признаки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(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сердцебиение и дыхание), 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развились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необратимые изменения в организме, характеризующие биологическую смерть.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Рисунок 43" descr="http://moltat.ru/wp-content/uploads/2012/04/%D0%B8%D1%81%D0%BA%D1%83%D1%81%D1%81%D1%82%D0%B2%D0%B5%D0%BD%D0%BD%D0%BE%D0%B5-%D0%B4%D1%8B%D1%85%D0%B0%D0%BD%D0%B8%D0%B5.jpg"/>
          <p:cNvPicPr>
            <a:picLocks noChangeAspect="1" noChangeArrowheads="1"/>
          </p:cNvPicPr>
          <p:nvPr/>
        </p:nvPicPr>
        <p:blipFill>
          <a:blip r:embed="rId2"/>
          <a:srcRect r="5139" b="57738"/>
          <a:stretch>
            <a:fillRect/>
          </a:stretch>
        </p:blipFill>
        <p:spPr bwMode="auto">
          <a:xfrm>
            <a:off x="4572000" y="1714488"/>
            <a:ext cx="4067175" cy="2066925"/>
          </a:xfrm>
          <a:prstGeom prst="rect">
            <a:avLst/>
          </a:prstGeom>
          <a:noFill/>
        </p:spPr>
      </p:pic>
      <p:pic>
        <p:nvPicPr>
          <p:cNvPr id="4097" name="Picture 1" descr="http://moltat.ru/wp-content/uploads/2012/04/%D0%B8%D1%81%D0%BA%D1%83%D1%81%D1%81%D1%82%D0%B2%D0%B5%D0%BD%D0%BD%D0%BE%D0%B5-%D0%B4%D1%8B%D1%85%D0%B0%D0%BD%D0%B8%D0%B5.jpg"/>
          <p:cNvPicPr>
            <a:picLocks noChangeAspect="1" noChangeArrowheads="1"/>
          </p:cNvPicPr>
          <p:nvPr/>
        </p:nvPicPr>
        <p:blipFill>
          <a:blip r:embed="rId2"/>
          <a:srcRect t="50642"/>
          <a:stretch>
            <a:fillRect/>
          </a:stretch>
        </p:blipFill>
        <p:spPr bwMode="auto">
          <a:xfrm>
            <a:off x="4500562" y="4214818"/>
            <a:ext cx="4286250" cy="24098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85728"/>
            <a:ext cx="4548190" cy="6215106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РАНЫ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Обработать края раны: кожу вокруг раны протереть стерильным материалом и смазать йодом. Наложить стерильную повязку.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УШИБЫ И РАСТЯЖЕНИЯ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Обеспечить покой, наложить холодный компресс, мягкую фиксирующую повязку.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ВЫВИХИ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полную неподвижность в суставе, как и при переломе.</a:t>
            </a:r>
          </a:p>
          <a:p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ВЫВИХ НЕ ВПРАВЛЯТЬ!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750" t="29167" r="35344" b="9345"/>
          <a:stretch>
            <a:fillRect/>
          </a:stretch>
        </p:blipFill>
        <p:spPr bwMode="auto">
          <a:xfrm flipH="1">
            <a:off x="5072066" y="2000240"/>
            <a:ext cx="37862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3620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кровотечения и методы его остановки.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Остановка кровотечения путем максимального</a:t>
            </a:r>
            <a:br>
              <a:rPr lang="ru-RU" b="1" dirty="0" smtClean="0"/>
            </a:br>
            <a:r>
              <a:rPr lang="ru-RU" b="1" dirty="0" smtClean="0"/>
              <a:t>сгибания или разгибания конечности в суставе при ранении:</a:t>
            </a:r>
            <a:br>
              <a:rPr lang="ru-RU" b="1" dirty="0" smtClean="0"/>
            </a:br>
            <a:r>
              <a:rPr lang="ru-RU" b="1" dirty="0" smtClean="0"/>
              <a:t>предплечья; плеча; голени;  бедра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56374"/>
            <a:ext cx="4000528" cy="315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0005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3500462" cy="1000132"/>
          </a:xfrm>
        </p:spPr>
        <p:txBody>
          <a:bodyPr numCol="2">
            <a:normAutofit/>
          </a:bodyPr>
          <a:lstStyle/>
          <a:p>
            <a:r>
              <a:rPr lang="ru-RU" dirty="0" smtClean="0"/>
              <a:t>                                          </a:t>
            </a: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0578" t="29478" r="6910" b="11283"/>
          <a:stretch>
            <a:fillRect/>
          </a:stretch>
        </p:blipFill>
        <p:spPr bwMode="auto">
          <a:xfrm>
            <a:off x="642910" y="1285860"/>
            <a:ext cx="344943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0320" t="28325" r="19643" b="15025"/>
          <a:stretch>
            <a:fillRect/>
          </a:stretch>
        </p:blipFill>
        <p:spPr bwMode="auto">
          <a:xfrm>
            <a:off x="4714876" y="1285860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5500702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Категорически запрещается поверх жгута накладывать любой вид повязки, косынки! Жгут всегда должен быть виден!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Остановка артериального кровотечения закруткой.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0004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Наложение жгута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Эсмарха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фиксирование записки.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932</TotalTime>
  <Words>403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Verdana</vt:lpstr>
      <vt:lpstr>Wingdings 2</vt:lpstr>
      <vt:lpstr>Яркая</vt:lpstr>
      <vt:lpstr>ПЕРВАЯ ДОВРАЧЕБНАЯ ПОМОЩЬ ПРИ ДТП</vt:lpstr>
      <vt:lpstr>Задачи:</vt:lpstr>
      <vt:lpstr>ПЕРВАЯ ДОВРАЧЕБНАЯ ПОМОЩЬ — комплекс срочных простейших мероприятий по спасению жизни человека.  Её цель — прекратить действие повреждающего фактора, устранить явления, угрожающие жизни, облегчить страдания потерпевшего.   Неоказание необходимой помощи  влечет ответственность в соответствии с законом.       </vt:lpstr>
      <vt:lpstr>Презентация PowerPoint</vt:lpstr>
      <vt:lpstr>Первая помощь при шоке</vt:lpstr>
      <vt:lpstr>Проведение сердечно-лёгочной реанимации</vt:lpstr>
      <vt:lpstr>Презентация PowerPoint</vt:lpstr>
      <vt:lpstr>Виды кровотечения и методы его остановки.</vt:lpstr>
      <vt:lpstr>Презентация PowerPoint</vt:lpstr>
      <vt:lpstr>Оказание доврачебной помощи при ранениях головы </vt:lpstr>
      <vt:lpstr>Переломы костей (типы переломов)</vt:lpstr>
      <vt:lpstr>Оказание первой медицинской помощи при открытых переломах</vt:lpstr>
      <vt:lpstr>Презентация PowerPoint</vt:lpstr>
      <vt:lpstr>Фиксация двух близлежащих суставов (выше и ниже места перелома) подручными средствами. Такая иммобилизация называется транспортной.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ДОВРАЧЕБНАЯ ПОМОЩЬ ПРИ ДТП</dc:title>
  <dc:creator>Ники</dc:creator>
  <cp:lastModifiedBy>46-1</cp:lastModifiedBy>
  <cp:revision>66</cp:revision>
  <dcterms:created xsi:type="dcterms:W3CDTF">2013-11-08T16:13:16Z</dcterms:created>
  <dcterms:modified xsi:type="dcterms:W3CDTF">2013-11-11T12:18:05Z</dcterms:modified>
</cp:coreProperties>
</file>