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2" r:id="rId2"/>
    <p:sldId id="256" r:id="rId3"/>
    <p:sldId id="258" r:id="rId4"/>
    <p:sldId id="259" r:id="rId5"/>
    <p:sldId id="257" r:id="rId6"/>
    <p:sldId id="265" r:id="rId7"/>
    <p:sldId id="260" r:id="rId8"/>
    <p:sldId id="261" r:id="rId9"/>
    <p:sldId id="268" r:id="rId10"/>
    <p:sldId id="262" r:id="rId11"/>
    <p:sldId id="267" r:id="rId12"/>
    <p:sldId id="263" r:id="rId13"/>
    <p:sldId id="269" r:id="rId14"/>
    <p:sldId id="264" r:id="rId15"/>
    <p:sldId id="266" r:id="rId16"/>
    <p:sldId id="270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19" r:id="rId38"/>
    <p:sldId id="320" r:id="rId39"/>
    <p:sldId id="315" r:id="rId40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3969" autoAdjust="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35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14.02.2015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14.02.2015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14.02.2015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14.02.2015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76672"/>
            <a:ext cx="7467600" cy="4221163"/>
          </a:xfrm>
        </p:spPr>
        <p:txBody>
          <a:bodyPr/>
          <a:lstStyle/>
          <a:p>
            <a:pPr algn="just"/>
            <a:r>
              <a:rPr lang="ru-RU" dirty="0" smtClean="0"/>
              <a:t>Ковалевский Станислав Александрович</a:t>
            </a:r>
          </a:p>
          <a:p>
            <a:pPr algn="just"/>
            <a:r>
              <a:rPr lang="ru-RU" dirty="0"/>
              <a:t>М</a:t>
            </a:r>
            <a:r>
              <a:rPr lang="ru-RU" dirty="0" smtClean="0"/>
              <a:t>униципальное </a:t>
            </a:r>
            <a:r>
              <a:rPr lang="ru-RU" dirty="0"/>
              <a:t>бюджетное образовательное учреждение средняя общеобразовательная школа №</a:t>
            </a:r>
            <a:r>
              <a:rPr lang="ru-RU" dirty="0" smtClean="0"/>
              <a:t>121</a:t>
            </a:r>
          </a:p>
          <a:p>
            <a:pPr algn="just"/>
            <a:r>
              <a:rPr lang="ru-RU" dirty="0" smtClean="0"/>
              <a:t>Учитель истории и обществознания</a:t>
            </a:r>
          </a:p>
          <a:p>
            <a:pPr algn="just"/>
            <a:r>
              <a:rPr lang="ru-RU" dirty="0" smtClean="0"/>
              <a:t>Разработка по обществознанию для 6 класса на тему: «Что такое общество?»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2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включает в себя </a:t>
            </a:r>
            <a:r>
              <a:rPr lang="ru-RU" dirty="0" smtClean="0"/>
              <a:t>социальная </a:t>
            </a:r>
            <a:r>
              <a:rPr lang="ru-RU" dirty="0"/>
              <a:t>сфера жизни общества?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>
                <a:effectLst/>
              </a:rPr>
              <a:t>Социальную сферу</a:t>
            </a:r>
            <a:r>
              <a:rPr lang="ru-RU" b="0" dirty="0">
                <a:effectLst/>
              </a:rPr>
              <a:t> представляют этнические </a:t>
            </a:r>
            <a:r>
              <a:rPr lang="ru-RU" b="0" dirty="0" smtClean="0">
                <a:effectLst/>
              </a:rPr>
              <a:t>общности</a:t>
            </a:r>
            <a:r>
              <a:rPr lang="ru-RU" b="0" dirty="0">
                <a:effectLst/>
              </a:rPr>
              <a:t> </a:t>
            </a:r>
            <a:r>
              <a:rPr lang="ru-RU" b="0" dirty="0" smtClean="0">
                <a:effectLst/>
              </a:rPr>
              <a:t>людей </a:t>
            </a:r>
            <a:r>
              <a:rPr lang="ru-RU" b="0" dirty="0">
                <a:effectLst/>
              </a:rPr>
              <a:t>(род, племя, народность, нация и т. д.), различные классы (рабы, рабовладельцы, крестьяне, пролетариат, буржуазия) и другие социальные группы, которые обладают различным материальным положением и отношением к существующим общественным порядкам.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925960" y="2914649"/>
            <a:ext cx="5105400" cy="1981200"/>
          </a:xfrm>
        </p:spPr>
        <p:txBody>
          <a:bodyPr/>
          <a:lstStyle/>
          <a:p>
            <a:r>
              <a:rPr lang="ru-RU" i="0" dirty="0"/>
              <a:t>народы, нации, классы, половозрастные группы и т.д</a:t>
            </a:r>
            <a:r>
              <a:rPr lang="ru-RU" i="0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http://www.rus-obr.ru/files/088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277"/>
            <a:ext cx="3851920" cy="30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okch.kts.ru/math/image/bg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905249"/>
            <a:ext cx="4762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Это </a:t>
            </a:r>
            <a:r>
              <a:rPr lang="ru-RU" dirty="0"/>
              <a:t>отношения, которые возникают при производстве непосредственной человеческой жизни и человека как социального существа.</a:t>
            </a:r>
            <a:endParaRPr lang="ru-RU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Социальная</a:t>
            </a:r>
            <a:r>
              <a:rPr lang="ru-RU" dirty="0"/>
              <a:t> сфера </a:t>
            </a:r>
          </a:p>
        </p:txBody>
      </p:sp>
      <p:pic>
        <p:nvPicPr>
          <p:cNvPr id="7170" name="Picture 2" descr="http://www.grandars.ru/images/1/review/id/2259/417851b3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4005064"/>
            <a:ext cx="913684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включает в себя </a:t>
            </a:r>
            <a:r>
              <a:rPr lang="ru-RU" dirty="0" smtClean="0"/>
              <a:t>политическая </a:t>
            </a:r>
            <a:r>
              <a:rPr lang="ru-RU" dirty="0"/>
              <a:t>сфера жизни общества?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effectLst/>
              </a:rPr>
              <a:t>Политическая сфера</a:t>
            </a:r>
            <a:r>
              <a:rPr lang="ru-RU" b="0" dirty="0">
                <a:effectLst/>
              </a:rPr>
              <a:t> охватывает властные структуры (</a:t>
            </a:r>
            <a:r>
              <a:rPr lang="ru-RU" b="0" dirty="0" smtClean="0">
                <a:effectLst/>
              </a:rPr>
              <a:t>государство, </a:t>
            </a:r>
            <a:r>
              <a:rPr lang="ru-RU" b="0" dirty="0">
                <a:effectLst/>
              </a:rPr>
              <a:t>политические партии, политические движения), управляющие людьми.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i="0" dirty="0"/>
              <a:t>государство, партии, общественно-политические движения</a:t>
            </a:r>
            <a:endParaRPr lang="ru-RU" dirty="0"/>
          </a:p>
        </p:txBody>
      </p:sp>
      <p:pic>
        <p:nvPicPr>
          <p:cNvPr id="2052" name="Picture 4" descr="http://www.gmu-countries.ru/asia/turkey/images/imag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890835"/>
            <a:ext cx="4427984" cy="29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atic.newsland.com/news_images/834/big_83403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735"/>
            <a:ext cx="3923928" cy="295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это отношения людей, связанные прежде всего с властью, которые обеспечивают совместную безопасность.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Политическая сфера</a:t>
            </a:r>
            <a:r>
              <a:rPr lang="ru-RU" dirty="0"/>
              <a:t> —</a:t>
            </a:r>
          </a:p>
        </p:txBody>
      </p:sp>
      <p:pic>
        <p:nvPicPr>
          <p:cNvPr id="9218" name="Picture 2" descr="http://www.facepla.net/images/stories2/681/politics/vet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6275820" cy="39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osrf.ru/images/sht/00/987/98/1244533006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50" y="2924944"/>
            <a:ext cx="561865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включает в себя </a:t>
            </a:r>
            <a:r>
              <a:rPr lang="ru-RU" dirty="0" smtClean="0"/>
              <a:t>духовная </a:t>
            </a:r>
            <a:r>
              <a:rPr lang="ru-RU" dirty="0"/>
              <a:t>сфера жизни общества?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>
                <a:effectLst/>
              </a:rPr>
              <a:t>Духовная (культурная) сфера</a:t>
            </a:r>
            <a:r>
              <a:rPr lang="ru-RU" b="0" dirty="0">
                <a:effectLst/>
              </a:rPr>
              <a:t> включает философские, религиозные, художественные, правовые, политические и другие воззрения людей, а также их настроения, эмоции, представления об окружающем мире, традиции, обычаи и т. п.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835696" y="3068960"/>
            <a:ext cx="5105400" cy="1981200"/>
          </a:xfrm>
        </p:spPr>
        <p:txBody>
          <a:bodyPr/>
          <a:lstStyle/>
          <a:p>
            <a:r>
              <a:rPr lang="ru-RU" i="0" dirty="0"/>
              <a:t>религия, мораль, наука, искусство, образование</a:t>
            </a:r>
            <a:endParaRPr lang="ru-RU" dirty="0"/>
          </a:p>
        </p:txBody>
      </p:sp>
      <p:pic>
        <p:nvPicPr>
          <p:cNvPr id="1030" name="Picture 6" descr="http://www.psychologos.ru/images/a/ae/Meditaciya_ili_moli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9063"/>
            <a:ext cx="4354960" cy="31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ubkin.info/uploads/posts/2014-11/1417174795_s6758_129779721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48" y="3729063"/>
            <a:ext cx="4726983" cy="31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область идеальных, нематериальных образований, включающих в себя идеи, ценности религии, искусства, морали и т.д</a:t>
            </a:r>
            <a:r>
              <a:rPr lang="ru-RU" dirty="0" smtClean="0"/>
              <a:t>.</a:t>
            </a:r>
          </a:p>
          <a:p>
            <a:r>
              <a:rPr lang="ru-RU" dirty="0"/>
              <a:t>это сфера отношений, возникающих при производстве, передаче и освоении духовных ценностей (знаний, верований, норм поведения, художественных образов и т. п.).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Духовная </a:t>
            </a:r>
            <a:r>
              <a:rPr lang="ru-RU" b="1" dirty="0" smtClean="0"/>
              <a:t>сфера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34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Общество в узком смысле включает в себя: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0" u="sng" dirty="0" smtClean="0">
                <a:effectLst/>
              </a:rPr>
              <a:t>Общество </a:t>
            </a:r>
            <a:r>
              <a:rPr lang="ru-RU" b="0" dirty="0" smtClean="0">
                <a:effectLst/>
              </a:rPr>
              <a:t>- </a:t>
            </a:r>
            <a:r>
              <a:rPr lang="ru-RU" b="0" dirty="0">
                <a:effectLst/>
              </a:rPr>
              <a:t>в узком смысле – исторически конкретный тип социальной системы, определенная форма общественных отношений.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828800" y="3124200"/>
            <a:ext cx="6631632" cy="37338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arenR"/>
            </a:pPr>
            <a:r>
              <a:rPr lang="ru-RU" i="0" dirty="0" smtClean="0"/>
              <a:t>круг </a:t>
            </a:r>
            <a:r>
              <a:rPr lang="ru-RU" i="0" dirty="0"/>
              <a:t>людей объединенных общностью интересов, целей, идей (взглядов), территории, </a:t>
            </a:r>
            <a:r>
              <a:rPr lang="ru-RU" i="0" dirty="0" smtClean="0"/>
              <a:t>происхождения.</a:t>
            </a:r>
          </a:p>
          <a:p>
            <a:pPr marL="0" indent="0"/>
            <a:r>
              <a:rPr lang="ru-RU" i="0" dirty="0" smtClean="0"/>
              <a:t>(</a:t>
            </a:r>
            <a:r>
              <a:rPr lang="ru-RU" b="1" i="0" dirty="0">
                <a:solidFill>
                  <a:srgbClr val="FF0000"/>
                </a:solidFill>
              </a:rPr>
              <a:t>Общество книголюбов</a:t>
            </a:r>
            <a:r>
              <a:rPr lang="ru-RU" b="1" i="0" dirty="0" smtClean="0">
                <a:solidFill>
                  <a:srgbClr val="FF0000"/>
                </a:solidFill>
              </a:rPr>
              <a:t>, педагогическое </a:t>
            </a:r>
            <a:r>
              <a:rPr lang="ru-RU" b="1" i="0" dirty="0">
                <a:solidFill>
                  <a:srgbClr val="FF0000"/>
                </a:solidFill>
              </a:rPr>
              <a:t>общество</a:t>
            </a:r>
            <a:r>
              <a:rPr lang="ru-RU" b="1" i="0" dirty="0" smtClean="0">
                <a:solidFill>
                  <a:srgbClr val="FF0000"/>
                </a:solidFill>
              </a:rPr>
              <a:t>, Всероссийское общество охраны </a:t>
            </a:r>
            <a:r>
              <a:rPr lang="ru-RU" b="1" i="0" dirty="0">
                <a:solidFill>
                  <a:srgbClr val="FF0000"/>
                </a:solidFill>
              </a:rPr>
              <a:t>природы</a:t>
            </a:r>
            <a:r>
              <a:rPr lang="ru-RU" i="0" dirty="0" smtClean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2). Период исторического развития</a:t>
            </a:r>
            <a:r>
              <a:rPr lang="ru-RU" dirty="0"/>
              <a:t/>
            </a:r>
            <a:br>
              <a:rPr lang="ru-RU" dirty="0"/>
            </a:br>
            <a:r>
              <a:rPr lang="ru-RU" i="0" dirty="0"/>
              <a:t>1</a:t>
            </a:r>
            <a:r>
              <a:rPr lang="ru-RU" b="1" i="0" dirty="0">
                <a:solidFill>
                  <a:srgbClr val="FF0000"/>
                </a:solidFill>
              </a:rPr>
              <a:t>. первобытное, рабовладельческое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i="0" dirty="0">
                <a:solidFill>
                  <a:srgbClr val="FF0000"/>
                </a:solidFill>
              </a:rPr>
              <a:t>2. феодальное, капиталистическое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i="0" dirty="0">
                <a:solidFill>
                  <a:srgbClr val="FF0000"/>
                </a:solidFill>
              </a:rPr>
              <a:t>3. Социальное </a:t>
            </a:r>
            <a:r>
              <a:rPr lang="ru-RU" b="1" i="0" dirty="0" smtClean="0">
                <a:solidFill>
                  <a:srgbClr val="FF0000"/>
                </a:solidFill>
              </a:rPr>
              <a:t>общество</a:t>
            </a:r>
          </a:p>
          <a:p>
            <a:r>
              <a:rPr lang="ru-RU" i="0" dirty="0" smtClean="0"/>
              <a:t>3) национально-государственное образование</a:t>
            </a:r>
          </a:p>
          <a:p>
            <a:r>
              <a:rPr lang="ru-RU" b="1" i="0" dirty="0">
                <a:solidFill>
                  <a:srgbClr val="FF0000"/>
                </a:solidFill>
              </a:rPr>
              <a:t>Французское общество</a:t>
            </a:r>
            <a:r>
              <a:rPr lang="ru-RU" b="1" i="0" dirty="0" smtClean="0">
                <a:solidFill>
                  <a:srgbClr val="FF0000"/>
                </a:solidFill>
              </a:rPr>
              <a:t>, американское </a:t>
            </a:r>
            <a:r>
              <a:rPr lang="ru-RU" b="1" i="0" dirty="0">
                <a:solidFill>
                  <a:srgbClr val="FF0000"/>
                </a:solidFill>
              </a:rPr>
              <a:t>общество</a:t>
            </a:r>
            <a:r>
              <a:rPr lang="ru-RU" b="1" i="0" dirty="0" smtClean="0">
                <a:solidFill>
                  <a:srgbClr val="FF0000"/>
                </a:solidFill>
              </a:rPr>
              <a:t>, западноевропейское </a:t>
            </a:r>
            <a:r>
              <a:rPr lang="ru-RU" b="1" i="0" dirty="0">
                <a:solidFill>
                  <a:srgbClr val="FF0000"/>
                </a:solidFill>
              </a:rPr>
              <a:t>общество</a:t>
            </a:r>
          </a:p>
          <a:p>
            <a:r>
              <a:rPr lang="ru-RU" i="0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i="0" dirty="0" smtClean="0"/>
          </a:p>
          <a:p>
            <a:endParaRPr lang="ru-RU" i="0" dirty="0" smtClean="0"/>
          </a:p>
        </p:txBody>
      </p:sp>
    </p:spTree>
    <p:extLst>
      <p:ext uri="{BB962C8B-B14F-4D97-AF65-F5344CB8AC3E}">
        <p14:creationId xmlns:p14="http://schemas.microsoft.com/office/powerpoint/2010/main" val="238019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Общество в широком смысле включает в себя: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0" u="sng" dirty="0">
                <a:effectLst/>
              </a:rPr>
              <a:t>Общество</a:t>
            </a:r>
            <a:r>
              <a:rPr lang="ru-RU" b="0" dirty="0">
                <a:effectLst/>
              </a:rPr>
              <a:t> - в широком смысле – совокупность исторически сложившихся форм совместной деятельности людей</a:t>
            </a:r>
            <a:r>
              <a:rPr lang="ru-RU" b="0" dirty="0" smtClean="0">
                <a:effectLst/>
              </a:rPr>
              <a:t>.</a:t>
            </a:r>
            <a:endParaRPr lang="ru-RU" b="0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i="0" dirty="0" smtClean="0"/>
              <a:t>часть </a:t>
            </a:r>
            <a:r>
              <a:rPr lang="ru-RU" i="0" dirty="0"/>
              <a:t>мира, которая обособилась от природы, но тесно с ней взаимодействует по сей день.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05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Общественные отношения - это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0" dirty="0">
                <a:effectLst/>
              </a:rPr>
              <a:t>Общественные отношения — это связи, которые возникают между людьми и социальными группами в процессе их деятельности.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827584" y="3103596"/>
            <a:ext cx="7315200" cy="3733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Можно утверждать, что общественные отношения возникают: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как отношения человека с обществом, общества с человеком;</a:t>
            </a:r>
          </a:p>
          <a:p>
            <a:pPr algn="just"/>
            <a:r>
              <a:rPr lang="ru-RU" dirty="0"/>
              <a:t>между индивидами как представителями общества;</a:t>
            </a:r>
          </a:p>
          <a:p>
            <a:pPr algn="just"/>
            <a:r>
              <a:rPr lang="ru-RU" dirty="0"/>
              <a:t>между элементами, компонентами, подсистемами внутри общества;</a:t>
            </a:r>
          </a:p>
          <a:p>
            <a:pPr algn="just"/>
            <a:r>
              <a:rPr lang="ru-RU" dirty="0"/>
              <a:t>между различными обществами;</a:t>
            </a:r>
          </a:p>
          <a:p>
            <a:pPr algn="just"/>
            <a:r>
              <a:rPr lang="ru-RU" dirty="0"/>
              <a:t>между индивидами как представителями различных социальных групп, социальных общностей и социальных организаций, а также между индивидами с каждой и внутри каждой из них.</a:t>
            </a:r>
          </a:p>
        </p:txBody>
      </p:sp>
    </p:spTree>
    <p:extLst>
      <p:ext uri="{BB962C8B-B14F-4D97-AF65-F5344CB8AC3E}">
        <p14:creationId xmlns:p14="http://schemas.microsoft.com/office/powerpoint/2010/main" val="1502461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Какая из перечисленных ситуаций могла возникнуть только в постиндустриальном обществе? </a:t>
            </a:r>
          </a:p>
          <a:p>
            <a:r>
              <a:rPr lang="ru-RU" dirty="0"/>
              <a:t>1) Чтобы прокормить младших сестру и брата, 11летний подросток устроился работать на ткацкую фабрику.</a:t>
            </a:r>
          </a:p>
          <a:p>
            <a:r>
              <a:rPr lang="ru-RU" dirty="0"/>
              <a:t>2) В университете открылся факультет подготовки специалистов банковского дела.</a:t>
            </a:r>
          </a:p>
          <a:p>
            <a:r>
              <a:rPr lang="ru-RU" dirty="0"/>
              <a:t>3) Рабочие завода вышли на забастовку с требованием введения восьми­часового рабочего дня.</a:t>
            </a:r>
          </a:p>
          <a:p>
            <a:r>
              <a:rPr lang="ru-RU" dirty="0"/>
              <a:t>4) Жители посёлка на встрече с главой администрации предложили открыть магазин по продаже компьютеров.</a:t>
            </a:r>
          </a:p>
          <a:p>
            <a:pPr lvl="0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4098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3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28184" y="5396132"/>
            <a:ext cx="2327318" cy="762000"/>
          </a:xfrm>
        </p:spPr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30537" y="281352"/>
            <a:ext cx="3736102" cy="3886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Что такое </a:t>
            </a:r>
            <a:r>
              <a:rPr lang="ru-RU" sz="4800" dirty="0" smtClean="0"/>
              <a:t>общество</a:t>
            </a:r>
            <a:r>
              <a:rPr lang="ru-RU" sz="4800" dirty="0" smtClean="0"/>
              <a:t>?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5124" name="Picture 4" descr="http://fb.ru/misc/i/gallery/11421/232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" y="2606075"/>
            <a:ext cx="6151565" cy="42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Какая из перечисленных ситуаций могла возникнуть только в постиндустриальном обществе? </a:t>
            </a:r>
          </a:p>
          <a:p>
            <a:r>
              <a:rPr lang="ru-RU" dirty="0"/>
              <a:t>1) Чтобы прокормить младших сестру и брата, 11летний подросток устроился работать на ткацкую фабрику.</a:t>
            </a:r>
          </a:p>
          <a:p>
            <a:r>
              <a:rPr lang="ru-RU" dirty="0"/>
              <a:t>2) В университете открылся факультет подготовки специалистов банковского дела.</a:t>
            </a:r>
          </a:p>
          <a:p>
            <a:r>
              <a:rPr lang="ru-RU" dirty="0"/>
              <a:t>3) Рабочие завода вышли на забастовку с требованием введения восьми­часового рабочего дня.</a:t>
            </a:r>
          </a:p>
          <a:p>
            <a:r>
              <a:rPr lang="ru-RU" dirty="0">
                <a:solidFill>
                  <a:srgbClr val="FF0000"/>
                </a:solidFill>
              </a:rPr>
              <a:t>4) Жители посёлка на встрече с главой администрации предложили открыть магазин по продаже компьютеров.</a:t>
            </a:r>
          </a:p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609600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6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Какая социальная тенденция проявляется в условиях перехода к постиндустриальному обществу? </a:t>
            </a:r>
          </a:p>
          <a:p>
            <a:r>
              <a:rPr lang="ru-RU" dirty="0"/>
              <a:t>1) рост числа занятых в сфере информационных технологий</a:t>
            </a:r>
          </a:p>
          <a:p>
            <a:r>
              <a:rPr lang="ru-RU" dirty="0"/>
              <a:t>2) ослабление позиций среднего класса</a:t>
            </a:r>
          </a:p>
          <a:p>
            <a:r>
              <a:rPr lang="ru-RU" dirty="0"/>
              <a:t>3) увеличение притока сельского населения в города</a:t>
            </a:r>
          </a:p>
          <a:p>
            <a:r>
              <a:rPr lang="ru-RU" dirty="0"/>
              <a:t>4) ликвидация </a:t>
            </a:r>
            <a:r>
              <a:rPr lang="ru-RU" dirty="0" err="1"/>
              <a:t>люмпенства</a:t>
            </a:r>
            <a:r>
              <a:rPr lang="ru-RU" dirty="0"/>
              <a:t> как социального явления</a:t>
            </a:r>
          </a:p>
          <a:p>
            <a:pPr lvl="0"/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609600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3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Какая социальная тенденция проявляется в условиях перехода к постиндустриальному обществу? </a:t>
            </a:r>
          </a:p>
          <a:p>
            <a:r>
              <a:rPr lang="ru-RU" dirty="0">
                <a:solidFill>
                  <a:srgbClr val="FF0000"/>
                </a:solidFill>
              </a:rPr>
              <a:t>1) рост числа занятых в сфере информационных технологий</a:t>
            </a:r>
          </a:p>
          <a:p>
            <a:r>
              <a:rPr lang="ru-RU" dirty="0"/>
              <a:t>2) ослабление позиций среднего класса</a:t>
            </a:r>
          </a:p>
          <a:p>
            <a:r>
              <a:rPr lang="ru-RU" dirty="0"/>
              <a:t>3) увеличение притока сельского населения в города</a:t>
            </a:r>
          </a:p>
          <a:p>
            <a:r>
              <a:rPr lang="ru-RU" dirty="0"/>
              <a:t>4) ликвидация </a:t>
            </a:r>
            <a:r>
              <a:rPr lang="ru-RU" dirty="0" err="1"/>
              <a:t>люмпенства</a:t>
            </a:r>
            <a:r>
              <a:rPr lang="ru-RU" dirty="0"/>
              <a:t> как социального явления</a:t>
            </a:r>
          </a:p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609600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0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Какой признак свойствен индустриальному обществу? </a:t>
            </a:r>
          </a:p>
          <a:p>
            <a:r>
              <a:rPr lang="ru-RU" dirty="0"/>
              <a:t>1) натуральный характер хозяйства</a:t>
            </a:r>
          </a:p>
          <a:p>
            <a:r>
              <a:rPr lang="ru-RU" dirty="0"/>
              <a:t>2) цеховая организация промышленного производства</a:t>
            </a:r>
          </a:p>
          <a:p>
            <a:r>
              <a:rPr lang="ru-RU" dirty="0"/>
              <a:t>3) слабая развитость рыночных отношений</a:t>
            </a:r>
          </a:p>
          <a:p>
            <a:r>
              <a:rPr lang="ru-RU" dirty="0"/>
              <a:t>4) переход от ручного труда к машинному</a:t>
            </a:r>
          </a:p>
          <a:p>
            <a:pPr lvl="0"/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609600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14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Какой признак свойствен индустриальному обществу? </a:t>
            </a:r>
          </a:p>
          <a:p>
            <a:r>
              <a:rPr lang="ru-RU" dirty="0"/>
              <a:t>1) натуральный характер хозяйства</a:t>
            </a:r>
          </a:p>
          <a:p>
            <a:r>
              <a:rPr lang="ru-RU" dirty="0"/>
              <a:t>2) цеховая организация промышленного производства</a:t>
            </a:r>
          </a:p>
          <a:p>
            <a:r>
              <a:rPr lang="ru-RU" dirty="0"/>
              <a:t>3) слабая развитость рыночных отношений</a:t>
            </a:r>
          </a:p>
          <a:p>
            <a:r>
              <a:rPr lang="ru-RU" dirty="0">
                <a:solidFill>
                  <a:srgbClr val="FF0000"/>
                </a:solidFill>
              </a:rPr>
              <a:t>4) переход от ручного труда к машинному</a:t>
            </a:r>
          </a:p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609600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2924944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70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Быстрый скачкообразный переход от одного общественно-политического строя к другому называется </a:t>
            </a:r>
          </a:p>
          <a:p>
            <a:r>
              <a:rPr lang="ru-RU" dirty="0"/>
              <a:t>1) прогрессом</a:t>
            </a:r>
          </a:p>
          <a:p>
            <a:r>
              <a:rPr lang="ru-RU" dirty="0"/>
              <a:t>2) революцией</a:t>
            </a:r>
          </a:p>
          <a:p>
            <a:r>
              <a:rPr lang="ru-RU" dirty="0"/>
              <a:t>3) контрреформой</a:t>
            </a:r>
          </a:p>
          <a:p>
            <a:r>
              <a:rPr lang="ru-RU" dirty="0"/>
              <a:t>4) эволюцией</a:t>
            </a:r>
          </a:p>
          <a:p>
            <a:pPr lvl="0"/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609600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2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Быстрый скачкообразный переход от одного общественно-политического строя к другому называется </a:t>
            </a:r>
          </a:p>
          <a:p>
            <a:r>
              <a:rPr lang="ru-RU" dirty="0"/>
              <a:t>1) прогрессом</a:t>
            </a:r>
          </a:p>
          <a:p>
            <a:r>
              <a:rPr lang="ru-RU" dirty="0">
                <a:solidFill>
                  <a:srgbClr val="FF0000"/>
                </a:solidFill>
              </a:rPr>
              <a:t>2) революцией</a:t>
            </a:r>
          </a:p>
          <a:p>
            <a:r>
              <a:rPr lang="ru-RU" dirty="0"/>
              <a:t>3) контрреформой</a:t>
            </a:r>
          </a:p>
          <a:p>
            <a:r>
              <a:rPr lang="ru-RU" dirty="0"/>
              <a:t>4) эволюцией</a:t>
            </a:r>
          </a:p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609600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967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90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Направление развития общества, для которого характерен переход от низшего к высшему, от менее совершенного к более совершенному, называют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социальной стратификацией</a:t>
            </a:r>
          </a:p>
          <a:p>
            <a:r>
              <a:rPr lang="ru-RU" dirty="0"/>
              <a:t>2) общественным прогрессом</a:t>
            </a:r>
          </a:p>
          <a:p>
            <a:r>
              <a:rPr lang="ru-RU" dirty="0"/>
              <a:t>3) культурной революцией</a:t>
            </a:r>
          </a:p>
          <a:p>
            <a:r>
              <a:rPr lang="ru-RU" dirty="0"/>
              <a:t>4) социальной адаптацией</a:t>
            </a:r>
          </a:p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980256" y="476672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30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Направление развития общества, для которого характерен переход от низшего к высшему, от менее совершенного к более совершенному, называют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социальной стратификацией</a:t>
            </a:r>
          </a:p>
          <a:p>
            <a:r>
              <a:rPr lang="ru-RU" dirty="0">
                <a:solidFill>
                  <a:srgbClr val="FF0000"/>
                </a:solidFill>
              </a:rPr>
              <a:t>2) общественным прогрессом</a:t>
            </a:r>
          </a:p>
          <a:p>
            <a:r>
              <a:rPr lang="ru-RU" dirty="0"/>
              <a:t>3) культурной революцией</a:t>
            </a:r>
          </a:p>
          <a:p>
            <a:r>
              <a:rPr lang="ru-RU" dirty="0"/>
              <a:t>4) социальной адаптацией</a:t>
            </a:r>
          </a:p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609600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Общество, в отличие от природы </a:t>
            </a:r>
          </a:p>
          <a:p>
            <a:r>
              <a:rPr lang="ru-RU" dirty="0"/>
              <a:t>1) развивается закономерно</a:t>
            </a:r>
          </a:p>
          <a:p>
            <a:r>
              <a:rPr lang="ru-RU" dirty="0"/>
              <a:t>2) подвержено изменениям</a:t>
            </a:r>
          </a:p>
          <a:p>
            <a:r>
              <a:rPr lang="ru-RU" dirty="0"/>
              <a:t>3) творит культуру</a:t>
            </a:r>
          </a:p>
          <a:p>
            <a:r>
              <a:rPr lang="ru-RU" dirty="0"/>
              <a:t>4) является динамической системой	</a:t>
            </a:r>
          </a:p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980256" y="476672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1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страна?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effectLst/>
              </a:rPr>
              <a:t>Страна</a:t>
            </a:r>
            <a:r>
              <a:rPr lang="ru-RU" b="0" dirty="0">
                <a:effectLst/>
              </a:rPr>
              <a:t> — это географическое понятие, обозначающее часть света, территорию, которая имеет определенные границы.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tranamasterov.ru/img/icraft2010/11/16/gerbsm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78609"/>
            <a:ext cx="5803095" cy="405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t-sad.net/images/users/photos/2413/medium/%D0%A1%D0%A2%D0%A0%D0%90%D0%9D%D0%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0731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Общество, в отличие от природы </a:t>
            </a:r>
          </a:p>
          <a:p>
            <a:r>
              <a:rPr lang="ru-RU" dirty="0"/>
              <a:t>1) развивается закономерно</a:t>
            </a:r>
          </a:p>
          <a:p>
            <a:r>
              <a:rPr lang="ru-RU" dirty="0"/>
              <a:t>2) подвержено изменениям</a:t>
            </a:r>
          </a:p>
          <a:p>
            <a:r>
              <a:rPr lang="ru-RU" dirty="0">
                <a:solidFill>
                  <a:srgbClr val="FF0000"/>
                </a:solidFill>
              </a:rPr>
              <a:t>3) творит культуру</a:t>
            </a:r>
          </a:p>
          <a:p>
            <a:r>
              <a:rPr lang="ru-RU" dirty="0"/>
              <a:t>4) является динамической системой	</a:t>
            </a:r>
          </a:p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980256" y="476672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Причиной возникновения глобальных проблем современности ученые считают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исторические традиции</a:t>
            </a:r>
          </a:p>
          <a:p>
            <a:r>
              <a:rPr lang="ru-RU" dirty="0"/>
              <a:t>2) культурное многообразие мира</a:t>
            </a:r>
          </a:p>
          <a:p>
            <a:r>
              <a:rPr lang="ru-RU" dirty="0"/>
              <a:t>3) рост масштабов хозяйственной деятельности человека</a:t>
            </a:r>
          </a:p>
          <a:p>
            <a:r>
              <a:rPr lang="ru-RU" dirty="0"/>
              <a:t>4) </a:t>
            </a:r>
            <a:r>
              <a:rPr lang="ru-RU" dirty="0" err="1"/>
              <a:t>многовариантность</a:t>
            </a:r>
            <a:r>
              <a:rPr lang="ru-RU" dirty="0"/>
              <a:t> общественного развития</a:t>
            </a:r>
          </a:p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980256" y="476672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5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Причиной возникновения глобальных проблем современности ученые считают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1) исторические традиции</a:t>
            </a:r>
          </a:p>
          <a:p>
            <a:r>
              <a:rPr lang="ru-RU" dirty="0"/>
              <a:t>2) культурное многообразие мира</a:t>
            </a:r>
          </a:p>
          <a:p>
            <a:r>
              <a:rPr lang="ru-RU" dirty="0">
                <a:solidFill>
                  <a:srgbClr val="FF0000"/>
                </a:solidFill>
              </a:rPr>
              <a:t>3) рост масштабов хозяйственной деятельности человека</a:t>
            </a:r>
          </a:p>
          <a:p>
            <a:r>
              <a:rPr lang="ru-RU" dirty="0"/>
              <a:t>4) </a:t>
            </a:r>
            <a:r>
              <a:rPr lang="ru-RU" dirty="0" err="1"/>
              <a:t>многовариантность</a:t>
            </a:r>
            <a:r>
              <a:rPr lang="ru-RU" dirty="0"/>
              <a:t> общественного развития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980256" y="476672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62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Возникновение транснациональных корпораций в современном обществе, развитие международной торговли служат проявлением тенденции </a:t>
            </a:r>
          </a:p>
          <a:p>
            <a:r>
              <a:rPr lang="ru-RU" dirty="0"/>
              <a:t>1) модернизации</a:t>
            </a:r>
          </a:p>
          <a:p>
            <a:r>
              <a:rPr lang="ru-RU" dirty="0"/>
              <a:t>2) глобализации</a:t>
            </a:r>
          </a:p>
          <a:p>
            <a:r>
              <a:rPr lang="ru-RU" dirty="0"/>
              <a:t>3) демократизации</a:t>
            </a:r>
          </a:p>
          <a:p>
            <a:r>
              <a:rPr lang="ru-RU" dirty="0"/>
              <a:t>4) информатизации</a:t>
            </a:r>
          </a:p>
          <a:p>
            <a:pPr lvl="0"/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980256" y="476672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73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Возникновение транснациональных корпораций в современном обществе, развитие международной торговли служат проявлением тенденции </a:t>
            </a:r>
          </a:p>
          <a:p>
            <a:r>
              <a:rPr lang="ru-RU" dirty="0"/>
              <a:t>1) модернизации</a:t>
            </a:r>
          </a:p>
          <a:p>
            <a:r>
              <a:rPr lang="ru-RU" dirty="0">
                <a:solidFill>
                  <a:srgbClr val="FF0000"/>
                </a:solidFill>
              </a:rPr>
              <a:t>2) глобализации</a:t>
            </a:r>
          </a:p>
          <a:p>
            <a:r>
              <a:rPr lang="ru-RU" dirty="0"/>
              <a:t>3) демократизации</a:t>
            </a:r>
          </a:p>
          <a:p>
            <a:r>
              <a:rPr lang="ru-RU" dirty="0"/>
              <a:t>4) информатизации</a:t>
            </a:r>
          </a:p>
          <a:p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899592" y="476672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6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9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традиционного общества характерно </a:t>
            </a:r>
          </a:p>
          <a:p>
            <a:r>
              <a:rPr lang="ru-RU" dirty="0"/>
              <a:t>1) длительное существование общины</a:t>
            </a:r>
          </a:p>
          <a:p>
            <a:r>
              <a:rPr lang="ru-RU" dirty="0"/>
              <a:t>2) широкое участие народа в общественной жизни</a:t>
            </a:r>
          </a:p>
          <a:p>
            <a:r>
              <a:rPr lang="ru-RU" dirty="0"/>
              <a:t>3) занятие основной массы населения в сфере услуг</a:t>
            </a:r>
          </a:p>
          <a:p>
            <a:r>
              <a:rPr lang="ru-RU" dirty="0"/>
              <a:t>4) признание в качестве главной ценности прав и свобод </a:t>
            </a:r>
            <a:r>
              <a:rPr lang="ru-RU" dirty="0" smtClean="0"/>
              <a:t>личности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3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традиционного общества характерно </a:t>
            </a:r>
          </a:p>
          <a:p>
            <a:r>
              <a:rPr lang="ru-RU" dirty="0">
                <a:solidFill>
                  <a:srgbClr val="FF0000"/>
                </a:solidFill>
              </a:rPr>
              <a:t>1) длительное существование общины</a:t>
            </a:r>
          </a:p>
          <a:p>
            <a:r>
              <a:rPr lang="ru-RU" dirty="0"/>
              <a:t>2) широкое участие народа в общественной жизни</a:t>
            </a:r>
          </a:p>
          <a:p>
            <a:r>
              <a:rPr lang="ru-RU" dirty="0"/>
              <a:t>3) занятие основной массы населения в сфере услуг</a:t>
            </a:r>
          </a:p>
          <a:p>
            <a:r>
              <a:rPr lang="ru-RU" dirty="0"/>
              <a:t>4) признание в качестве главной ценности прав и свобод </a:t>
            </a:r>
            <a:r>
              <a:rPr lang="ru-RU" dirty="0" smtClean="0"/>
              <a:t>личности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827584" y="523853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17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827584" y="523853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Президент страны П. обратился к парламенту с ежегодным посланием, в котором обратил внимание на необходимость поддержки семьи, разработки специальной программы поощрения рождаемости, помощи матерям и детям. Данным приме-ром можно проиллюстрировать связь между такими сферами общества как </a:t>
            </a:r>
          </a:p>
          <a:p>
            <a:pPr lvl="0"/>
            <a:r>
              <a:rPr lang="ru-RU" dirty="0"/>
              <a:t>1) экономическая, политическая</a:t>
            </a:r>
          </a:p>
          <a:p>
            <a:pPr lvl="0"/>
            <a:r>
              <a:rPr lang="ru-RU" dirty="0"/>
              <a:t>2) экономическая, духовная</a:t>
            </a:r>
          </a:p>
          <a:p>
            <a:pPr lvl="0"/>
            <a:r>
              <a:rPr lang="ru-RU" dirty="0"/>
              <a:t>3) духовная, политическая</a:t>
            </a:r>
          </a:p>
          <a:p>
            <a:pPr lvl="0"/>
            <a:r>
              <a:rPr lang="ru-RU"/>
              <a:t>4) политическая, </a:t>
            </a:r>
            <a:r>
              <a:rPr lang="ru-RU" smtClean="0"/>
              <a:t>социальная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6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Президент страны П. обратился к парламенту с ежегодным посланием, в котором обратил внимание на необходимость поддержки семьи, разработки специальной программы поощрения рождаемости, помощи матерям и детям. Данным приме-ром можно проиллюстрировать связь между такими сферами общества как </a:t>
            </a:r>
          </a:p>
          <a:p>
            <a:pPr lvl="0"/>
            <a:r>
              <a:rPr lang="ru-RU" dirty="0"/>
              <a:t>1) экономическая, политическая</a:t>
            </a:r>
          </a:p>
          <a:p>
            <a:pPr lvl="0"/>
            <a:r>
              <a:rPr lang="ru-RU" dirty="0"/>
              <a:t>2) экономическая, духовная</a:t>
            </a:r>
          </a:p>
          <a:p>
            <a:pPr lvl="0"/>
            <a:r>
              <a:rPr lang="ru-RU" dirty="0"/>
              <a:t>3) духовная, политическая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4) политическая, социальная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827584" y="523853"/>
            <a:ext cx="7696200" cy="1143000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ru-RU"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 lang="ru-RU">
                <a:solidFill>
                  <a:schemeClr val="tx2"/>
                </a:solidFill>
              </a:defRPr>
            </a:lvl2pPr>
            <a:lvl3pPr eaLnBrk="1" latinLnBrk="0" hangingPunct="1">
              <a:defRPr kumimoji="0" lang="ru-RU">
                <a:solidFill>
                  <a:schemeClr val="tx2"/>
                </a:solidFill>
              </a:defRPr>
            </a:lvl3pPr>
            <a:lvl4pPr eaLnBrk="1" latinLnBrk="0" hangingPunct="1">
              <a:defRPr kumimoji="0" lang="ru-RU">
                <a:solidFill>
                  <a:schemeClr val="tx2"/>
                </a:solidFill>
              </a:defRPr>
            </a:lvl4pPr>
            <a:lvl5pPr eaLnBrk="1" latinLnBrk="0" hangingPunct="1">
              <a:defRPr kumimoji="0" lang="ru-RU">
                <a:solidFill>
                  <a:schemeClr val="tx2"/>
                </a:solidFill>
              </a:defRPr>
            </a:lvl5pPr>
            <a:lvl6pPr eaLnBrk="1" latinLnBrk="0" hangingPunct="1">
              <a:defRPr kumimoji="0" lang="ru-RU">
                <a:solidFill>
                  <a:schemeClr val="tx2"/>
                </a:solidFill>
              </a:defRPr>
            </a:lvl6pPr>
            <a:lvl7pPr eaLnBrk="1" latinLnBrk="0" hangingPunct="1">
              <a:defRPr kumimoji="0" lang="ru-RU">
                <a:solidFill>
                  <a:schemeClr val="tx2"/>
                </a:solidFill>
              </a:defRPr>
            </a:lvl7pPr>
            <a:lvl8pPr eaLnBrk="1" latinLnBrk="0" hangingPunct="1">
              <a:defRPr kumimoji="0" lang="ru-RU">
                <a:solidFill>
                  <a:schemeClr val="tx2"/>
                </a:solidFill>
              </a:defRPr>
            </a:lvl8pPr>
            <a:lvl9pPr eaLnBrk="1" latinLnBrk="0" hangingPunct="1">
              <a:defRPr kumimoji="0" lang="ru-RU">
                <a:solidFill>
                  <a:schemeClr val="tx2"/>
                </a:solidFill>
              </a:defRPr>
            </a:lvl9pPr>
            <a:extLst/>
          </a:lstStyle>
          <a:p>
            <a:r>
              <a:rPr lang="ru-RU" dirty="0" smtClean="0"/>
              <a:t>РЕШИТЕ</a:t>
            </a:r>
            <a:endParaRPr lang="ru-RU" dirty="0"/>
          </a:p>
        </p:txBody>
      </p:sp>
      <p:pic>
        <p:nvPicPr>
          <p:cNvPr id="5" name="Picture 2" descr="https://lh5.googleusercontent.com/-5CUxIfANHDY/AAAAAAAAAAI/AAAAAAAAACY/IX-5i9Z_IVw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"/>
            <a:ext cx="1978287" cy="197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b.ru/misc/i/gallery/10873/34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3624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05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Параграф 1</a:t>
            </a:r>
          </a:p>
          <a:p>
            <a:pPr algn="ctr"/>
            <a:r>
              <a:rPr lang="ru-RU" dirty="0" smtClean="0"/>
              <a:t>Стр. 13, в. 1 письменно.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5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государство?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23528" y="1700808"/>
            <a:ext cx="8229600" cy="1143000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Государство — политическая организация общества с определенным типом власти (монархия, республика, советы, др.), органами и структурой правления (авторитарное или демократическое).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media.vorotila.ru/ru/items/t1@7b34bc9d-d794-4846-9868-604875d6dec7/Tridevyatoe-carstvo-tridesyatoe-gosudar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54969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общество?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>
                <a:effectLst/>
              </a:rPr>
              <a:t>Общество</a:t>
            </a:r>
            <a:r>
              <a:rPr lang="ru-RU" b="0" dirty="0">
                <a:effectLst/>
              </a:rPr>
              <a:t> — </a:t>
            </a:r>
            <a:r>
              <a:rPr lang="ru-RU" b="0" dirty="0" smtClean="0">
                <a:effectLst/>
              </a:rPr>
              <a:t>это </a:t>
            </a:r>
            <a:r>
              <a:rPr lang="ru-RU" b="0" dirty="0">
                <a:effectLst/>
              </a:rPr>
              <a:t>обособившаяся от природы часть материального мира, представляющая собой исторически развивающуюся форму связей и отношений людей в процессе их жизнедеятельности.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overme.ru/imga094fdc7-3d20-4ffc-bfce-fe800a17fc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65958"/>
            <a:ext cx="6651842" cy="39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сфера жизни общества?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effectLst/>
              </a:rPr>
              <a:t>Сфера жизни общества</a:t>
            </a:r>
            <a:r>
              <a:rPr lang="ru-RU" b="0" dirty="0">
                <a:effectLst/>
              </a:rPr>
              <a:t> — определенная совокупность устойчивых отношений между социальными субъектами.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molomo.ru/img/cl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0" dirty="0" smtClean="0"/>
              <a:t>В каких основных сферах осуществляется жизнедеятельность общества?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51520" y="2204864"/>
            <a:ext cx="8229600" cy="1143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Жизнедеятельность общества осуществляется в четырех основных сферах: экономической, социальной, политической и духовной.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включает в себя экономическая сфера жизни общества?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>
                <a:effectLst/>
              </a:rPr>
              <a:t>Экономическая сфера</a:t>
            </a:r>
            <a:r>
              <a:rPr lang="ru-RU" b="0" dirty="0">
                <a:effectLst/>
              </a:rPr>
              <a:t> есть единство производства, специализации и кооперации, потребления, обмена и распределения. Она обеспечивает производство товаров, необходимых для удовлетворения материальных потребностей индивидов.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i="0" dirty="0" smtClean="0"/>
              <a:t>производительные </a:t>
            </a:r>
            <a:r>
              <a:rPr lang="ru-RU" i="0" dirty="0"/>
              <a:t>силы, производственные </a:t>
            </a:r>
            <a:r>
              <a:rPr lang="ru-RU" i="0" dirty="0" smtClean="0"/>
              <a:t>отношения</a:t>
            </a:r>
            <a:endParaRPr lang="ru-RU" dirty="0"/>
          </a:p>
        </p:txBody>
      </p:sp>
      <p:pic>
        <p:nvPicPr>
          <p:cNvPr id="4098" name="Picture 2" descr="https://encrypted-tbn3.gstatic.com/images?q=tbn:ANd9GcSbDDgBma3sm856gC3U1FmJCKdNTPWOdSIJ-F4hrSugViELl4Sd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608"/>
            <a:ext cx="2843808" cy="30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vrazia.org/site/img_a/1885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43" y="3858608"/>
            <a:ext cx="4017857" cy="30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это совокупность отношений людей, возникающих при создании и перемещении материальных благ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область производства, обмена, распределения, потребления товаров и услуг.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Экономическая сфера</a:t>
            </a:r>
            <a:endParaRPr lang="ru-RU" dirty="0"/>
          </a:p>
        </p:txBody>
      </p:sp>
      <p:sp>
        <p:nvSpPr>
          <p:cNvPr id="7" name="AutoShape 2" descr="data:image/jpeg;base64,/9j/4AAQSkZJRgABAQAAAQABAAD/2wCEAAkGBw8QEA0QDw8QDQ8QDw4PEBQQDxAQFRUOFREXFhQRFRQYHCggGBolHRQUIjEiJSs3MDouFx8zODMtNygtLi0BCgoKDg0OGxAQGzQkHyYsNC8wNDUuLDQwLTQsLSwsLCwsLS8sLCwsLCwsLCwsLCwsLCwsLCwsLCwsLCwsLCwsLP/AABEIAMIBAwMBEQACEQEDEQH/xAAcAAEAAQUBAQAAAAAAAAAAAAAAAQMEBQYHAgj/xABDEAACAgECAwYEAwQIAgsAAAABAgADEQQSBSExBhMiQVFhB3GBkRQjMkKSobEkUmJygqLB0WPCMzREU3Oys8Ph8PH/xAAaAQEAAwEBAQAAAAAAAAAAAAAAAQMEAgUG/8QANxEBAAICAQMBBQYEBgIDAAAAAAECAxEhBBIxQRMiUWFxBYGRsdHwFDKhwSMzUmJy4RXxQoKi/9oADAMBAAIRAxEAPwDuMBAQEBAQEBAQEBAQEBAQEBAQEBAQEBAQEBAQEBAQEBAQIgICAgICAgICAgICAgICAgICAgICAgIHi61UVndgiqCWLHAAHmTImYiNyKPDtdXqKkuqO6twSpIK9CQeR9wYraLRuERO42uZKSAgICAgICBMBAQEBAQEBAQEBAQEBAQEBAQEBAQECnqL0rVndgiKMsScACRaYiNyiZ05f2r7StqmKplNOpyF6FyP22/0E8rPnnJOo8MmTJ3ePDfeyFRTQaBSMH8NSzD+0yBj/EmenijVIj5NVeIhl526ICAgICAgICAgICAgICAgICAgICAgICAgICAgICBzXttxLUWOEsRqaQT3aHkWxy3t6/ynk9TlvedTGoY8t5mdTxDDaPs3rNXSbKajsdXFbO6KD1AbBOcZ88TmuDJPMQiMdp8Q6/p6giIg6IqqPkBiexDaqQEBAQEBAQEBAQEBAQEBAQEBAQEBAQEBAQEBAQECCQMk8gOsDk/ErH4nr1rQkLa/dqR+xpUyWf2OMn5sJ5X+fl+X9mP/ADLuq6ela0REUKiKqKB0CgYAH0nqRGmxUkhAQEBAQEBAQEBAQEBAQEBAQEBAQEBAQEBAQEBAQNe7ccR7nSuoOHuPdD+6R4z9sj6iZuqydtPqqzW1VonAONU8PV9ZYnfPa50tKq6qRWoLPZz8iyhfmky4bRip3zG5lPTYt8sg3xcrzgaJs4zz1CjB9D4est/jON9rR7PnW0L8XFJA/Ben/aQf/bkfxs/6XXsfmr1fFMM21dC7kkAbLwxJPQABOZkR10/6U+w+bfeHak2002lGqNlaOUb9SlhnafcZm6lu6sSpmNTpczpBAQEBAQEBAQEBAQEBAQEBAQEBAQEBAQEBAQOY/EbiBfU92vi7hAgA87nwSB90H0nmdVbvydsejJlndtNW7daRKdTptOFZfw+l09NrEYFlvO1nU+n5p+uZx1URWYiPMQ9Pp41XTAJzezmM7lA8Q8lExzxWP0WV5tKpTXgnnjlz8S9PtOZnjx/SXcMl2apZtbolR1Ru/V0Z2GF2Zc55f2T/AAl2CJnJGvO3N+Ky+gJ7zEQEBAQEBAiAgICAgICAgICAgICAgICAgICAgebbAqszHCqCxPoAMkyJnUbHJ+AIdZxOksMg3Wauz2CHco+W81ieXgj2mXc/Vkx+9fal8QuN6HXvbXTVqW12jZqq2JrWoEWr3m4b8nkDjl6Szqs+LWrfR6eOlvRqGnWxgHKtlzizlXgAZHh5zy7zWJ7d+PHM/wBV0b8wuu5P9r28Kyrvjzx+Mu9LrhXB7tZY1dAL21gOwOxAFBAzluvMzRgxZLT7kb9fLi9ojy7VwE6ruK/xgQajxbxXjb+o7entie/j7+33/LFbW+GQnaCAgICAgICAgICAgICAgICAgICAgICAgaTxzt0Es7rSILju2BsF99mcba1HXn5//sw5eqt3duOFFss71V41naPi+m2PqdJpzW2PCjuHz/VL5KhvbEm2fJj13wTktX+aF7xrtJTfwy++hj4wKCrcmR2IDow8iFJM7y5YnDMw6veJpMww/wAK9NufWagj9Ir06H3Pjcf+nK+jrxMuMEeZYT4sm/8AGULZtr07K/cGvG5uVXeb8cz4uQz5TjrNxPjh6ODTWaaB3hHJVC4Vdhwwznfj5nH0nkWvPbv1+scfJdEe8uWpXP6enQbGlMWnXn+sO9QaLQad7qa7FNS2vsa2usb0ZuSgZGebEDM19NabZIi19ff5cXjVeId8AxPo2AgICAgICAgICAgICAgICAgICAgICAgIGrfELjR02m7tDi3UE1rjqKwPGw+hA/xTP1OTtrqPMq8ttQwvww4IDu11gyctXp8+QHJ7B7k5UfJvWVdLj/8AlLjFX1b3r9Gl9b1WDKOMH1HoR6EdZrvSLxqV1oiY1LgfaCyzSanUaWxiCrrvHRXABNduP7rn7kTzZxWrurLNJjh1j4X6fZw2l8YN9l1x9wXKqf3UWbsFdUhoxxqrm3boaQcS1bKlmpfvD+IL1AClgq42sMlh9Bj38vP6uJ7vdvr5fH5NuLxzDC6UaZnCd4zsN3jXUXINpfKpybymK/torNtfdqJ+9bXt3pkU09eSwdz5f9auP/NMs2vrtmP/AMw71Hn+7JcAW9dTS2nqr1LqdzJYtl42718YGRtYcsMemfea+kvMZP5d/dHHzV5I93zp2yfRMJAQEBAQEBAQEBAQEBAQEBAQEBAQEBAQOP8AbzWNquINVX4tjJpah/xCcN/nYj/CJ5uee/JqPoy5J7radU0ekGn06VVDIpqCqPUqvn7k/wA56ER211DTEa4co4l2x42A577T0bf1KlGGVs42kWbvMzyP/JTNu2Y1P0apwxEbab2q0HFddbXfc1dtioK9x7qslAxZRhFGcFm6+s6p9pYZ4vP9HN+mtPhsXCOP8c01VFKWVCuqtK0V0pYBVUADIGT06kzj/wAnSN6n+juOnmI8Mf2j4je7G7W06VTYrV2HSq9bWEjk9mM7jyHP2AnHt46q0dnmOfDuKezjlr3CNatGoattSjIzVgbdoODjkd4Bzlpb1GOcmLvinMfv0RS3bOpluAIJJFxKqABhqT/pPH1MRrt5n5WX/eraDQ3Gyq3Td899bq67HvK8mDbXWsjKttwR5jM0dPmy1vulePlHn73F61mOZdtQnAyMHAyPefUQ89MBAQEBAQEBAQEBAQEBAQEBAQEBAQEChr9UKarrW/TVW9h+SqT/AKSLTqNomdQ5J8PtMdTxJLH8Xdi3UufV+g+u58/Sef09e6+5Z8UbttuvxI0qvpley9tPVWzF9tjpu3ABRhf1efIjzj7R9t2ROKY+fzehg7d6s5g/AnqJNWqsroavvSzrXbX1yeo6eeZ4UdZF41am7ROvMxLXNO314VqNLei4N9DoMkFtM4Y5Oeosx/CRa9LW3FJ3P+6P0TFZiPL1ZqwuCwaw5AxVpbm+ueYH1MiMMzuPH1tCe71/ssarrrjZXqdIU01osyGYUvyBI5gnJI+XzmiaY6RFsV92jXzj+zmN24mOFv2S3W953aL+GYq4zt7wKF25bmfMGd9fMU1Np9779Ixc+PDPXUgHcG2KOWQtQ5/WYK3nt7Zjc/WVkwrdj9DTZxClV11h1KEWbRqXGakYMylaQF58+TdRnrznq9FPUWtHZEVr68efpvzwz5uyI55l2ae+xEBAQEBAQEBAQEBAQEBAQEBAQECjrNVXSjWWuK0UZLMeX/yfaRa0VjcomYjmWm674hIGC0UtZk4XOSzH+zWvP+MxW6uZnVK7UTmmZ92FY9traVV9Xw3U0VEgbwAcE+qtjb9TLYz2iN3rp3GSY/mhS7bdpNPbwq2zT2q4ueujlyIJO5kZTzB2q3Iyc2SJxzMJvaO3hY/B3S/l6y8/tWJSvyRdzf8AnX7Tnpa8TLnFHG239pdTRXQ3f2JWD+jcf1OOeAvVpn+1cdcnTWrM8+Y59YbOntNckS5ZxlqErRqzSaGsZLVqc1hg4KlWVR4cE5Pn1nznTRkvaYvvcRuNxE+OeJny35O3XyXBNwACUgrgdLweXqCwlP8AhzO725/4/o659IWeou1XUU0hOf8A0mpZcH18NZ9T5y+lMO9bnfyr+sombMHruL6uiwqGq1qsCLAlbGpFcbdht5nODzz9uc34umwZaRxNfh8Z1zvSqclqz8TQaUtet1XD7GrZlqc6h6LNuWBsK4IJAGMeHnJzZY9nNLZYi0c8bj6fH7+U1jnirY7uH6YZZaaK2XqDp1H1J5Ty65cszqbTMT/uWzWqlwlKNZfVpKtZ3Tli6jTuaFaxRuKi1ATkAE4DA8vaej0/T9T3d1IiLfG08xHx1/0oyWprU+Pk7UBPpo8PPTJCAgICAgICAgICAgICAgYbi3ajR6ZillubB1RBvYfPHJfqZVkzUp5lxa9a+VppO3HD7DtNppP/ABQFH7wJA+s4r1WO3yRGWstirsVgGVgykZBUggj1BHWaFiL7lRXd2CIilmYnACgZJJ9JEzocc47xzUcV1SVUKxr37dPX0+dr++Mn2H1z5+S05bahmtM3nUOk9l+zFOhQYAs1DD8y0jmT5qv9Vfb7zZixRSF1KRWHrinaPhyB679RS4IKug/O5HqrKoP2M5ydRirxaYWxjtb0cJ7ZWaanUMNLa1mltw1ZZXUo/P8ALbcBnGTg+h9QTMtezJM+znanJgtTy6T8OO0ug03D9PVbdstY2WPmu0jLOdviC4/TtllOpw09yZ5XUw27YmIZztRdo9ZpjYjJrO5IO2oq7jcwBOAdy+v0mL7ViMmKMlMmu2funfHLR0+627Zjy5Xx/ho01ocXWaenVOlL91YXVnbJ27MHPIZ5j1mDpc85seu2JtXnmNcR8/q15KxWd71E/mveFaerSI5Q6m4O2eelucHB8mVQPWU5736i+piI/wDtH5FYikf9Gs4pZuzVw6+1sHBetKB7c3Of4TnHgp26vliI+u/yRNp3xVV4fq9Z3f8AStKoHhcIj1s3eblAwCduMn1zykZMWDv3iv8ALfPzd0m3HdDC9ktUCLWuqucgu7KtbWqbmbxqmwnCqRgTb1+OY1FLRHp5iOI+O/ipxTuOYZK+vR2HLaGywk9H0ljbf3xiZaznr4yREf8AKOfwdz2z6Nk7H8U0Wl1FVV1S6HvMDTjFalnY7csle4KDkAFiPlNf2dirfP7XJebTHjzrfrzPn8lXUWmKdsRw6lPpGAgICAgICAgICAgICAgIGhfEbtk2m/oelb+ksB3rjrUhHJR6ORz9hz8xM+bL28QrvfXEMN2K7EHUqNRqywpbxKuSGtz1YnqF9+p68uWacWDv963hXTHvmXQD2Z0Hdmv8JQFIxyrUN89/6s++czV7KmtaXdlfg0SvVW8E1vdMzPorCGwef5bHHeKPJ18wOuPcYyRacN+2fCmJnHbXorfFjtINtWipbPeKt1xU9azzrTPv+o+wXyMt6jJx2w6y29GU+GPZ4UUDVWL+devgyOa0dR9W5H5bfeddPj1HdPmXWOuo2zHbUudOK15Ja4rvKttcUbSSU9TkLkemRgzJ9q9TODD7vmZ1H5/1019NSLX5ck4pwYUtWi3o5sbaFPhK8s+LGfb7zwsGecsWtNZjX74bb17dRtjON9leIu1a1NUFHNvzcbieWCCuCPnNXSfaHS1iZtv8FWXDkniGQ0XZ3UKlaWGpWVFDYblyHkAJmy9Zitab03MbWUxzEREq+noaixXDO+wqX7keJUJwT16dPb7xM+0pMa8/Hxv0T4lYdrhcwosruN9HfOBZZQp2MFGXcrtCkMCvQc/nNP2fNKzatq6tqOInz9N79OfojN3TEanjbM6V9SlNYDaQoiqDuutUlsc2IweZz6zFeMVss8W3Pyh3E2iPRZa7i1oxu1OjTlnbWLdQ4HoFDAn7S3F02PxFLffqIczefjDE6PXa3v7ba6brgved29qrQxDVLlRW2FKZXpjPLOQZsvjwezilpiN63Ec+vxjnf71pxWbbnh44TxJ0drXS9DZseyqqpim7Zg7NhOFJyfnmT1OGto7ImJ1xuZjf37RW8+ZZC7jKdTpdbZu6qq3pj55IzM1emtrXfWNevuupvHwlt3wz4Stthus0CaTGXVso1r4YAF/Dkefnnl7y/p8Nc/Udlss2iup48b34cZLTSm4jW3VJ9GwEBAQEBAQJgICAgICAgYrtPxldFpbtQ2CyjFan9q1uSL8s9fYGcXt212i06jblHYbgT8Q1b26gmxAxuvY/tsxJCe245+gPtMWOntLc+PVnrHdPLtagAAAYA5AD0noNKYGlfFbQb9F34Hi0zq3v3TkK4+5U/wCGZ+op3V38FeWNw5j2S4SddxCqtiXrwr2EknFFYAK+wwFQem4ekzY6d1ohVWu5fQSgAAAYA5DHpPRaWo/EV07vTJZp7b62tYl6WKvUQuA4KkMD4iMgjln1xPH+2LW7KxW0RO/XxPylq6SN2nhxTV0XrfXdvYU2bXrtZ0sDseageZO1c49pXS2Occ49cx5j4fuVsxbuifRtrfiFw44ho2U5HPSqdpyMgnvcZnkRGO3ueytGv90/ov5jnbH8RtdeR19uoLeWj0S8+fQNh8feX4Yrbn2cV1/qt/6cWn5/hC04TZdTfqb+6uoA021G1FxaxrAxPiBJwOnhxjlLuojHkxVx7ife9I4/fzMc9tpmY9EdreHatLAFeq6jUI7NWFapW3BcsxG7J8PI+55yeiz4b0ncTE1nXx8fDx+CMlL8a5iVXhVusCA0aMMgBJP4pAOY64ZQT0Erzew7v8TJz9JK92uIS+t4paQiVaenBxl33eft/tEY+jpu1rTJu88Q2bgnZHXX122W6l+9BNavp1oUFSoyDXYpDfPkZFMc56d3TY4msTzEzO9+eJ4/NFrxSdXnlbP2S1mmJs3i7mP18P1DMFHQZqs2gdeijrOr481/dthtH0tEx+U/mRevnuj8GM1h1tjkLWQPbT3IP87TvD0ExX+Sfv1+jm2aPi3LsXdq9Oh7zbliPCQD4QOWSPmfOet0XSxg7p1zLNlyd+m5UcYz+pMfI5m9SvK9bW3RsfPlArhwfOBOYEwEBAQEBAQEBAQOTfFniveairSqfBQveWf+M45Z+SY/fMxdTfntUZbc6b12J4P+E0dSEYtsHe2+odgML/hGB9DNGGnZXSyldQzd9oRXduSorM2AT4QMnlLJnUbduQcb+JOsuYjTY0lX7OAr2Ef2mOQPkBy9TPJy9deeK8NVcMR5apxLimpuSzvtTfYCrZ32uwxj+rnEzxmyWvG53y7tSvbMMbwRmILbg3MBSjHp1+Y6jkZZ1d5iYiOFPTYtblsmh4xrKSDXqbkx5d4xX6qcg/UTLXqcleYs1TjrPmG8VdpxquHBtRYlOoOpOlVwoKl9itkjoAQ4B59emPK3r7e26WL2ru0TuPu86+5XijsyaieNOScfo1NOr/DW2pqBueytQGrHOwnlnO39RGc9OWZb02XHkwe1rGvT4+jq8Wi/bM7Z3Q63XVVKa9CFobmG/EowLY5npnmZgyY+nvk97J730WRa0R44VbOIcavxsr01A6KWZW++CT/CcVw9Bj3uZn9/v1Jtlnw2Dsb2d1VmotTW216tHrsLMaV2qxChU29GXBbPIeU7wxg6uYxYYmmo3Ex8vWf025tNsUbtzyuuJ/Do14OnGpqUdV0t6tWOf/cXZH0Amm3SddXcWiuT68T+PH5yrjLin4w13U6HXpuqVtUQeRNmm06HH+ECRHRXnVrYoif+U/qn21Y4i39Ftp+A69ip8aEEHLGtfr4QTNMdHa3msRCucsR6t77N2arSLg2m7OS4fJG4nqPSej0+GMNIpXwovbuncty0XFVsHMbG9P8AYy9wunCN1Ab5gGQLd9DSf2APly/lI3zpKk3Dk8sj6zpCm2hx0MCBS69D/GBVS+wdRmBWTV+vKSLhLQYFXMCYCAgICAgU77lRHdjhUVnY+igZJ/hI2OJ9mqm4jxRGsGRZc+ptB54rU7th9s7U+swUj2mTn6s1fes7fN7Sh1yCD0II+85vWLVms+qYnU7fO3bJzRqWU6Y0jLElfEr5YgOu3oOXoOeZ870eKtqai+9cfONfF6GS2udLKvV6N6nW6+ypyWXaKmb8sjk2cdeZ5Sz2OauSJpXcfVzPbNdTKdG3DdMpNdurv34JBrUAEDyyIyR1WadXrWNfMpWlPEzKtdxG23lo9E6rjm9hLfXPQfeV06emP/OyRM/CHU2mf5YZfsFwG2/8bpNQiagWI2oK7iBuU1oAp5YbBOPrzluWs9TeP4e3bNY436/X8VcWjHHvxva24z2csqdlrv1tIUjbXfpl1SqOXhVv2R8jOqR1FY/xcMTPrMTr8kTasz7tlsLdcUCGwbVxgDT2L9lDcpXOCkX7oxzv9/J13zrW1ajR65wNq2ZyOYqNf+ZziWV6WbTxT8f3DmckR6t27LVauiwXW2FjgKUBO3Z559T0+wm7pOjr08bjzKnJl73Q9Jr1sHpN6lWtpRxhgD8xmBj7uDof0+H5c5As7OGsvTnAoigjyIgXlGoI684F4l+YjyKgeSJzAmAxAgoJI9IkC4ED1AQEBASBYcU4zptKu7UXJSDkgMfEf7qjm30E4vkrSN2nSYrM+HP+2nxE0tml1Gn0y2s1y913jKETax8fU7ua7h085mnqqX3WplpNa7lp/YvtOdC99q0rezqtQLOU2qDuYDAOcnb+7KJz+xnxtHT4e7ctyo+KpyO80Qx5lL+f2Kc/vJj7Qj1q0Tg+baOEdrNLrq7hS71WrU7FHAWwDGNy4yG8uh9M4mmvUVyVns86VzSazy4d2g0epwEYnVVLt7lkILBVbcEI64znkefoZ5HS5cXM/wAtvVsyRx8V1wTjWmqr26nRszNg5enfjA91Mq6rpsuS28V9a+aaZKxHMMrw/tHpQSF0uPQrQf4DYJlzdFmtG5v/AF/7d1yV+C8TtDUd4at1BHLdtGfLAAJOfpKbdFbiYtz8v3CfaR6to+H3e97Y/dCquxQoUqA2BzDE9QTk8vlPo/s/pZw097zP70w58kWnhuPEOHLZ1HMdDPRUMRZw4r1GfeB5GnHpIHoURPwF7oaSDykwMqkkVMQPLLApPSD5QLazRj0kDwNORI1ylVVTOkKgED0BA9AQJxAlRJFUQPUBAQEga12/47ZodIbKR+bZYtKMRkISrEuQevJTj3Imfqcs46bjzKzHXulxHUXvY7PY7WWMcszksxPuTPFtebTuWuI1GoWPFVfun2fqGDzGeQ645dZZ00xGSO5xljdZUuB3b6gcbWBIbnnn6zvq41dzg126hkACSAOZMyrm3dhuC3jW6exlKALacHqVNTLkjyHiH8Jb0Oat88Vpz538nGauqctp4j2QpsYl68Nn9SZUn3OOv1nr36el/wCaGOL2r4Y09iUzlbrl9sof+WZ5+z8Ux6rIz2eq+xNWctZc/wA2UfyE7r0GGI1o9tZl+G9k6UIKUgN/WbLH9485px4qU/ljSubTPltWg0C1Dl185YhdmBTdcwLZtED7QPVeiUeWYFytYED3iSGICBGIHkiQPO2IDbJDbJDbIE4khiBIge4HqAgICBrXbTh9t9ahNrAHO1xlW9Q3+/rMnW9N/EY+3epidwsxZOy23M9ZwRFPj0+po9dn5qfQ4P8AOeDbp+sx8TG/38myMmO3qsreFUZwHuPt3PP+cin8RPmnP3/omZp8VXQ9lqEJNVWuvLdQyqi+3PA/nLtdbn4mkRr6/wB1ceyp4luXCOy2oIXZp6tEMDc7nvbPf/7kycf2Nkvbea/HwgnqqxHuw3bhPCa9Op2ku7Y3u2NzY8uXID2E9rpulxdPXtxxr+/1Zb5LXndl6yy/StSbTqfIQl6ShR0A+0CriSEBiBGIE4gIEwEBAQIgRIEYkwGJIYgTiAxAYgAIHqBMBAQECDAotpaz1UfbEgeRoq/6ggVErVeigfICB7zAiAgAIEwJgICBECYCAgICAgIEQEkICAgICAAgTAmAgICAgRAQIxAYgTiAxAYgTAiAgMQGIDECYEQEBiAgMQGICAgRAmAxAYgTAQEBAQEBAQEBAQEBAQEBAQEBAQEBAQEBAQEBAQEBAQEBAQEBAQEBAQEBAQEBAQEBAQEBAQEBAQEBAQEBAQEBAQEBA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w8QEA0QDw8QDQ8QDw4PEBQQDxAQFRUOFREXFhQRFRQYHCggGBolHRQUIjEiJSs3MDouFx8zODMtNygtLi0BCgoKDg0OGxAQGzQkHyYsNC8wNDUuLDQwLTQsLSwsLCwsLS8sLCwsLCwsLCwsLCwsLCwsLCwsLCwsLCwsLCwsLP/AABEIAMIBAwMBEQACEQEDEQH/xAAcAAEAAQUBAQAAAAAAAAAAAAAAAQMEBQYHAgj/xABDEAACAgECAwYEAwQIAgsAAAABAgADEQQSBSExBhMiQVFhB3GBkRQjMkKSobEkUmJygqLB0WPCMzREU3Oys8Ph8PH/xAAaAQEAAwEBAQAAAAAAAAAAAAAAAQMEAgUG/8QANxEBAAICAQMBBQYEBgIDAAAAAAECAxEhBBIxQRMiUWFxBYGRsdHwFDKhwSMzUmJy4RXxQoKi/9oADAMBAAIRAxEAPwDuMBAQEBAQEBAQEBAQEBAQEBAQEBAQEBAQEBAQEBAQEBAQIgICAgICAgICAgICAgICAgICAgICAgIHi61UVndgiqCWLHAAHmTImYiNyKPDtdXqKkuqO6twSpIK9CQeR9wYraLRuERO42uZKSAgICAgICBMBAQEBAQEBAQEBAQEBAQEBAQEBAQECnqL0rVndgiKMsScACRaYiNyiZ05f2r7StqmKplNOpyF6FyP22/0E8rPnnJOo8MmTJ3ePDfeyFRTQaBSMH8NSzD+0yBj/EmenijVIj5NVeIhl526ICAgICAgICAgICAgICAgICAgICAgICAgICAgICBzXttxLUWOEsRqaQT3aHkWxy3t6/ynk9TlvedTGoY8t5mdTxDDaPs3rNXSbKajsdXFbO6KD1AbBOcZ88TmuDJPMQiMdp8Q6/p6giIg6IqqPkBiexDaqQEBAQEBAQEBAQEBAQEBAQEBAQEBAQEBAQEBAQECCQMk8gOsDk/ErH4nr1rQkLa/dqR+xpUyWf2OMn5sJ5X+fl+X9mP/ADLuq6ela0REUKiKqKB0CgYAH0nqRGmxUkhAQEBAQEBAQEBAQEBAQEBAQEBAQEBAQEBAQEBAQNe7ccR7nSuoOHuPdD+6R4z9sj6iZuqydtPqqzW1VonAONU8PV9ZYnfPa50tKq6qRWoLPZz8iyhfmky4bRip3zG5lPTYt8sg3xcrzgaJs4zz1CjB9D4est/jON9rR7PnW0L8XFJA/Ben/aQf/bkfxs/6XXsfmr1fFMM21dC7kkAbLwxJPQABOZkR10/6U+w+bfeHak2002lGqNlaOUb9SlhnafcZm6lu6sSpmNTpczpBAQEBAQEBAQEBAQEBAQEBAQEBAQEBAQEBAQOY/EbiBfU92vi7hAgA87nwSB90H0nmdVbvydsejJlndtNW7daRKdTptOFZfw+l09NrEYFlvO1nU+n5p+uZx1URWYiPMQ9Pp41XTAJzezmM7lA8Q8lExzxWP0WV5tKpTXgnnjlz8S9PtOZnjx/SXcMl2apZtbolR1Ru/V0Z2GF2Zc55f2T/AAl2CJnJGvO3N+Ky+gJ7zEQEBAQEBAiAgICAgICAgICAgICAgICAgICAgebbAqszHCqCxPoAMkyJnUbHJ+AIdZxOksMg3Wauz2CHco+W81ieXgj2mXc/Vkx+9fal8QuN6HXvbXTVqW12jZqq2JrWoEWr3m4b8nkDjl6Szqs+LWrfR6eOlvRqGnWxgHKtlzizlXgAZHh5zy7zWJ7d+PHM/wBV0b8wuu5P9r28Kyrvjzx+Mu9LrhXB7tZY1dAL21gOwOxAFBAzluvMzRgxZLT7kb9fLi9ojy7VwE6ruK/xgQajxbxXjb+o7entie/j7+33/LFbW+GQnaCAgICAgICAgICAgICAgICAgICAgICAgaTxzt0Es7rSILju2BsF99mcba1HXn5//sw5eqt3duOFFss71V41naPi+m2PqdJpzW2PCjuHz/VL5KhvbEm2fJj13wTktX+aF7xrtJTfwy++hj4wKCrcmR2IDow8iFJM7y5YnDMw6veJpMww/wAK9NufWagj9Ir06H3Pjcf+nK+jrxMuMEeZYT4sm/8AGULZtr07K/cGvG5uVXeb8cz4uQz5TjrNxPjh6ODTWaaB3hHJVC4Vdhwwznfj5nH0nkWvPbv1+scfJdEe8uWpXP6enQbGlMWnXn+sO9QaLQad7qa7FNS2vsa2usb0ZuSgZGebEDM19NabZIi19ff5cXjVeId8AxPo2AgICAgICAgICAgICAgICAgICAgICAgIGrfELjR02m7tDi3UE1rjqKwPGw+hA/xTP1OTtrqPMq8ttQwvww4IDu11gyctXp8+QHJ7B7k5UfJvWVdLj/8AlLjFX1b3r9Gl9b1WDKOMH1HoR6EdZrvSLxqV1oiY1LgfaCyzSanUaWxiCrrvHRXABNduP7rn7kTzZxWrurLNJjh1j4X6fZw2l8YN9l1x9wXKqf3UWbsFdUhoxxqrm3boaQcS1bKlmpfvD+IL1AClgq42sMlh9Bj38vP6uJ7vdvr5fH5NuLxzDC6UaZnCd4zsN3jXUXINpfKpybymK/torNtfdqJ+9bXt3pkU09eSwdz5f9auP/NMs2vrtmP/AMw71Hn+7JcAW9dTS2nqr1LqdzJYtl42718YGRtYcsMemfea+kvMZP5d/dHHzV5I93zp2yfRMJAQEBAQEBAQEBAQEBAQEBAQEBAQEBAQOP8AbzWNquINVX4tjJpah/xCcN/nYj/CJ5uee/JqPoy5J7radU0ekGn06VVDIpqCqPUqvn7k/wA56ER211DTEa4co4l2x42A577T0bf1KlGGVs42kWbvMzyP/JTNu2Y1P0apwxEbab2q0HFddbXfc1dtioK9x7qslAxZRhFGcFm6+s6p9pYZ4vP9HN+mtPhsXCOP8c01VFKWVCuqtK0V0pYBVUADIGT06kzj/wAnSN6n+juOnmI8Mf2j4je7G7W06VTYrV2HSq9bWEjk9mM7jyHP2AnHt46q0dnmOfDuKezjlr3CNatGoattSjIzVgbdoODjkd4Bzlpb1GOcmLvinMfv0RS3bOpluAIJJFxKqABhqT/pPH1MRrt5n5WX/eraDQ3Gyq3Td899bq67HvK8mDbXWsjKttwR5jM0dPmy1vulePlHn73F61mOZdtQnAyMHAyPefUQ89MBAQEBAQEBAQEBAQEBAQEBAQEBAQEChr9UKarrW/TVW9h+SqT/AKSLTqNomdQ5J8PtMdTxJLH8Xdi3UufV+g+u58/Sef09e6+5Z8UbttuvxI0qvpley9tPVWzF9tjpu3ABRhf1efIjzj7R9t2ROKY+fzehg7d6s5g/AnqJNWqsroavvSzrXbX1yeo6eeZ4UdZF41am7ROvMxLXNO314VqNLei4N9DoMkFtM4Y5Oeosx/CRa9LW3FJ3P+6P0TFZiPL1ZqwuCwaw5AxVpbm+ueYH1MiMMzuPH1tCe71/ssarrrjZXqdIU01osyGYUvyBI5gnJI+XzmiaY6RFsV92jXzj+zmN24mOFv2S3W953aL+GYq4zt7wKF25bmfMGd9fMU1Np9779Ixc+PDPXUgHcG2KOWQtQ5/WYK3nt7Zjc/WVkwrdj9DTZxClV11h1KEWbRqXGakYMylaQF58+TdRnrznq9FPUWtHZEVr68efpvzwz5uyI55l2ae+xEBAQEBAQEBAQEBAQEBAQEBAQECjrNVXSjWWuK0UZLMeX/yfaRa0VjcomYjmWm674hIGC0UtZk4XOSzH+zWvP+MxW6uZnVK7UTmmZ92FY9traVV9Xw3U0VEgbwAcE+qtjb9TLYz2iN3rp3GSY/mhS7bdpNPbwq2zT2q4ueujlyIJO5kZTzB2q3Iyc2SJxzMJvaO3hY/B3S/l6y8/tWJSvyRdzf8AnX7Tnpa8TLnFHG239pdTRXQ3f2JWD+jcf1OOeAvVpn+1cdcnTWrM8+Y59YbOntNckS5ZxlqErRqzSaGsZLVqc1hg4KlWVR4cE5Pn1nznTRkvaYvvcRuNxE+OeJny35O3XyXBNwACUgrgdLweXqCwlP8AhzO725/4/o659IWeou1XUU0hOf8A0mpZcH18NZ9T5y+lMO9bnfyr+sombMHruL6uiwqGq1qsCLAlbGpFcbdht5nODzz9uc34umwZaRxNfh8Z1zvSqclqz8TQaUtet1XD7GrZlqc6h6LNuWBsK4IJAGMeHnJzZY9nNLZYi0c8bj6fH7+U1jnirY7uH6YZZaaK2XqDp1H1J5Ty65cszqbTMT/uWzWqlwlKNZfVpKtZ3Tli6jTuaFaxRuKi1ATkAE4DA8vaej0/T9T3d1IiLfG08xHx1/0oyWprU+Pk7UBPpo8PPTJCAgICAgICAgICAgICAgYbi3ajR6ZillubB1RBvYfPHJfqZVkzUp5lxa9a+VppO3HD7DtNppP/ABQFH7wJA+s4r1WO3yRGWstirsVgGVgykZBUggj1BHWaFiL7lRXd2CIilmYnACgZJJ9JEzocc47xzUcV1SVUKxr37dPX0+dr++Mn2H1z5+S05bahmtM3nUOk9l+zFOhQYAs1DD8y0jmT5qv9Vfb7zZixRSF1KRWHrinaPhyB679RS4IKug/O5HqrKoP2M5ydRirxaYWxjtb0cJ7ZWaanUMNLa1mltw1ZZXUo/P8ALbcBnGTg+h9QTMtezJM+znanJgtTy6T8OO0ug03D9PVbdstY2WPmu0jLOdviC4/TtllOpw09yZ5XUw27YmIZztRdo9ZpjYjJrO5IO2oq7jcwBOAdy+v0mL7ViMmKMlMmu2funfHLR0+627Zjy5Xx/ho01ocXWaenVOlL91YXVnbJ27MHPIZ5j1mDpc85seu2JtXnmNcR8/q15KxWd71E/mveFaerSI5Q6m4O2eelucHB8mVQPWU5736i+piI/wDtH5FYikf9Gs4pZuzVw6+1sHBetKB7c3Of4TnHgp26vliI+u/yRNp3xVV4fq9Z3f8AStKoHhcIj1s3eblAwCduMn1zykZMWDv3iv8ALfPzd0m3HdDC9ktUCLWuqucgu7KtbWqbmbxqmwnCqRgTb1+OY1FLRHp5iOI+O/ipxTuOYZK+vR2HLaGywk9H0ljbf3xiZaznr4yREf8AKOfwdz2z6Nk7H8U0Wl1FVV1S6HvMDTjFalnY7csle4KDkAFiPlNf2dirfP7XJebTHjzrfrzPn8lXUWmKdsRw6lPpGAgICAgICAgICAgICAgIGhfEbtk2m/oelb+ksB3rjrUhHJR6ORz9hz8xM+bL28QrvfXEMN2K7EHUqNRqywpbxKuSGtz1YnqF9+p68uWacWDv963hXTHvmXQD2Z0Hdmv8JQFIxyrUN89/6s++czV7KmtaXdlfg0SvVW8E1vdMzPorCGwef5bHHeKPJ18wOuPcYyRacN+2fCmJnHbXorfFjtINtWipbPeKt1xU9azzrTPv+o+wXyMt6jJx2w6y29GU+GPZ4UUDVWL+devgyOa0dR9W5H5bfeddPj1HdPmXWOuo2zHbUudOK15Ja4rvKttcUbSSU9TkLkemRgzJ9q9TODD7vmZ1H5/1019NSLX5ck4pwYUtWi3o5sbaFPhK8s+LGfb7zwsGecsWtNZjX74bb17dRtjON9leIu1a1NUFHNvzcbieWCCuCPnNXSfaHS1iZtv8FWXDkniGQ0XZ3UKlaWGpWVFDYblyHkAJmy9Zitab03MbWUxzEREq+noaixXDO+wqX7keJUJwT16dPb7xM+0pMa8/Hxv0T4lYdrhcwosruN9HfOBZZQp2MFGXcrtCkMCvQc/nNP2fNKzatq6tqOInz9N79OfojN3TEanjbM6V9SlNYDaQoiqDuutUlsc2IweZz6zFeMVss8W3Pyh3E2iPRZa7i1oxu1OjTlnbWLdQ4HoFDAn7S3F02PxFLffqIczefjDE6PXa3v7ba6brgved29qrQxDVLlRW2FKZXpjPLOQZsvjwezilpiN63Ec+vxjnf71pxWbbnh44TxJ0drXS9DZseyqqpim7Zg7NhOFJyfnmT1OGto7ImJ1xuZjf37RW8+ZZC7jKdTpdbZu6qq3pj55IzM1emtrXfWNevuupvHwlt3wz4Stthus0CaTGXVso1r4YAF/Dkefnnl7y/p8Nc/Udlss2iup48b34cZLTSm4jW3VJ9GwEBAQEBAQJgICAgICAgYrtPxldFpbtQ2CyjFan9q1uSL8s9fYGcXt212i06jblHYbgT8Q1b26gmxAxuvY/tsxJCe245+gPtMWOntLc+PVnrHdPLtagAAAYA5AD0noNKYGlfFbQb9F34Hi0zq3v3TkK4+5U/wCGZ+op3V38FeWNw5j2S4SddxCqtiXrwr2EknFFYAK+wwFQem4ekzY6d1ohVWu5fQSgAAAYA5DHpPRaWo/EV07vTJZp7b62tYl6WKvUQuA4KkMD4iMgjln1xPH+2LW7KxW0RO/XxPylq6SN2nhxTV0XrfXdvYU2bXrtZ0sDseageZO1c49pXS2Occ49cx5j4fuVsxbuifRtrfiFw44ho2U5HPSqdpyMgnvcZnkRGO3ueytGv90/ov5jnbH8RtdeR19uoLeWj0S8+fQNh8feX4Yrbn2cV1/qt/6cWn5/hC04TZdTfqb+6uoA021G1FxaxrAxPiBJwOnhxjlLuojHkxVx7ife9I4/fzMc9tpmY9EdreHatLAFeq6jUI7NWFapW3BcsxG7J8PI+55yeiz4b0ncTE1nXx8fDx+CMlL8a5iVXhVusCA0aMMgBJP4pAOY64ZQT0Erzew7v8TJz9JK92uIS+t4paQiVaenBxl33eft/tEY+jpu1rTJu88Q2bgnZHXX122W6l+9BNavp1oUFSoyDXYpDfPkZFMc56d3TY4msTzEzO9+eJ4/NFrxSdXnlbP2S1mmJs3i7mP18P1DMFHQZqs2gdeijrOr481/dthtH0tEx+U/mRevnuj8GM1h1tjkLWQPbT3IP87TvD0ExX+Sfv1+jm2aPi3LsXdq9Oh7zbliPCQD4QOWSPmfOet0XSxg7p1zLNlyd+m5UcYz+pMfI5m9SvK9bW3RsfPlArhwfOBOYEwEBAQEBAQEBAQOTfFniveairSqfBQveWf+M45Z+SY/fMxdTfntUZbc6b12J4P+E0dSEYtsHe2+odgML/hGB9DNGGnZXSyldQzd9oRXduSorM2AT4QMnlLJnUbduQcb+JOsuYjTY0lX7OAr2Ef2mOQPkBy9TPJy9deeK8NVcMR5apxLimpuSzvtTfYCrZ32uwxj+rnEzxmyWvG53y7tSvbMMbwRmILbg3MBSjHp1+Y6jkZZ1d5iYiOFPTYtblsmh4xrKSDXqbkx5d4xX6qcg/UTLXqcleYs1TjrPmG8VdpxquHBtRYlOoOpOlVwoKl9itkjoAQ4B59emPK3r7e26WL2ru0TuPu86+5XijsyaieNOScfo1NOr/DW2pqBueytQGrHOwnlnO39RGc9OWZb02XHkwe1rGvT4+jq8Wi/bM7Z3Q63XVVKa9CFobmG/EowLY5npnmZgyY+nvk97J730WRa0R44VbOIcavxsr01A6KWZW++CT/CcVw9Bj3uZn9/v1Jtlnw2Dsb2d1VmotTW216tHrsLMaV2qxChU29GXBbPIeU7wxg6uYxYYmmo3Ex8vWf025tNsUbtzyuuJ/Do14OnGpqUdV0t6tWOf/cXZH0Amm3SddXcWiuT68T+PH5yrjLin4w13U6HXpuqVtUQeRNmm06HH+ECRHRXnVrYoif+U/qn21Y4i39Ftp+A69ip8aEEHLGtfr4QTNMdHa3msRCucsR6t77N2arSLg2m7OS4fJG4nqPSej0+GMNIpXwovbuncty0XFVsHMbG9P8AYy9wunCN1Ab5gGQLd9DSf2APly/lI3zpKk3Dk8sj6zpCm2hx0MCBS69D/GBVS+wdRmBWTV+vKSLhLQYFXMCYCAgICAgU77lRHdjhUVnY+igZJ/hI2OJ9mqm4jxRGsGRZc+ptB54rU7th9s7U+swUj2mTn6s1fes7fN7Sh1yCD0II+85vWLVms+qYnU7fO3bJzRqWU6Y0jLElfEr5YgOu3oOXoOeZ870eKtqai+9cfONfF6GS2udLKvV6N6nW6+ypyWXaKmb8sjk2cdeZ5Sz2OauSJpXcfVzPbNdTKdG3DdMpNdurv34JBrUAEDyyIyR1WadXrWNfMpWlPEzKtdxG23lo9E6rjm9hLfXPQfeV06emP/OyRM/CHU2mf5YZfsFwG2/8bpNQiagWI2oK7iBuU1oAp5YbBOPrzluWs9TeP4e3bNY436/X8VcWjHHvxva24z2csqdlrv1tIUjbXfpl1SqOXhVv2R8jOqR1FY/xcMTPrMTr8kTasz7tlsLdcUCGwbVxgDT2L9lDcpXOCkX7oxzv9/J13zrW1ajR65wNq2ZyOYqNf+ZziWV6WbTxT8f3DmckR6t27LVauiwXW2FjgKUBO3Z559T0+wm7pOjr08bjzKnJl73Q9Jr1sHpN6lWtpRxhgD8xmBj7uDof0+H5c5As7OGsvTnAoigjyIgXlGoI684F4l+YjyKgeSJzAmAxAgoJI9IkC4ED1AQEBASBYcU4zptKu7UXJSDkgMfEf7qjm30E4vkrSN2nSYrM+HP+2nxE0tml1Gn0y2s1y913jKETax8fU7ua7h085mnqqX3WplpNa7lp/YvtOdC99q0rezqtQLOU2qDuYDAOcnb+7KJz+xnxtHT4e7ctyo+KpyO80Qx5lL+f2Kc/vJj7Qj1q0Tg+baOEdrNLrq7hS71WrU7FHAWwDGNy4yG8uh9M4mmvUVyVns86VzSazy4d2g0epwEYnVVLt7lkILBVbcEI64znkefoZ5HS5cXM/wAtvVsyRx8V1wTjWmqr26nRszNg5enfjA91Mq6rpsuS28V9a+aaZKxHMMrw/tHpQSF0uPQrQf4DYJlzdFmtG5v/AF/7d1yV+C8TtDUd4at1BHLdtGfLAAJOfpKbdFbiYtz8v3CfaR6to+H3e97Y/dCquxQoUqA2BzDE9QTk8vlPo/s/pZw097zP70w58kWnhuPEOHLZ1HMdDPRUMRZw4r1GfeB5GnHpIHoURPwF7oaSDykwMqkkVMQPLLApPSD5QLazRj0kDwNORI1ylVVTOkKgED0BA9AQJxAlRJFUQPUBAQEga12/47ZodIbKR+bZYtKMRkISrEuQevJTj3Imfqcs46bjzKzHXulxHUXvY7PY7WWMcszksxPuTPFtebTuWuI1GoWPFVfun2fqGDzGeQ645dZZ00xGSO5xljdZUuB3b6gcbWBIbnnn6zvq41dzg126hkACSAOZMyrm3dhuC3jW6exlKALacHqVNTLkjyHiH8Jb0Oat88Vpz538nGauqctp4j2QpsYl68Nn9SZUn3OOv1nr36el/wCaGOL2r4Y09iUzlbrl9sof+WZ5+z8Ux6rIz2eq+xNWctZc/wA2UfyE7r0GGI1o9tZl+G9k6UIKUgN/WbLH9485px4qU/ljSubTPltWg0C1Dl185YhdmBTdcwLZtED7QPVeiUeWYFytYED3iSGICBGIHkiQPO2IDbJDbJDbIE4khiBIge4HqAgICBrXbTh9t9ahNrAHO1xlW9Q3+/rMnW9N/EY+3epidwsxZOy23M9ZwRFPj0+po9dn5qfQ4P8AOeDbp+sx8TG/38myMmO3qsreFUZwHuPt3PP+cin8RPmnP3/omZp8VXQ9lqEJNVWuvLdQyqi+3PA/nLtdbn4mkRr6/wB1ceyp4luXCOy2oIXZp6tEMDc7nvbPf/7kycf2Nkvbea/HwgnqqxHuw3bhPCa9Op2ku7Y3u2NzY8uXID2E9rpulxdPXtxxr+/1Zb5LXndl6yy/StSbTqfIQl6ShR0A+0CriSEBiBGIE4gIEwEBAQIgRIEYkwGJIYgTiAxAYgAIHqBMBAQECDAotpaz1UfbEgeRoq/6ggVErVeigfICB7zAiAgAIEwJgICBECYCAgICAgIEQEkICAgICAAgTAmAgICAgRAQIxAYgTiAxAYgTAiAgMQGIDECYEQEBiAgMQGICAgRAmAxAYgTAQEBAQEBAQEBAQEBAQEBAQEBAQEBAQEBAQEBAQEBAQEBAQEBAQEBAQEBAQEBAQEBAQEBAQEBAQEBAQEBAQEBAQEBAQ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jpeg;base64,/9j/4AAQSkZJRgABAQAAAQABAAD/2wCEAAkGBw8QEA0QDw8QDQ8QDw4PEBQQDxAQFRUOFREXFhQRFRQYHCggGBolHRQUIjEiJSs3MDouFx8zODMtNygtLi0BCgoKDg0OGxAQGzQkHyYsNC8wNDUuLDQwLTQsLSwsLCwsLS8sLCwsLCwsLCwsLCwsLCwsLCwsLCwsLCwsLCwsLP/AABEIAMIBAwMBEQACEQEDEQH/xAAcAAEAAQUBAQAAAAAAAAAAAAAAAQMEBQYHAgj/xABDEAACAgECAwYEAwQIAgsAAAABAgADEQQSBSExBhMiQVFhB3GBkRQjMkKSobEkUmJygqLB0WPCMzREU3Oys8Ph8PH/xAAaAQEAAwEBAQAAAAAAAAAAAAAAAQMEAgUG/8QANxEBAAICAQMBBQYEBgIDAAAAAAECAxEhBBIxQRMiUWFxBYGRsdHwFDKhwSMzUmJy4RXxQoKi/9oADAMBAAIRAxEAPwDuMBAQEBAQEBAQEBAQEBAQEBAQEBAQEBAQEBAQEBAQEBAQIgICAgICAgICAgICAgICAgICAgICAgIHi61UVndgiqCWLHAAHmTImYiNyKPDtdXqKkuqO6twSpIK9CQeR9wYraLRuERO42uZKSAgICAgICBMBAQEBAQEBAQEBAQEBAQEBAQEBAQECnqL0rVndgiKMsScACRaYiNyiZ05f2r7StqmKplNOpyF6FyP22/0E8rPnnJOo8MmTJ3ePDfeyFRTQaBSMH8NSzD+0yBj/EmenijVIj5NVeIhl526ICAgICAgICAgICAgICAgICAgICAgICAgICAgICBzXttxLUWOEsRqaQT3aHkWxy3t6/ynk9TlvedTGoY8t5mdTxDDaPs3rNXSbKajsdXFbO6KD1AbBOcZ88TmuDJPMQiMdp8Q6/p6giIg6IqqPkBiexDaqQEBAQEBAQEBAQEBAQEBAQEBAQEBAQEBAQEBAQECCQMk8gOsDk/ErH4nr1rQkLa/dqR+xpUyWf2OMn5sJ5X+fl+X9mP/ADLuq6ela0REUKiKqKB0CgYAH0nqRGmxUkhAQEBAQEBAQEBAQEBAQEBAQEBAQEBAQEBAQEBAQNe7ccR7nSuoOHuPdD+6R4z9sj6iZuqydtPqqzW1VonAONU8PV9ZYnfPa50tKq6qRWoLPZz8iyhfmky4bRip3zG5lPTYt8sg3xcrzgaJs4zz1CjB9D4est/jON9rR7PnW0L8XFJA/Ben/aQf/bkfxs/6XXsfmr1fFMM21dC7kkAbLwxJPQABOZkR10/6U+w+bfeHak2002lGqNlaOUb9SlhnafcZm6lu6sSpmNTpczpBAQEBAQEBAQEBAQEBAQEBAQEBAQEBAQEBAQOY/EbiBfU92vi7hAgA87nwSB90H0nmdVbvydsejJlndtNW7daRKdTptOFZfw+l09NrEYFlvO1nU+n5p+uZx1URWYiPMQ9Pp41XTAJzezmM7lA8Q8lExzxWP0WV5tKpTXgnnjlz8S9PtOZnjx/SXcMl2apZtbolR1Ru/V0Z2GF2Zc55f2T/AAl2CJnJGvO3N+Ky+gJ7zEQEBAQEBAiAgICAgICAgICAgICAgICAgICAgebbAqszHCqCxPoAMkyJnUbHJ+AIdZxOksMg3Wauz2CHco+W81ieXgj2mXc/Vkx+9fal8QuN6HXvbXTVqW12jZqq2JrWoEWr3m4b8nkDjl6Szqs+LWrfR6eOlvRqGnWxgHKtlzizlXgAZHh5zy7zWJ7d+PHM/wBV0b8wuu5P9r28Kyrvjzx+Mu9LrhXB7tZY1dAL21gOwOxAFBAzluvMzRgxZLT7kb9fLi9ojy7VwE6ruK/xgQajxbxXjb+o7entie/j7+33/LFbW+GQnaCAgICAgICAgICAgICAgICAgICAgICAgaTxzt0Es7rSILju2BsF99mcba1HXn5//sw5eqt3duOFFss71V41naPi+m2PqdJpzW2PCjuHz/VL5KhvbEm2fJj13wTktX+aF7xrtJTfwy++hj4wKCrcmR2IDow8iFJM7y5YnDMw6veJpMww/wAK9NufWagj9Ir06H3Pjcf+nK+jrxMuMEeZYT4sm/8AGULZtr07K/cGvG5uVXeb8cz4uQz5TjrNxPjh6ODTWaaB3hHJVC4Vdhwwznfj5nH0nkWvPbv1+scfJdEe8uWpXP6enQbGlMWnXn+sO9QaLQad7qa7FNS2vsa2usb0ZuSgZGebEDM19NabZIi19ff5cXjVeId8AxPo2AgICAgICAgICAgICAgICAgICAgICAgIGrfELjR02m7tDi3UE1rjqKwPGw+hA/xTP1OTtrqPMq8ttQwvww4IDu11gyctXp8+QHJ7B7k5UfJvWVdLj/8AlLjFX1b3r9Gl9b1WDKOMH1HoR6EdZrvSLxqV1oiY1LgfaCyzSanUaWxiCrrvHRXABNduP7rn7kTzZxWrurLNJjh1j4X6fZw2l8YN9l1x9wXKqf3UWbsFdUhoxxqrm3boaQcS1bKlmpfvD+IL1AClgq42sMlh9Bj38vP6uJ7vdvr5fH5NuLxzDC6UaZnCd4zsN3jXUXINpfKpybymK/torNtfdqJ+9bXt3pkU09eSwdz5f9auP/NMs2vrtmP/AMw71Hn+7JcAW9dTS2nqr1LqdzJYtl42718YGRtYcsMemfea+kvMZP5d/dHHzV5I93zp2yfRMJAQEBAQEBAQEBAQEBAQEBAQEBAQEBAQOP8AbzWNquINVX4tjJpah/xCcN/nYj/CJ5uee/JqPoy5J7radU0ekGn06VVDIpqCqPUqvn7k/wA56ER211DTEa4co4l2x42A577T0bf1KlGGVs42kWbvMzyP/JTNu2Y1P0apwxEbab2q0HFddbXfc1dtioK9x7qslAxZRhFGcFm6+s6p9pYZ4vP9HN+mtPhsXCOP8c01VFKWVCuqtK0V0pYBVUADIGT06kzj/wAnSN6n+juOnmI8Mf2j4je7G7W06VTYrV2HSq9bWEjk9mM7jyHP2AnHt46q0dnmOfDuKezjlr3CNatGoattSjIzVgbdoODjkd4Bzlpb1GOcmLvinMfv0RS3bOpluAIJJFxKqABhqT/pPH1MRrt5n5WX/eraDQ3Gyq3Td899bq67HvK8mDbXWsjKttwR5jM0dPmy1vulePlHn73F61mOZdtQnAyMHAyPefUQ89MBAQEBAQEBAQEBAQEBAQEBAQEBAQEChr9UKarrW/TVW9h+SqT/AKSLTqNomdQ5J8PtMdTxJLH8Xdi3UufV+g+u58/Sef09e6+5Z8UbttuvxI0qvpley9tPVWzF9tjpu3ABRhf1efIjzj7R9t2ROKY+fzehg7d6s5g/AnqJNWqsroavvSzrXbX1yeo6eeZ4UdZF41am7ROvMxLXNO314VqNLei4N9DoMkFtM4Y5Oeosx/CRa9LW3FJ3P+6P0TFZiPL1ZqwuCwaw5AxVpbm+ueYH1MiMMzuPH1tCe71/ssarrrjZXqdIU01osyGYUvyBI5gnJI+XzmiaY6RFsV92jXzj+zmN24mOFv2S3W953aL+GYq4zt7wKF25bmfMGd9fMU1Np9779Ixc+PDPXUgHcG2KOWQtQ5/WYK3nt7Zjc/WVkwrdj9DTZxClV11h1KEWbRqXGakYMylaQF58+TdRnrznq9FPUWtHZEVr68efpvzwz5uyI55l2ae+xEBAQEBAQEBAQEBAQEBAQEBAQECjrNVXSjWWuK0UZLMeX/yfaRa0VjcomYjmWm674hIGC0UtZk4XOSzH+zWvP+MxW6uZnVK7UTmmZ92FY9traVV9Xw3U0VEgbwAcE+qtjb9TLYz2iN3rp3GSY/mhS7bdpNPbwq2zT2q4ueujlyIJO5kZTzB2q3Iyc2SJxzMJvaO3hY/B3S/l6y8/tWJSvyRdzf8AnX7Tnpa8TLnFHG239pdTRXQ3f2JWD+jcf1OOeAvVpn+1cdcnTWrM8+Y59YbOntNckS5ZxlqErRqzSaGsZLVqc1hg4KlWVR4cE5Pn1nznTRkvaYvvcRuNxE+OeJny35O3XyXBNwACUgrgdLweXqCwlP8AhzO725/4/o659IWeou1XUU0hOf8A0mpZcH18NZ9T5y+lMO9bnfyr+sombMHruL6uiwqGq1qsCLAlbGpFcbdht5nODzz9uc34umwZaRxNfh8Z1zvSqclqz8TQaUtet1XD7GrZlqc6h6LNuWBsK4IJAGMeHnJzZY9nNLZYi0c8bj6fH7+U1jnirY7uH6YZZaaK2XqDp1H1J5Ty65cszqbTMT/uWzWqlwlKNZfVpKtZ3Tli6jTuaFaxRuKi1ATkAE4DA8vaej0/T9T3d1IiLfG08xHx1/0oyWprU+Pk7UBPpo8PPTJCAgICAgICAgICAgICAgYbi3ajR6ZillubB1RBvYfPHJfqZVkzUp5lxa9a+VppO3HD7DtNppP/ABQFH7wJA+s4r1WO3yRGWstirsVgGVgykZBUggj1BHWaFiL7lRXd2CIilmYnACgZJJ9JEzocc47xzUcV1SVUKxr37dPX0+dr++Mn2H1z5+S05bahmtM3nUOk9l+zFOhQYAs1DD8y0jmT5qv9Vfb7zZixRSF1KRWHrinaPhyB679RS4IKug/O5HqrKoP2M5ydRirxaYWxjtb0cJ7ZWaanUMNLa1mltw1ZZXUo/P8ALbcBnGTg+h9QTMtezJM+znanJgtTy6T8OO0ug03D9PVbdstY2WPmu0jLOdviC4/TtllOpw09yZ5XUw27YmIZztRdo9ZpjYjJrO5IO2oq7jcwBOAdy+v0mL7ViMmKMlMmu2funfHLR0+627Zjy5Xx/ho01ocXWaenVOlL91YXVnbJ27MHPIZ5j1mDpc85seu2JtXnmNcR8/q15KxWd71E/mveFaerSI5Q6m4O2eelucHB8mVQPWU5736i+piI/wDtH5FYikf9Gs4pZuzVw6+1sHBetKB7c3Of4TnHgp26vliI+u/yRNp3xVV4fq9Z3f8AStKoHhcIj1s3eblAwCduMn1zykZMWDv3iv8ALfPzd0m3HdDC9ktUCLWuqucgu7KtbWqbmbxqmwnCqRgTb1+OY1FLRHp5iOI+O/ipxTuOYZK+vR2HLaGywk9H0ljbf3xiZaznr4yREf8AKOfwdz2z6Nk7H8U0Wl1FVV1S6HvMDTjFalnY7csle4KDkAFiPlNf2dirfP7XJebTHjzrfrzPn8lXUWmKdsRw6lPpGAgICAgICAgICAgICAgIGhfEbtk2m/oelb+ksB3rjrUhHJR6ORz9hz8xM+bL28QrvfXEMN2K7EHUqNRqywpbxKuSGtz1YnqF9+p68uWacWDv963hXTHvmXQD2Z0Hdmv8JQFIxyrUN89/6s++czV7KmtaXdlfg0SvVW8E1vdMzPorCGwef5bHHeKPJ18wOuPcYyRacN+2fCmJnHbXorfFjtINtWipbPeKt1xU9azzrTPv+o+wXyMt6jJx2w6y29GU+GPZ4UUDVWL+devgyOa0dR9W5H5bfeddPj1HdPmXWOuo2zHbUudOK15Ja4rvKttcUbSSU9TkLkemRgzJ9q9TODD7vmZ1H5/1019NSLX5ck4pwYUtWi3o5sbaFPhK8s+LGfb7zwsGecsWtNZjX74bb17dRtjON9leIu1a1NUFHNvzcbieWCCuCPnNXSfaHS1iZtv8FWXDkniGQ0XZ3UKlaWGpWVFDYblyHkAJmy9Zitab03MbWUxzEREq+noaixXDO+wqX7keJUJwT16dPb7xM+0pMa8/Hxv0T4lYdrhcwosruN9HfOBZZQp2MFGXcrtCkMCvQc/nNP2fNKzatq6tqOInz9N79OfojN3TEanjbM6V9SlNYDaQoiqDuutUlsc2IweZz6zFeMVss8W3Pyh3E2iPRZa7i1oxu1OjTlnbWLdQ4HoFDAn7S3F02PxFLffqIczefjDE6PXa3v7ba6brgved29qrQxDVLlRW2FKZXpjPLOQZsvjwezilpiN63Ec+vxjnf71pxWbbnh44TxJ0drXS9DZseyqqpim7Zg7NhOFJyfnmT1OGto7ImJ1xuZjf37RW8+ZZC7jKdTpdbZu6qq3pj55IzM1emtrXfWNevuupvHwlt3wz4Stthus0CaTGXVso1r4YAF/Dkefnnl7y/p8Nc/Udlss2iup48b34cZLTSm4jW3VJ9GwEBAQEBAQJgICAgICAgYrtPxldFpbtQ2CyjFan9q1uSL8s9fYGcXt212i06jblHYbgT8Q1b26gmxAxuvY/tsxJCe245+gPtMWOntLc+PVnrHdPLtagAAAYA5AD0noNKYGlfFbQb9F34Hi0zq3v3TkK4+5U/wCGZ+op3V38FeWNw5j2S4SddxCqtiXrwr2EknFFYAK+wwFQem4ekzY6d1ohVWu5fQSgAAAYA5DHpPRaWo/EV07vTJZp7b62tYl6WKvUQuA4KkMD4iMgjln1xPH+2LW7KxW0RO/XxPylq6SN2nhxTV0XrfXdvYU2bXrtZ0sDseageZO1c49pXS2Occ49cx5j4fuVsxbuifRtrfiFw44ho2U5HPSqdpyMgnvcZnkRGO3ueytGv90/ov5jnbH8RtdeR19uoLeWj0S8+fQNh8feX4Yrbn2cV1/qt/6cWn5/hC04TZdTfqb+6uoA021G1FxaxrAxPiBJwOnhxjlLuojHkxVx7ife9I4/fzMc9tpmY9EdreHatLAFeq6jUI7NWFapW3BcsxG7J8PI+55yeiz4b0ncTE1nXx8fDx+CMlL8a5iVXhVusCA0aMMgBJP4pAOY64ZQT0Erzew7v8TJz9JK92uIS+t4paQiVaenBxl33eft/tEY+jpu1rTJu88Q2bgnZHXX122W6l+9BNavp1oUFSoyDXYpDfPkZFMc56d3TY4msTzEzO9+eJ4/NFrxSdXnlbP2S1mmJs3i7mP18P1DMFHQZqs2gdeijrOr481/dthtH0tEx+U/mRevnuj8GM1h1tjkLWQPbT3IP87TvD0ExX+Sfv1+jm2aPi3LsXdq9Oh7zbliPCQD4QOWSPmfOet0XSxg7p1zLNlyd+m5UcYz+pMfI5m9SvK9bW3RsfPlArhwfOBOYEwEBAQEBAQEBAQOTfFniveairSqfBQveWf+M45Z+SY/fMxdTfntUZbc6b12J4P+E0dSEYtsHe2+odgML/hGB9DNGGnZXSyldQzd9oRXduSorM2AT4QMnlLJnUbduQcb+JOsuYjTY0lX7OAr2Ef2mOQPkBy9TPJy9deeK8NVcMR5apxLimpuSzvtTfYCrZ32uwxj+rnEzxmyWvG53y7tSvbMMbwRmILbg3MBSjHp1+Y6jkZZ1d5iYiOFPTYtblsmh4xrKSDXqbkx5d4xX6qcg/UTLXqcleYs1TjrPmG8VdpxquHBtRYlOoOpOlVwoKl9itkjoAQ4B59emPK3r7e26WL2ru0TuPu86+5XijsyaieNOScfo1NOr/DW2pqBueytQGrHOwnlnO39RGc9OWZb02XHkwe1rGvT4+jq8Wi/bM7Z3Q63XVVKa9CFobmG/EowLY5npnmZgyY+nvk97J730WRa0R44VbOIcavxsr01A6KWZW++CT/CcVw9Bj3uZn9/v1Jtlnw2Dsb2d1VmotTW216tHrsLMaV2qxChU29GXBbPIeU7wxg6uYxYYmmo3Ex8vWf025tNsUbtzyuuJ/Do14OnGpqUdV0t6tWOf/cXZH0Amm3SddXcWiuT68T+PH5yrjLin4w13U6HXpuqVtUQeRNmm06HH+ECRHRXnVrYoif+U/qn21Y4i39Ftp+A69ip8aEEHLGtfr4QTNMdHa3msRCucsR6t77N2arSLg2m7OS4fJG4nqPSej0+GMNIpXwovbuncty0XFVsHMbG9P8AYy9wunCN1Ab5gGQLd9DSf2APly/lI3zpKk3Dk8sj6zpCm2hx0MCBS69D/GBVS+wdRmBWTV+vKSLhLQYFXMCYCAgICAgU77lRHdjhUVnY+igZJ/hI2OJ9mqm4jxRGsGRZc+ptB54rU7th9s7U+swUj2mTn6s1fes7fN7Sh1yCD0II+85vWLVms+qYnU7fO3bJzRqWU6Y0jLElfEr5YgOu3oOXoOeZ870eKtqai+9cfONfF6GS2udLKvV6N6nW6+ypyWXaKmb8sjk2cdeZ5Sz2OauSJpXcfVzPbNdTKdG3DdMpNdurv34JBrUAEDyyIyR1WadXrWNfMpWlPEzKtdxG23lo9E6rjm9hLfXPQfeV06emP/OyRM/CHU2mf5YZfsFwG2/8bpNQiagWI2oK7iBuU1oAp5YbBOPrzluWs9TeP4e3bNY436/X8VcWjHHvxva24z2csqdlrv1tIUjbXfpl1SqOXhVv2R8jOqR1FY/xcMTPrMTr8kTasz7tlsLdcUCGwbVxgDT2L9lDcpXOCkX7oxzv9/J13zrW1ajR65wNq2ZyOYqNf+ZziWV6WbTxT8f3DmckR6t27LVauiwXW2FjgKUBO3Z559T0+wm7pOjr08bjzKnJl73Q9Jr1sHpN6lWtpRxhgD8xmBj7uDof0+H5c5As7OGsvTnAoigjyIgXlGoI684F4l+YjyKgeSJzAmAxAgoJI9IkC4ED1AQEBASBYcU4zptKu7UXJSDkgMfEf7qjm30E4vkrSN2nSYrM+HP+2nxE0tml1Gn0y2s1y913jKETax8fU7ua7h085mnqqX3WplpNa7lp/YvtOdC99q0rezqtQLOU2qDuYDAOcnb+7KJz+xnxtHT4e7ctyo+KpyO80Qx5lL+f2Kc/vJj7Qj1q0Tg+baOEdrNLrq7hS71WrU7FHAWwDGNy4yG8uh9M4mmvUVyVns86VzSazy4d2g0epwEYnVVLt7lkILBVbcEI64znkefoZ5HS5cXM/wAtvVsyRx8V1wTjWmqr26nRszNg5enfjA91Mq6rpsuS28V9a+aaZKxHMMrw/tHpQSF0uPQrQf4DYJlzdFmtG5v/AF/7d1yV+C8TtDUd4at1BHLdtGfLAAJOfpKbdFbiYtz8v3CfaR6to+H3e97Y/dCquxQoUqA2BzDE9QTk8vlPo/s/pZw097zP70w58kWnhuPEOHLZ1HMdDPRUMRZw4r1GfeB5GnHpIHoURPwF7oaSDykwMqkkVMQPLLApPSD5QLazRj0kDwNORI1ylVVTOkKgED0BA9AQJxAlRJFUQPUBAQEga12/47ZodIbKR+bZYtKMRkISrEuQevJTj3Imfqcs46bjzKzHXulxHUXvY7PY7WWMcszksxPuTPFtebTuWuI1GoWPFVfun2fqGDzGeQ645dZZ00xGSO5xljdZUuB3b6gcbWBIbnnn6zvq41dzg126hkACSAOZMyrm3dhuC3jW6exlKALacHqVNTLkjyHiH8Jb0Oat88Vpz538nGauqctp4j2QpsYl68Nn9SZUn3OOv1nr36el/wCaGOL2r4Y09iUzlbrl9sof+WZ5+z8Ux6rIz2eq+xNWctZc/wA2UfyE7r0GGI1o9tZl+G9k6UIKUgN/WbLH9485px4qU/ljSubTPltWg0C1Dl185YhdmBTdcwLZtED7QPVeiUeWYFytYED3iSGICBGIHkiQPO2IDbJDbJDbIE4khiBIge4HqAgICBrXbTh9t9ahNrAHO1xlW9Q3+/rMnW9N/EY+3epidwsxZOy23M9ZwRFPj0+po9dn5qfQ4P8AOeDbp+sx8TG/38myMmO3qsreFUZwHuPt3PP+cin8RPmnP3/omZp8VXQ9lqEJNVWuvLdQyqi+3PA/nLtdbn4mkRr6/wB1ceyp4luXCOy2oIXZp6tEMDc7nvbPf/7kycf2Nkvbea/HwgnqqxHuw3bhPCa9Op2ku7Y3u2NzY8uXID2E9rpulxdPXtxxr+/1Zb5LXndl6yy/StSbTqfIQl6ShR0A+0CriSEBiBGIE4gIEwEBAQIgRIEYkwGJIYgTiAxAYgAIHqBMBAQECDAotpaz1UfbEgeRoq/6ggVErVeigfICB7zAiAgAIEwJgICBECYCAgICAgIEQEkICAgICAAgTAmAgICAgRAQIxAYgTiAxAYgTAiAgMQGIDECYEQEBiAgMQGICAgRAmAxAYgTAQEBAQEBAQEBAQEBAQEBAQEBAQEBAQEBAQEBAQEBAQEBAQEBAQEBAQEBAQEBAQEBAQEBAQEBAQEBAQEBAQEBAQEBAQ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jpeg;base64,/9j/4AAQSkZJRgABAQAAAQABAAD/2wCEAAkGBw8QEA0QDw8QDQ8QDw4PEBQQDxAQFRUOFREXFhQRFRQYHCggGBolHRQUIjEiJSs3MDouFx8zODMtNygtLi0BCgoKDg0OGxAQGzQkHyYsNC8wNDUuLDQwLTQsLSwsLCwsLS8sLCwsLCwsLCwsLCwsLCwsLCwsLCwsLCwsLCwsLP/AABEIAMIBAwMBEQACEQEDEQH/xAAcAAEAAQUBAQAAAAAAAAAAAAAAAQMEBQYHAgj/xABDEAACAgECAwYEAwQIAgsAAAABAgADEQQSBSExBhMiQVFhB3GBkRQjMkKSobEkUmJygqLB0WPCMzREU3Oys8Ph8PH/xAAaAQEAAwEBAQAAAAAAAAAAAAAAAQMEAgUG/8QANxEBAAICAQMBBQYEBgIDAAAAAAECAxEhBBIxQRMiUWFxBYGRsdHwFDKhwSMzUmJy4RXxQoKi/9oADAMBAAIRAxEAPwDuMBAQEBAQEBAQEBAQEBAQEBAQEBAQEBAQEBAQEBAQEBAQIgICAgICAgICAgICAgICAgICAgICAgIHi61UVndgiqCWLHAAHmTImYiNyKPDtdXqKkuqO6twSpIK9CQeR9wYraLRuERO42uZKSAgICAgICBMBAQEBAQEBAQEBAQEBAQEBAQEBAQECnqL0rVndgiKMsScACRaYiNyiZ05f2r7StqmKplNOpyF6FyP22/0E8rPnnJOo8MmTJ3ePDfeyFRTQaBSMH8NSzD+0yBj/EmenijVIj5NVeIhl526ICAgICAgICAgICAgICAgICAgICAgICAgICAgICBzXttxLUWOEsRqaQT3aHkWxy3t6/ynk9TlvedTGoY8t5mdTxDDaPs3rNXSbKajsdXFbO6KD1AbBOcZ88TmuDJPMQiMdp8Q6/p6giIg6IqqPkBiexDaqQEBAQEBAQEBAQEBAQEBAQEBAQEBAQEBAQEBAQECCQMk8gOsDk/ErH4nr1rQkLa/dqR+xpUyWf2OMn5sJ5X+fl+X9mP/ADLuq6ela0REUKiKqKB0CgYAH0nqRGmxUkhAQEBAQEBAQEBAQEBAQEBAQEBAQEBAQEBAQEBAQNe7ccR7nSuoOHuPdD+6R4z9sj6iZuqydtPqqzW1VonAONU8PV9ZYnfPa50tKq6qRWoLPZz8iyhfmky4bRip3zG5lPTYt8sg3xcrzgaJs4zz1CjB9D4est/jON9rR7PnW0L8XFJA/Ben/aQf/bkfxs/6XXsfmr1fFMM21dC7kkAbLwxJPQABOZkR10/6U+w+bfeHak2002lGqNlaOUb9SlhnafcZm6lu6sSpmNTpczpBAQEBAQEBAQEBAQEBAQEBAQEBAQEBAQEBAQOY/EbiBfU92vi7hAgA87nwSB90H0nmdVbvydsejJlndtNW7daRKdTptOFZfw+l09NrEYFlvO1nU+n5p+uZx1URWYiPMQ9Pp41XTAJzezmM7lA8Q8lExzxWP0WV5tKpTXgnnjlz8S9PtOZnjx/SXcMl2apZtbolR1Ru/V0Z2GF2Zc55f2T/AAl2CJnJGvO3N+Ky+gJ7zEQEBAQEBAiAgICAgICAgICAgICAgICAgICAgebbAqszHCqCxPoAMkyJnUbHJ+AIdZxOksMg3Wauz2CHco+W81ieXgj2mXc/Vkx+9fal8QuN6HXvbXTVqW12jZqq2JrWoEWr3m4b8nkDjl6Szqs+LWrfR6eOlvRqGnWxgHKtlzizlXgAZHh5zy7zWJ7d+PHM/wBV0b8wuu5P9r28Kyrvjzx+Mu9LrhXB7tZY1dAL21gOwOxAFBAzluvMzRgxZLT7kb9fLi9ojy7VwE6ruK/xgQajxbxXjb+o7entie/j7+33/LFbW+GQnaCAgICAgICAgICAgICAgICAgICAgICAgaTxzt0Es7rSILju2BsF99mcba1HXn5//sw5eqt3duOFFss71V41naPi+m2PqdJpzW2PCjuHz/VL5KhvbEm2fJj13wTktX+aF7xrtJTfwy++hj4wKCrcmR2IDow8iFJM7y5YnDMw6veJpMww/wAK9NufWagj9Ir06H3Pjcf+nK+jrxMuMEeZYT4sm/8AGULZtr07K/cGvG5uVXeb8cz4uQz5TjrNxPjh6ODTWaaB3hHJVC4Vdhwwznfj5nH0nkWvPbv1+scfJdEe8uWpXP6enQbGlMWnXn+sO9QaLQad7qa7FNS2vsa2usb0ZuSgZGebEDM19NabZIi19ff5cXjVeId8AxPo2AgICAgICAgICAgICAgICAgICAgICAgIGrfELjR02m7tDi3UE1rjqKwPGw+hA/xTP1OTtrqPMq8ttQwvww4IDu11gyctXp8+QHJ7B7k5UfJvWVdLj/8AlLjFX1b3r9Gl9b1WDKOMH1HoR6EdZrvSLxqV1oiY1LgfaCyzSanUaWxiCrrvHRXABNduP7rn7kTzZxWrurLNJjh1j4X6fZw2l8YN9l1x9wXKqf3UWbsFdUhoxxqrm3boaQcS1bKlmpfvD+IL1AClgq42sMlh9Bj38vP6uJ7vdvr5fH5NuLxzDC6UaZnCd4zsN3jXUXINpfKpybymK/torNtfdqJ+9bXt3pkU09eSwdz5f9auP/NMs2vrtmP/AMw71Hn+7JcAW9dTS2nqr1LqdzJYtl42718YGRtYcsMemfea+kvMZP5d/dHHzV5I93zp2yfRMJAQEBAQEBAQEBAQEBAQEBAQEBAQEBAQOP8AbzWNquINVX4tjJpah/xCcN/nYj/CJ5uee/JqPoy5J7radU0ekGn06VVDIpqCqPUqvn7k/wA56ER211DTEa4co4l2x42A577T0bf1KlGGVs42kWbvMzyP/JTNu2Y1P0apwxEbab2q0HFddbXfc1dtioK9x7qslAxZRhFGcFm6+s6p9pYZ4vP9HN+mtPhsXCOP8c01VFKWVCuqtK0V0pYBVUADIGT06kzj/wAnSN6n+juOnmI8Mf2j4je7G7W06VTYrV2HSq9bWEjk9mM7jyHP2AnHt46q0dnmOfDuKezjlr3CNatGoattSjIzVgbdoODjkd4Bzlpb1GOcmLvinMfv0RS3bOpluAIJJFxKqABhqT/pPH1MRrt5n5WX/eraDQ3Gyq3Td899bq67HvK8mDbXWsjKttwR5jM0dPmy1vulePlHn73F61mOZdtQnAyMHAyPefUQ89MBAQEBAQEBAQEBAQEBAQEBAQEBAQEChr9UKarrW/TVW9h+SqT/AKSLTqNomdQ5J8PtMdTxJLH8Xdi3UufV+g+u58/Sef09e6+5Z8UbttuvxI0qvpley9tPVWzF9tjpu3ABRhf1efIjzj7R9t2ROKY+fzehg7d6s5g/AnqJNWqsroavvSzrXbX1yeo6eeZ4UdZF41am7ROvMxLXNO314VqNLei4N9DoMkFtM4Y5Oeosx/CRa9LW3FJ3P+6P0TFZiPL1ZqwuCwaw5AxVpbm+ueYH1MiMMzuPH1tCe71/ssarrrjZXqdIU01osyGYUvyBI5gnJI+XzmiaY6RFsV92jXzj+zmN24mOFv2S3W953aL+GYq4zt7wKF25bmfMGd9fMU1Np9779Ixc+PDPXUgHcG2KOWQtQ5/WYK3nt7Zjc/WVkwrdj9DTZxClV11h1KEWbRqXGakYMylaQF58+TdRnrznq9FPUWtHZEVr68efpvzwz5uyI55l2ae+xEBAQEBAQEBAQEBAQEBAQEBAQECjrNVXSjWWuK0UZLMeX/yfaRa0VjcomYjmWm674hIGC0UtZk4XOSzH+zWvP+MxW6uZnVK7UTmmZ92FY9traVV9Xw3U0VEgbwAcE+qtjb9TLYz2iN3rp3GSY/mhS7bdpNPbwq2zT2q4ueujlyIJO5kZTzB2q3Iyc2SJxzMJvaO3hY/B3S/l6y8/tWJSvyRdzf8AnX7Tnpa8TLnFHG239pdTRXQ3f2JWD+jcf1OOeAvVpn+1cdcnTWrM8+Y59YbOntNckS5ZxlqErRqzSaGsZLVqc1hg4KlWVR4cE5Pn1nznTRkvaYvvcRuNxE+OeJny35O3XyXBNwACUgrgdLweXqCwlP8AhzO725/4/o659IWeou1XUU0hOf8A0mpZcH18NZ9T5y+lMO9bnfyr+sombMHruL6uiwqGq1qsCLAlbGpFcbdht5nODzz9uc34umwZaRxNfh8Z1zvSqclqz8TQaUtet1XD7GrZlqc6h6LNuWBsK4IJAGMeHnJzZY9nNLZYi0c8bj6fH7+U1jnirY7uH6YZZaaK2XqDp1H1J5Ty65cszqbTMT/uWzWqlwlKNZfVpKtZ3Tli6jTuaFaxRuKi1ATkAE4DA8vaej0/T9T3d1IiLfG08xHx1/0oyWprU+Pk7UBPpo8PPTJCAgICAgICAgICAgICAgYbi3ajR6ZillubB1RBvYfPHJfqZVkzUp5lxa9a+VppO3HD7DtNppP/ABQFH7wJA+s4r1WO3yRGWstirsVgGVgykZBUggj1BHWaFiL7lRXd2CIilmYnACgZJJ9JEzocc47xzUcV1SVUKxr37dPX0+dr++Mn2H1z5+S05bahmtM3nUOk9l+zFOhQYAs1DD8y0jmT5qv9Vfb7zZixRSF1KRWHrinaPhyB679RS4IKug/O5HqrKoP2M5ydRirxaYWxjtb0cJ7ZWaanUMNLa1mltw1ZZXUo/P8ALbcBnGTg+h9QTMtezJM+znanJgtTy6T8OO0ug03D9PVbdstY2WPmu0jLOdviC4/TtllOpw09yZ5XUw27YmIZztRdo9ZpjYjJrO5IO2oq7jcwBOAdy+v0mL7ViMmKMlMmu2funfHLR0+627Zjy5Xx/ho01ocXWaenVOlL91YXVnbJ27MHPIZ5j1mDpc85seu2JtXnmNcR8/q15KxWd71E/mveFaerSI5Q6m4O2eelucHB8mVQPWU5736i+piI/wDtH5FYikf9Gs4pZuzVw6+1sHBetKB7c3Of4TnHgp26vliI+u/yRNp3xVV4fq9Z3f8AStKoHhcIj1s3eblAwCduMn1zykZMWDv3iv8ALfPzd0m3HdDC9ktUCLWuqucgu7KtbWqbmbxqmwnCqRgTb1+OY1FLRHp5iOI+O/ipxTuOYZK+vR2HLaGywk9H0ljbf3xiZaznr4yREf8AKOfwdz2z6Nk7H8U0Wl1FVV1S6HvMDTjFalnY7csle4KDkAFiPlNf2dirfP7XJebTHjzrfrzPn8lXUWmKdsRw6lPpGAgICAgICAgICAgICAgIGhfEbtk2m/oelb+ksB3rjrUhHJR6ORz9hz8xM+bL28QrvfXEMN2K7EHUqNRqywpbxKuSGtz1YnqF9+p68uWacWDv963hXTHvmXQD2Z0Hdmv8JQFIxyrUN89/6s++czV7KmtaXdlfg0SvVW8E1vdMzPorCGwef5bHHeKPJ18wOuPcYyRacN+2fCmJnHbXorfFjtINtWipbPeKt1xU9azzrTPv+o+wXyMt6jJx2w6y29GU+GPZ4UUDVWL+devgyOa0dR9W5H5bfeddPj1HdPmXWOuo2zHbUudOK15Ja4rvKttcUbSSU9TkLkemRgzJ9q9TODD7vmZ1H5/1019NSLX5ck4pwYUtWi3o5sbaFPhK8s+LGfb7zwsGecsWtNZjX74bb17dRtjON9leIu1a1NUFHNvzcbieWCCuCPnNXSfaHS1iZtv8FWXDkniGQ0XZ3UKlaWGpWVFDYblyHkAJmy9Zitab03MbWUxzEREq+noaixXDO+wqX7keJUJwT16dPb7xM+0pMa8/Hxv0T4lYdrhcwosruN9HfOBZZQp2MFGXcrtCkMCvQc/nNP2fNKzatq6tqOInz9N79OfojN3TEanjbM6V9SlNYDaQoiqDuutUlsc2IweZz6zFeMVss8W3Pyh3E2iPRZa7i1oxu1OjTlnbWLdQ4HoFDAn7S3F02PxFLffqIczefjDE6PXa3v7ba6brgved29qrQxDVLlRW2FKZXpjPLOQZsvjwezilpiN63Ec+vxjnf71pxWbbnh44TxJ0drXS9DZseyqqpim7Zg7NhOFJyfnmT1OGto7ImJ1xuZjf37RW8+ZZC7jKdTpdbZu6qq3pj55IzM1emtrXfWNevuupvHwlt3wz4Stthus0CaTGXVso1r4YAF/Dkefnnl7y/p8Nc/Udlss2iup48b34cZLTSm4jW3VJ9GwEBAQEBAQJgICAgICAgYrtPxldFpbtQ2CyjFan9q1uSL8s9fYGcXt212i06jblHYbgT8Q1b26gmxAxuvY/tsxJCe245+gPtMWOntLc+PVnrHdPLtagAAAYA5AD0noNKYGlfFbQb9F34Hi0zq3v3TkK4+5U/wCGZ+op3V38FeWNw5j2S4SddxCqtiXrwr2EknFFYAK+wwFQem4ekzY6d1ohVWu5fQSgAAAYA5DHpPRaWo/EV07vTJZp7b62tYl6WKvUQuA4KkMD4iMgjln1xPH+2LW7KxW0RO/XxPylq6SN2nhxTV0XrfXdvYU2bXrtZ0sDseageZO1c49pXS2Occ49cx5j4fuVsxbuifRtrfiFw44ho2U5HPSqdpyMgnvcZnkRGO3ueytGv90/ov5jnbH8RtdeR19uoLeWj0S8+fQNh8feX4Yrbn2cV1/qt/6cWn5/hC04TZdTfqb+6uoA021G1FxaxrAxPiBJwOnhxjlLuojHkxVx7ife9I4/fzMc9tpmY9EdreHatLAFeq6jUI7NWFapW3BcsxG7J8PI+55yeiz4b0ncTE1nXx8fDx+CMlL8a5iVXhVusCA0aMMgBJP4pAOY64ZQT0Erzew7v8TJz9JK92uIS+t4paQiVaenBxl33eft/tEY+jpu1rTJu88Q2bgnZHXX122W6l+9BNavp1oUFSoyDXYpDfPkZFMc56d3TY4msTzEzO9+eJ4/NFrxSdXnlbP2S1mmJs3i7mP18P1DMFHQZqs2gdeijrOr481/dthtH0tEx+U/mRevnuj8GM1h1tjkLWQPbT3IP87TvD0ExX+Sfv1+jm2aPi3LsXdq9Oh7zbliPCQD4QOWSPmfOet0XSxg7p1zLNlyd+m5UcYz+pMfI5m9SvK9bW3RsfPlArhwfOBOYEwEBAQEBAQEBAQOTfFniveairSqfBQveWf+M45Z+SY/fMxdTfntUZbc6b12J4P+E0dSEYtsHe2+odgML/hGB9DNGGnZXSyldQzd9oRXduSorM2AT4QMnlLJnUbduQcb+JOsuYjTY0lX7OAr2Ef2mOQPkBy9TPJy9deeK8NVcMR5apxLimpuSzvtTfYCrZ32uwxj+rnEzxmyWvG53y7tSvbMMbwRmILbg3MBSjHp1+Y6jkZZ1d5iYiOFPTYtblsmh4xrKSDXqbkx5d4xX6qcg/UTLXqcleYs1TjrPmG8VdpxquHBtRYlOoOpOlVwoKl9itkjoAQ4B59emPK3r7e26WL2ru0TuPu86+5XijsyaieNOScfo1NOr/DW2pqBueytQGrHOwnlnO39RGc9OWZb02XHkwe1rGvT4+jq8Wi/bM7Z3Q63XVVKa9CFobmG/EowLY5npnmZgyY+nvk97J730WRa0R44VbOIcavxsr01A6KWZW++CT/CcVw9Bj3uZn9/v1Jtlnw2Dsb2d1VmotTW216tHrsLMaV2qxChU29GXBbPIeU7wxg6uYxYYmmo3Ex8vWf025tNsUbtzyuuJ/Do14OnGpqUdV0t6tWOf/cXZH0Amm3SddXcWiuT68T+PH5yrjLin4w13U6HXpuqVtUQeRNmm06HH+ECRHRXnVrYoif+U/qn21Y4i39Ftp+A69ip8aEEHLGtfr4QTNMdHa3msRCucsR6t77N2arSLg2m7OS4fJG4nqPSej0+GMNIpXwovbuncty0XFVsHMbG9P8AYy9wunCN1Ab5gGQLd9DSf2APly/lI3zpKk3Dk8sj6zpCm2hx0MCBS69D/GBVS+wdRmBWTV+vKSLhLQYFXMCYCAgICAgU77lRHdjhUVnY+igZJ/hI2OJ9mqm4jxRGsGRZc+ptB54rU7th9s7U+swUj2mTn6s1fes7fN7Sh1yCD0II+85vWLVms+qYnU7fO3bJzRqWU6Y0jLElfEr5YgOu3oOXoOeZ870eKtqai+9cfONfF6GS2udLKvV6N6nW6+ypyWXaKmb8sjk2cdeZ5Sz2OauSJpXcfVzPbNdTKdG3DdMpNdurv34JBrUAEDyyIyR1WadXrWNfMpWlPEzKtdxG23lo9E6rjm9hLfXPQfeV06emP/OyRM/CHU2mf5YZfsFwG2/8bpNQiagWI2oK7iBuU1oAp5YbBOPrzluWs9TeP4e3bNY436/X8VcWjHHvxva24z2csqdlrv1tIUjbXfpl1SqOXhVv2R8jOqR1FY/xcMTPrMTr8kTasz7tlsLdcUCGwbVxgDT2L9lDcpXOCkX7oxzv9/J13zrW1ajR65wNq2ZyOYqNf+ZziWV6WbTxT8f3DmckR6t27LVauiwXW2FjgKUBO3Z559T0+wm7pOjr08bjzKnJl73Q9Jr1sHpN6lWtpRxhgD8xmBj7uDof0+H5c5As7OGsvTnAoigjyIgXlGoI684F4l+YjyKgeSJzAmAxAgoJI9IkC4ED1AQEBASBYcU4zptKu7UXJSDkgMfEf7qjm30E4vkrSN2nSYrM+HP+2nxE0tml1Gn0y2s1y913jKETax8fU7ua7h085mnqqX3WplpNa7lp/YvtOdC99q0rezqtQLOU2qDuYDAOcnb+7KJz+xnxtHT4e7ctyo+KpyO80Qx5lL+f2Kc/vJj7Qj1q0Tg+baOEdrNLrq7hS71WrU7FHAWwDGNy4yG8uh9M4mmvUVyVns86VzSazy4d2g0epwEYnVVLt7lkILBVbcEI64znkefoZ5HS5cXM/wAtvVsyRx8V1wTjWmqr26nRszNg5enfjA91Mq6rpsuS28V9a+aaZKxHMMrw/tHpQSF0uPQrQf4DYJlzdFmtG5v/AF/7d1yV+C8TtDUd4at1BHLdtGfLAAJOfpKbdFbiYtz8v3CfaR6to+H3e97Y/dCquxQoUqA2BzDE9QTk8vlPo/s/pZw097zP70w58kWnhuPEOHLZ1HMdDPRUMRZw4r1GfeB5GnHpIHoURPwF7oaSDykwMqkkVMQPLLApPSD5QLazRj0kDwNORI1ylVVTOkKgED0BA9AQJxAlRJFUQPUBAQEga12/47ZodIbKR+bZYtKMRkISrEuQevJTj3Imfqcs46bjzKzHXulxHUXvY7PY7WWMcszksxPuTPFtebTuWuI1GoWPFVfun2fqGDzGeQ645dZZ00xGSO5xljdZUuB3b6gcbWBIbnnn6zvq41dzg126hkACSAOZMyrm3dhuC3jW6exlKALacHqVNTLkjyHiH8Jb0Oat88Vpz538nGauqctp4j2QpsYl68Nn9SZUn3OOv1nr36el/wCaGOL2r4Y09iUzlbrl9sof+WZ5+z8Ux6rIz2eq+xNWctZc/wA2UfyE7r0GGI1o9tZl+G9k6UIKUgN/WbLH9485px4qU/ljSubTPltWg0C1Dl185YhdmBTdcwLZtED7QPVeiUeWYFytYED3iSGICBGIHkiQPO2IDbJDbJDbIE4khiBIge4HqAgICBrXbTh9t9ahNrAHO1xlW9Q3+/rMnW9N/EY+3epidwsxZOy23M9ZwRFPj0+po9dn5qfQ4P8AOeDbp+sx8TG/38myMmO3qsreFUZwHuPt3PP+cin8RPmnP3/omZp8VXQ9lqEJNVWuvLdQyqi+3PA/nLtdbn4mkRr6/wB1ceyp4luXCOy2oIXZp6tEMDc7nvbPf/7kycf2Nkvbea/HwgnqqxHuw3bhPCa9Op2ku7Y3u2NzY8uXID2E9rpulxdPXtxxr+/1Zb5LXndl6yy/StSbTqfIQl6ShR0A+0CriSEBiBGIE4gIEwEBAQIgRIEYkwGJIYgTiAxAYgAIHqBMBAQECDAotpaz1UfbEgeRoq/6ggVErVeigfICB7zAiAgAIEwJgICBECYCAgICAgIEQEkICAgICAAgTAmAgICAgRAQIxAYgTiAxAYgTAiAgMQGIDECYEQEBiAgMQGICAgRAmAxAYgTAQEBAQEBAQEBAQEBAQEBAQEBAQEBAQEBAQEBAQEBAQEBAQEBAQEBAQEBAQEBAQEBAQEBAQEBAQEBAQEBAQEBAQEBAQ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data:image/jpeg;base64,/9j/4AAQSkZJRgABAQAAAQABAAD/2wCEAAkGBw8QEA0QDw8QDQ8QDw4PEBQQDxAQFRUOFREXFhQRFRQYHCggGBolHRQUIjEiJSs3MDouFx8zODMtNygtLi0BCgoKDg0OGxAQGzQkHyYsNC8wNDUuLDQwLTQsLSwsLCwsLS8sLCwsLCwsLCwsLCwsLCwsLCwsLCwsLCwsLCwsLP/AABEIAMIBAwMBEQACEQEDEQH/xAAcAAEAAQUBAQAAAAAAAAAAAAAAAQMEBQYHAgj/xABDEAACAgECAwYEAwQIAgsAAAABAgADEQQSBSExBhMiQVFhB3GBkRQjMkKSobEkUmJygqLB0WPCMzREU3Oys8Ph8PH/xAAaAQEAAwEBAQAAAAAAAAAAAAAAAQMEAgUG/8QANxEBAAICAQMBBQYEBgIDAAAAAAECAxEhBBIxQRMiUWFxBYGRsdHwFDKhwSMzUmJy4RXxQoKi/9oADAMBAAIRAxEAPwDuMBAQEBAQEBAQEBAQEBAQEBAQEBAQEBAQEBAQEBAQEBAQIgICAgICAgICAgICAgICAgICAgICAgIHi61UVndgiqCWLHAAHmTImYiNyKPDtdXqKkuqO6twSpIK9CQeR9wYraLRuERO42uZKSAgICAgICBMBAQEBAQEBAQEBAQEBAQEBAQEBAQECnqL0rVndgiKMsScACRaYiNyiZ05f2r7StqmKplNOpyF6FyP22/0E8rPnnJOo8MmTJ3ePDfeyFRTQaBSMH8NSzD+0yBj/EmenijVIj5NVeIhl526ICAgICAgICAgICAgICAgICAgICAgICAgICAgICBzXttxLUWOEsRqaQT3aHkWxy3t6/ynk9TlvedTGoY8t5mdTxDDaPs3rNXSbKajsdXFbO6KD1AbBOcZ88TmuDJPMQiMdp8Q6/p6giIg6IqqPkBiexDaqQEBAQEBAQEBAQEBAQEBAQEBAQEBAQEBAQEBAQECCQMk8gOsDk/ErH4nr1rQkLa/dqR+xpUyWf2OMn5sJ5X+fl+X9mP/ADLuq6ela0REUKiKqKB0CgYAH0nqRGmxUkhAQEBAQEBAQEBAQEBAQEBAQEBAQEBAQEBAQEBAQNe7ccR7nSuoOHuPdD+6R4z9sj6iZuqydtPqqzW1VonAONU8PV9ZYnfPa50tKq6qRWoLPZz8iyhfmky4bRip3zG5lPTYt8sg3xcrzgaJs4zz1CjB9D4est/jON9rR7PnW0L8XFJA/Ben/aQf/bkfxs/6XXsfmr1fFMM21dC7kkAbLwxJPQABOZkR10/6U+w+bfeHak2002lGqNlaOUb9SlhnafcZm6lu6sSpmNTpczpBAQEBAQEBAQEBAQEBAQEBAQEBAQEBAQEBAQOY/EbiBfU92vi7hAgA87nwSB90H0nmdVbvydsejJlndtNW7daRKdTptOFZfw+l09NrEYFlvO1nU+n5p+uZx1URWYiPMQ9Pp41XTAJzezmM7lA8Q8lExzxWP0WV5tKpTXgnnjlz8S9PtOZnjx/SXcMl2apZtbolR1Ru/V0Z2GF2Zc55f2T/AAl2CJnJGvO3N+Ky+gJ7zEQEBAQEBAiAgICAgICAgICAgICAgICAgICAgebbAqszHCqCxPoAMkyJnUbHJ+AIdZxOksMg3Wauz2CHco+W81ieXgj2mXc/Vkx+9fal8QuN6HXvbXTVqW12jZqq2JrWoEWr3m4b8nkDjl6Szqs+LWrfR6eOlvRqGnWxgHKtlzizlXgAZHh5zy7zWJ7d+PHM/wBV0b8wuu5P9r28Kyrvjzx+Mu9LrhXB7tZY1dAL21gOwOxAFBAzluvMzRgxZLT7kb9fLi9ojy7VwE6ruK/xgQajxbxXjb+o7entie/j7+33/LFbW+GQnaCAgICAgICAgICAgICAgICAgICAgICAgaTxzt0Es7rSILju2BsF99mcba1HXn5//sw5eqt3duOFFss71V41naPi+m2PqdJpzW2PCjuHz/VL5KhvbEm2fJj13wTktX+aF7xrtJTfwy++hj4wKCrcmR2IDow8iFJM7y5YnDMw6veJpMww/wAK9NufWagj9Ir06H3Pjcf+nK+jrxMuMEeZYT4sm/8AGULZtr07K/cGvG5uVXeb8cz4uQz5TjrNxPjh6ODTWaaB3hHJVC4Vdhwwznfj5nH0nkWvPbv1+scfJdEe8uWpXP6enQbGlMWnXn+sO9QaLQad7qa7FNS2vsa2usb0ZuSgZGebEDM19NabZIi19ff5cXjVeId8AxPo2AgICAgICAgICAgICAgICAgICAgICAgIGrfELjR02m7tDi3UE1rjqKwPGw+hA/xTP1OTtrqPMq8ttQwvww4IDu11gyctXp8+QHJ7B7k5UfJvWVdLj/8AlLjFX1b3r9Gl9b1WDKOMH1HoR6EdZrvSLxqV1oiY1LgfaCyzSanUaWxiCrrvHRXABNduP7rn7kTzZxWrurLNJjh1j4X6fZw2l8YN9l1x9wXKqf3UWbsFdUhoxxqrm3boaQcS1bKlmpfvD+IL1AClgq42sMlh9Bj38vP6uJ7vdvr5fH5NuLxzDC6UaZnCd4zsN3jXUXINpfKpybymK/torNtfdqJ+9bXt3pkU09eSwdz5f9auP/NMs2vrtmP/AMw71Hn+7JcAW9dTS2nqr1LqdzJYtl42718YGRtYcsMemfea+kvMZP5d/dHHzV5I93zp2yfRMJAQEBAQEBAQEBAQEBAQEBAQEBAQEBAQOP8AbzWNquINVX4tjJpah/xCcN/nYj/CJ5uee/JqPoy5J7radU0ekGn06VVDIpqCqPUqvn7k/wA56ER211DTEa4co4l2x42A577T0bf1KlGGVs42kWbvMzyP/JTNu2Y1P0apwxEbab2q0HFddbXfc1dtioK9x7qslAxZRhFGcFm6+s6p9pYZ4vP9HN+mtPhsXCOP8c01VFKWVCuqtK0V0pYBVUADIGT06kzj/wAnSN6n+juOnmI8Mf2j4je7G7W06VTYrV2HSq9bWEjk9mM7jyHP2AnHt46q0dnmOfDuKezjlr3CNatGoattSjIzVgbdoODjkd4Bzlpb1GOcmLvinMfv0RS3bOpluAIJJFxKqABhqT/pPH1MRrt5n5WX/eraDQ3Gyq3Td899bq67HvK8mDbXWsjKttwR5jM0dPmy1vulePlHn73F61mOZdtQnAyMHAyPefUQ89MBAQEBAQEBAQEBAQEBAQEBAQEBAQEChr9UKarrW/TVW9h+SqT/AKSLTqNomdQ5J8PtMdTxJLH8Xdi3UufV+g+u58/Sef09e6+5Z8UbttuvxI0qvpley9tPVWzF9tjpu3ABRhf1efIjzj7R9t2ROKY+fzehg7d6s5g/AnqJNWqsroavvSzrXbX1yeo6eeZ4UdZF41am7ROvMxLXNO314VqNLei4N9DoMkFtM4Y5Oeosx/CRa9LW3FJ3P+6P0TFZiPL1ZqwuCwaw5AxVpbm+ueYH1MiMMzuPH1tCe71/ssarrrjZXqdIU01osyGYUvyBI5gnJI+XzmiaY6RFsV92jXzj+zmN24mOFv2S3W953aL+GYq4zt7wKF25bmfMGd9fMU1Np9779Ixc+PDPXUgHcG2KOWQtQ5/WYK3nt7Zjc/WVkwrdj9DTZxClV11h1KEWbRqXGakYMylaQF58+TdRnrznq9FPUWtHZEVr68efpvzwz5uyI55l2ae+xEBAQEBAQEBAQEBAQEBAQEBAQECjrNVXSjWWuK0UZLMeX/yfaRa0VjcomYjmWm674hIGC0UtZk4XOSzH+zWvP+MxW6uZnVK7UTmmZ92FY9traVV9Xw3U0VEgbwAcE+qtjb9TLYz2iN3rp3GSY/mhS7bdpNPbwq2zT2q4ueujlyIJO5kZTzB2q3Iyc2SJxzMJvaO3hY/B3S/l6y8/tWJSvyRdzf8AnX7Tnpa8TLnFHG239pdTRXQ3f2JWD+jcf1OOeAvVpn+1cdcnTWrM8+Y59YbOntNckS5ZxlqErRqzSaGsZLVqc1hg4KlWVR4cE5Pn1nznTRkvaYvvcRuNxE+OeJny35O3XyXBNwACUgrgdLweXqCwlP8AhzO725/4/o659IWeou1XUU0hOf8A0mpZcH18NZ9T5y+lMO9bnfyr+sombMHruL6uiwqGq1qsCLAlbGpFcbdht5nODzz9uc34umwZaRxNfh8Z1zvSqclqz8TQaUtet1XD7GrZlqc6h6LNuWBsK4IJAGMeHnJzZY9nNLZYi0c8bj6fH7+U1jnirY7uH6YZZaaK2XqDp1H1J5Ty65cszqbTMT/uWzWqlwlKNZfVpKtZ3Tli6jTuaFaxRuKi1ATkAE4DA8vaej0/T9T3d1IiLfG08xHx1/0oyWprU+Pk7UBPpo8PPTJCAgICAgICAgICAgICAgYbi3ajR6ZillubB1RBvYfPHJfqZVkzUp5lxa9a+VppO3HD7DtNppP/ABQFH7wJA+s4r1WO3yRGWstirsVgGVgykZBUggj1BHWaFiL7lRXd2CIilmYnACgZJJ9JEzocc47xzUcV1SVUKxr37dPX0+dr++Mn2H1z5+S05bahmtM3nUOk9l+zFOhQYAs1DD8y0jmT5qv9Vfb7zZixRSF1KRWHrinaPhyB679RS4IKug/O5HqrKoP2M5ydRirxaYWxjtb0cJ7ZWaanUMNLa1mltw1ZZXUo/P8ALbcBnGTg+h9QTMtezJM+znanJgtTy6T8OO0ug03D9PVbdstY2WPmu0jLOdviC4/TtllOpw09yZ5XUw27YmIZztRdo9ZpjYjJrO5IO2oq7jcwBOAdy+v0mL7ViMmKMlMmu2funfHLR0+627Zjy5Xx/ho01ocXWaenVOlL91YXVnbJ27MHPIZ5j1mDpc85seu2JtXnmNcR8/q15KxWd71E/mveFaerSI5Q6m4O2eelucHB8mVQPWU5736i+piI/wDtH5FYikf9Gs4pZuzVw6+1sHBetKB7c3Of4TnHgp26vliI+u/yRNp3xVV4fq9Z3f8AStKoHhcIj1s3eblAwCduMn1zykZMWDv3iv8ALfPzd0m3HdDC9ktUCLWuqucgu7KtbWqbmbxqmwnCqRgTb1+OY1FLRHp5iOI+O/ipxTuOYZK+vR2HLaGywk9H0ljbf3xiZaznr4yREf8AKOfwdz2z6Nk7H8U0Wl1FVV1S6HvMDTjFalnY7csle4KDkAFiPlNf2dirfP7XJebTHjzrfrzPn8lXUWmKdsRw6lPpGAgICAgICAgICAgICAgIGhfEbtk2m/oelb+ksB3rjrUhHJR6ORz9hz8xM+bL28QrvfXEMN2K7EHUqNRqywpbxKuSGtz1YnqF9+p68uWacWDv963hXTHvmXQD2Z0Hdmv8JQFIxyrUN89/6s++czV7KmtaXdlfg0SvVW8E1vdMzPorCGwef5bHHeKPJ18wOuPcYyRacN+2fCmJnHbXorfFjtINtWipbPeKt1xU9azzrTPv+o+wXyMt6jJx2w6y29GU+GPZ4UUDVWL+devgyOa0dR9W5H5bfeddPj1HdPmXWOuo2zHbUudOK15Ja4rvKttcUbSSU9TkLkemRgzJ9q9TODD7vmZ1H5/1019NSLX5ck4pwYUtWi3o5sbaFPhK8s+LGfb7zwsGecsWtNZjX74bb17dRtjON9leIu1a1NUFHNvzcbieWCCuCPnNXSfaHS1iZtv8FWXDkniGQ0XZ3UKlaWGpWVFDYblyHkAJmy9Zitab03MbWUxzEREq+noaixXDO+wqX7keJUJwT16dPb7xM+0pMa8/Hxv0T4lYdrhcwosruN9HfOBZZQp2MFGXcrtCkMCvQc/nNP2fNKzatq6tqOInz9N79OfojN3TEanjbM6V9SlNYDaQoiqDuutUlsc2IweZz6zFeMVss8W3Pyh3E2iPRZa7i1oxu1OjTlnbWLdQ4HoFDAn7S3F02PxFLffqIczefjDE6PXa3v7ba6brgved29qrQxDVLlRW2FKZXpjPLOQZsvjwezilpiN63Ec+vxjnf71pxWbbnh44TxJ0drXS9DZseyqqpim7Zg7NhOFJyfnmT1OGto7ImJ1xuZjf37RW8+ZZC7jKdTpdbZu6qq3pj55IzM1emtrXfWNevuupvHwlt3wz4Stthus0CaTGXVso1r4YAF/Dkefnnl7y/p8Nc/Udlss2iup48b34cZLTSm4jW3VJ9GwEBAQEBAQJgICAgICAgYrtPxldFpbtQ2CyjFan9q1uSL8s9fYGcXt212i06jblHYbgT8Q1b26gmxAxuvY/tsxJCe245+gPtMWOntLc+PVnrHdPLtagAAAYA5AD0noNKYGlfFbQb9F34Hi0zq3v3TkK4+5U/wCGZ+op3V38FeWNw5j2S4SddxCqtiXrwr2EknFFYAK+wwFQem4ekzY6d1ohVWu5fQSgAAAYA5DHpPRaWo/EV07vTJZp7b62tYl6WKvUQuA4KkMD4iMgjln1xPH+2LW7KxW0RO/XxPylq6SN2nhxTV0XrfXdvYU2bXrtZ0sDseageZO1c49pXS2Occ49cx5j4fuVsxbuifRtrfiFw44ho2U5HPSqdpyMgnvcZnkRGO3ueytGv90/ov5jnbH8RtdeR19uoLeWj0S8+fQNh8feX4Yrbn2cV1/qt/6cWn5/hC04TZdTfqb+6uoA021G1FxaxrAxPiBJwOnhxjlLuojHkxVx7ife9I4/fzMc9tpmY9EdreHatLAFeq6jUI7NWFapW3BcsxG7J8PI+55yeiz4b0ncTE1nXx8fDx+CMlL8a5iVXhVusCA0aMMgBJP4pAOY64ZQT0Erzew7v8TJz9JK92uIS+t4paQiVaenBxl33eft/tEY+jpu1rTJu88Q2bgnZHXX122W6l+9BNavp1oUFSoyDXYpDfPkZFMc56d3TY4msTzEzO9+eJ4/NFrxSdXnlbP2S1mmJs3i7mP18P1DMFHQZqs2gdeijrOr481/dthtH0tEx+U/mRevnuj8GM1h1tjkLWQPbT3IP87TvD0ExX+Sfv1+jm2aPi3LsXdq9Oh7zbliPCQD4QOWSPmfOet0XSxg7p1zLNlyd+m5UcYz+pMfI5m9SvK9bW3RsfPlArhwfOBOYEwEBAQEBAQEBAQOTfFniveairSqfBQveWf+M45Z+SY/fMxdTfntUZbc6b12J4P+E0dSEYtsHe2+odgML/hGB9DNGGnZXSyldQzd9oRXduSorM2AT4QMnlLJnUbduQcb+JOsuYjTY0lX7OAr2Ef2mOQPkBy9TPJy9deeK8NVcMR5apxLimpuSzvtTfYCrZ32uwxj+rnEzxmyWvG53y7tSvbMMbwRmILbg3MBSjHp1+Y6jkZZ1d5iYiOFPTYtblsmh4xrKSDXqbkx5d4xX6qcg/UTLXqcleYs1TjrPmG8VdpxquHBtRYlOoOpOlVwoKl9itkjoAQ4B59emPK3r7e26WL2ru0TuPu86+5XijsyaieNOScfo1NOr/DW2pqBueytQGrHOwnlnO39RGc9OWZb02XHkwe1rGvT4+jq8Wi/bM7Z3Q63XVVKa9CFobmG/EowLY5npnmZgyY+nvk97J730WRa0R44VbOIcavxsr01A6KWZW++CT/CcVw9Bj3uZn9/v1Jtlnw2Dsb2d1VmotTW216tHrsLMaV2qxChU29GXBbPIeU7wxg6uYxYYmmo3Ex8vWf025tNsUbtzyuuJ/Do14OnGpqUdV0t6tWOf/cXZH0Amm3SddXcWiuT68T+PH5yrjLin4w13U6HXpuqVtUQeRNmm06HH+ECRHRXnVrYoif+U/qn21Y4i39Ftp+A69ip8aEEHLGtfr4QTNMdHa3msRCucsR6t77N2arSLg2m7OS4fJG4nqPSej0+GMNIpXwovbuncty0XFVsHMbG9P8AYy9wunCN1Ab5gGQLd9DSf2APly/lI3zpKk3Dk8sj6zpCm2hx0MCBS69D/GBVS+wdRmBWTV+vKSLhLQYFXMCYCAgICAgU77lRHdjhUVnY+igZJ/hI2OJ9mqm4jxRGsGRZc+ptB54rU7th9s7U+swUj2mTn6s1fes7fN7Sh1yCD0II+85vWLVms+qYnU7fO3bJzRqWU6Y0jLElfEr5YgOu3oOXoOeZ870eKtqai+9cfONfF6GS2udLKvV6N6nW6+ypyWXaKmb8sjk2cdeZ5Sz2OauSJpXcfVzPbNdTKdG3DdMpNdurv34JBrUAEDyyIyR1WadXrWNfMpWlPEzKtdxG23lo9E6rjm9hLfXPQfeV06emP/OyRM/CHU2mf5YZfsFwG2/8bpNQiagWI2oK7iBuU1oAp5YbBOPrzluWs9TeP4e3bNY436/X8VcWjHHvxva24z2csqdlrv1tIUjbXfpl1SqOXhVv2R8jOqR1FY/xcMTPrMTr8kTasz7tlsLdcUCGwbVxgDT2L9lDcpXOCkX7oxzv9/J13zrW1ajR65wNq2ZyOYqNf+ZziWV6WbTxT8f3DmckR6t27LVauiwXW2FjgKUBO3Z559T0+wm7pOjr08bjzKnJl73Q9Jr1sHpN6lWtpRxhgD8xmBj7uDof0+H5c5As7OGsvTnAoigjyIgXlGoI684F4l+YjyKgeSJzAmAxAgoJI9IkC4ED1AQEBASBYcU4zptKu7UXJSDkgMfEf7qjm30E4vkrSN2nSYrM+HP+2nxE0tml1Gn0y2s1y913jKETax8fU7ua7h085mnqqX3WplpNa7lp/YvtOdC99q0rezqtQLOU2qDuYDAOcnb+7KJz+xnxtHT4e7ctyo+KpyO80Qx5lL+f2Kc/vJj7Qj1q0Tg+baOEdrNLrq7hS71WrU7FHAWwDGNy4yG8uh9M4mmvUVyVns86VzSazy4d2g0epwEYnVVLt7lkILBVbcEI64znkefoZ5HS5cXM/wAtvVsyRx8V1wTjWmqr26nRszNg5enfjA91Mq6rpsuS28V9a+aaZKxHMMrw/tHpQSF0uPQrQf4DYJlzdFmtG5v/AF/7d1yV+C8TtDUd4at1BHLdtGfLAAJOfpKbdFbiYtz8v3CfaR6to+H3e97Y/dCquxQoUqA2BzDE9QTk8vlPo/s/pZw097zP70w58kWnhuPEOHLZ1HMdDPRUMRZw4r1GfeB5GnHpIHoURPwF7oaSDykwMqkkVMQPLLApPSD5QLazRj0kDwNORI1ylVVTOkKgED0BA9AQJxAlRJFUQPUBAQEga12/47ZodIbKR+bZYtKMRkISrEuQevJTj3Imfqcs46bjzKzHXulxHUXvY7PY7WWMcszksxPuTPFtebTuWuI1GoWPFVfun2fqGDzGeQ645dZZ00xGSO5xljdZUuB3b6gcbWBIbnnn6zvq41dzg126hkACSAOZMyrm3dhuC3jW6exlKALacHqVNTLkjyHiH8Jb0Oat88Vpz538nGauqctp4j2QpsYl68Nn9SZUn3OOv1nr36el/wCaGOL2r4Y09iUzlbrl9sof+WZ5+z8Ux6rIz2eq+xNWctZc/wA2UfyE7r0GGI1o9tZl+G9k6UIKUgN/WbLH9485px4qU/ljSubTPltWg0C1Dl185YhdmBTdcwLZtED7QPVeiUeWYFytYED3iSGICBGIHkiQPO2IDbJDbJDbIE4khiBIge4HqAgICBrXbTh9t9ahNrAHO1xlW9Q3+/rMnW9N/EY+3epidwsxZOy23M9ZwRFPj0+po9dn5qfQ4P8AOeDbp+sx8TG/38myMmO3qsreFUZwHuPt3PP+cin8RPmnP3/omZp8VXQ9lqEJNVWuvLdQyqi+3PA/nLtdbn4mkRr6/wB1ceyp4luXCOy2oIXZp6tEMDc7nvbPf/7kycf2Nkvbea/HwgnqqxHuw3bhPCa9Op2ku7Y3u2NzY8uXID2E9rpulxdPXtxxr+/1Zb5LXndl6yy/StSbTqfIQl6ShR0A+0CriSEBiBGIE4gIEwEBAQIgRIEYkwGJIYgTiAxAYgAIHqBMBAQECDAotpaz1UfbEgeRoq/6ggVErVeigfICB7zAiAgAIEwJgICBECYCAgICAgIEQEkICAgICAAgTAmAgICAgRAQIxAYgTiAxAYgTAiAgMQGIDECYEQEBiAgMQGICAgRAmAxAYgTAQEBAQEBAQEBAQEBAQEBAQEBAQEBAQEBAQEBAQEBAQEBAQEBAQEBAQEBAQEBAQEBAQEBAQEBAQEBAQEBAQEBAQEBAQ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www.businessclass.md/materials/2014/12/30/1419951008_38816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43233"/>
            <a:ext cx="5292079" cy="35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permraion.ru/files/grafic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3233"/>
            <a:ext cx="3851920" cy="35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кторина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744</Words>
  <Application>Microsoft Office PowerPoint</Application>
  <PresentationFormat>Экран (4:3)</PresentationFormat>
  <Paragraphs>187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Викторина</vt:lpstr>
      <vt:lpstr>Презентация PowerPoint</vt:lpstr>
      <vt:lpstr>Что такое общество? </vt:lpstr>
      <vt:lpstr>Что такое страна?</vt:lpstr>
      <vt:lpstr>Что такое государство?</vt:lpstr>
      <vt:lpstr>Что такое общество?</vt:lpstr>
      <vt:lpstr>Что такое сфера жизни общества?</vt:lpstr>
      <vt:lpstr>В каких основных сферах осуществляется жизнедеятельность общества?</vt:lpstr>
      <vt:lpstr>Что включает в себя экономическая сфера жизни общества?</vt:lpstr>
      <vt:lpstr>Экономическая сфера</vt:lpstr>
      <vt:lpstr>Что включает в себя социальная сфера жизни общества?</vt:lpstr>
      <vt:lpstr>Социальная сфера </vt:lpstr>
      <vt:lpstr>Что включает в себя политическая сфера жизни общества?</vt:lpstr>
      <vt:lpstr>Политическая сфера —</vt:lpstr>
      <vt:lpstr>Что включает в себя духовная сфера жизни общества?</vt:lpstr>
      <vt:lpstr>Духовная сфера</vt:lpstr>
      <vt:lpstr>Общество в узком смысле включает в себя:</vt:lpstr>
      <vt:lpstr>Общество в широком смысле включает в себя:</vt:lpstr>
      <vt:lpstr>Общественные отношения - это</vt:lpstr>
      <vt:lpstr>РЕШИТЕ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2015-02-07T18:18:51Z</dcterms:created>
  <dcterms:modified xsi:type="dcterms:W3CDTF">2015-02-14T17:41:58Z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