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9482516-0260-44BF-AF2C-3FB71A165ADB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B276596-A813-49B5-8919-543C0D701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2516-0260-44BF-AF2C-3FB71A165ADB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6596-A813-49B5-8919-543C0D701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2516-0260-44BF-AF2C-3FB71A165ADB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6596-A813-49B5-8919-543C0D701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2516-0260-44BF-AF2C-3FB71A165ADB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6596-A813-49B5-8919-543C0D701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2516-0260-44BF-AF2C-3FB71A165ADB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6596-A813-49B5-8919-543C0D701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2516-0260-44BF-AF2C-3FB71A165ADB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6596-A813-49B5-8919-543C0D7016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2516-0260-44BF-AF2C-3FB71A165ADB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6596-A813-49B5-8919-543C0D7016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2516-0260-44BF-AF2C-3FB71A165ADB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6596-A813-49B5-8919-543C0D701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2516-0260-44BF-AF2C-3FB71A165ADB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6596-A813-49B5-8919-543C0D701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9482516-0260-44BF-AF2C-3FB71A165ADB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B276596-A813-49B5-8919-543C0D701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9482516-0260-44BF-AF2C-3FB71A165ADB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B276596-A813-49B5-8919-543C0D701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9482516-0260-44BF-AF2C-3FB71A165ADB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B276596-A813-49B5-8919-543C0D7016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общеобразовательное учреждение </a:t>
            </a:r>
            <a:br>
              <a:rPr lang="ru-RU" sz="2000" dirty="0" smtClean="0"/>
            </a:br>
            <a:r>
              <a:rPr lang="ru-RU" sz="2000" dirty="0" smtClean="0"/>
              <a:t>средняя общеобразовательная школа №11 города </a:t>
            </a:r>
            <a:r>
              <a:rPr lang="ru-RU" sz="2000" dirty="0"/>
              <a:t>Б</a:t>
            </a:r>
            <a:r>
              <a:rPr lang="ru-RU" sz="2000" dirty="0" smtClean="0"/>
              <a:t>алахна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416824" cy="1752600"/>
          </a:xfrm>
        </p:spPr>
        <p:txBody>
          <a:bodyPr/>
          <a:lstStyle/>
          <a:p>
            <a:r>
              <a:rPr lang="ru-RU" dirty="0" smtClean="0"/>
              <a:t>Тема : </a:t>
            </a:r>
          </a:p>
          <a:p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«Насилие в семье: осторожно, ДЕТИ !»</a:t>
            </a:r>
            <a:endParaRPr lang="ru-RU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1270" y="4293096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Выполнила:  ученица 10 «А» класса Клекочко Олеся </a:t>
            </a:r>
          </a:p>
          <a:p>
            <a:r>
              <a:rPr lang="ru-RU" sz="2000" dirty="0" smtClean="0">
                <a:latin typeface="+mj-lt"/>
              </a:rPr>
              <a:t>Научный руководитель:  </a:t>
            </a:r>
            <a:r>
              <a:rPr lang="ru-RU" sz="2000" dirty="0" err="1" smtClean="0">
                <a:latin typeface="+mj-lt"/>
              </a:rPr>
              <a:t>Г.Н.Одинцова</a:t>
            </a:r>
            <a:r>
              <a:rPr lang="ru-RU" sz="2000" dirty="0" smtClean="0">
                <a:latin typeface="+mj-lt"/>
              </a:rPr>
              <a:t> 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10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65245" cy="1202485"/>
          </a:xfrm>
        </p:spPr>
        <p:txBody>
          <a:bodyPr/>
          <a:lstStyle/>
          <a:p>
            <a:r>
              <a:rPr lang="ru-RU" dirty="0" smtClean="0"/>
              <a:t>Статистика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51"/>
            <a:ext cx="9144000" cy="685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5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/>
          <a:lstStyle/>
          <a:p>
            <a:r>
              <a:rPr lang="ru-RU" dirty="0" smtClean="0"/>
              <a:t>Причины насилия в семье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6912768" cy="273630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Откуда берется насилие в семье? Психологи утверждают, что во-первых — из собственного детства. Более 70% избиваемых в детстве во взрослом возрасте также становятся агрессорами в собственных семьях. </a:t>
            </a:r>
          </a:p>
          <a:p>
            <a:endParaRPr lang="ru-RU" dirty="0"/>
          </a:p>
          <a:p>
            <a:r>
              <a:rPr lang="ru-RU" dirty="0"/>
              <a:t>Во-вторых — низкое социальное положение семьи, бедность, отсутствие адекватной оценки своим действиям. </a:t>
            </a:r>
          </a:p>
          <a:p>
            <a:endParaRPr lang="ru-RU" dirty="0"/>
          </a:p>
          <a:p>
            <a:r>
              <a:rPr lang="ru-RU" dirty="0"/>
              <a:t>В-третьих — алкоголь. По данным статистики, более 83% случаев насилия над детьми в семьях совершается под воздействием алкоголя или наркотиков. </a:t>
            </a:r>
          </a:p>
          <a:p>
            <a:endParaRPr lang="ru-RU" dirty="0"/>
          </a:p>
          <a:p>
            <a:r>
              <a:rPr lang="ru-RU" dirty="0"/>
              <a:t>В-четвертых — ощущение безнаказанности, власти над слабым и зависимым существом. Часто неуспешные в том или ином смысле взрослые решают свои психологические проблемы таким примитивным способом. Более, чем в 70% случаев такое поведение родители еще и оправдывают тем, что все это делается для блага ребенка — в воспитательных целях.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2808312" cy="188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9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«Семейное насилие глазами детей»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1628800"/>
            <a:ext cx="7272808" cy="3806237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При ответе на вопрос анкеты «" Семейное насилие глазами </a:t>
            </a:r>
            <a:r>
              <a:rPr lang="ru-RU" dirty="0" smtClean="0"/>
              <a:t>детей» положительно </a:t>
            </a:r>
            <a:r>
              <a:rPr lang="ru-RU" dirty="0"/>
              <a:t>ответили </a:t>
            </a:r>
            <a:r>
              <a:rPr lang="ru-RU" dirty="0" smtClean="0"/>
              <a:t>30 </a:t>
            </a:r>
            <a:r>
              <a:rPr lang="ru-RU" dirty="0"/>
              <a:t>человек , что, как нам кажется, не может являться достоверным. Часто дети не хотят говорить о том, что происходит в семье или не считают происходящее насилием. Это подтверждает ответ на вопрос "По отношению к кому оно было </a:t>
            </a:r>
            <a:r>
              <a:rPr lang="ru-RU" dirty="0" err="1"/>
              <a:t>направлено?"К</a:t>
            </a:r>
            <a:r>
              <a:rPr lang="ru-RU" dirty="0"/>
              <a:t> матери - </a:t>
            </a:r>
            <a:r>
              <a:rPr lang="ru-RU" dirty="0" smtClean="0"/>
              <a:t>7 </a:t>
            </a:r>
            <a:r>
              <a:rPr lang="ru-RU" dirty="0"/>
              <a:t>чел., к отцу - </a:t>
            </a:r>
            <a:r>
              <a:rPr lang="ru-RU" dirty="0" smtClean="0"/>
              <a:t>2 </a:t>
            </a:r>
            <a:r>
              <a:rPr lang="ru-RU" dirty="0"/>
              <a:t>чел., к сестрам - </a:t>
            </a:r>
            <a:r>
              <a:rPr lang="ru-RU" dirty="0" smtClean="0"/>
              <a:t>10., </a:t>
            </a:r>
            <a:r>
              <a:rPr lang="ru-RU" dirty="0"/>
              <a:t>к тебе - </a:t>
            </a:r>
            <a:r>
              <a:rPr lang="ru-RU" dirty="0" smtClean="0"/>
              <a:t>21, </a:t>
            </a:r>
            <a:r>
              <a:rPr lang="ru-RU" dirty="0"/>
              <a:t>к животным - 18. , </a:t>
            </a:r>
            <a:r>
              <a:rPr lang="ru-RU" dirty="0" err="1" smtClean="0"/>
              <a:t>т.е</a:t>
            </a:r>
            <a:r>
              <a:rPr lang="ru-RU" dirty="0" smtClean="0"/>
              <a:t> косвенно </a:t>
            </a:r>
            <a:r>
              <a:rPr lang="ru-RU" dirty="0"/>
              <a:t>подтвердили, что они наблюдали в своей семье насилие. При ответах на вопросы, касающиеся чувств, возникающих при виде насилия, и об отношении к этой проблеме, мы получили следующие результаты</a:t>
            </a:r>
            <a:r>
              <a:rPr lang="ru-RU" dirty="0" smtClean="0"/>
              <a:t>. 40 человек </a:t>
            </a:r>
            <a:r>
              <a:rPr lang="ru-RU" dirty="0"/>
              <a:t>ответили, что они относятся "с возмущением" к различным формам насилия, "равнодушно" к этой проблеме относятся </a:t>
            </a:r>
            <a:r>
              <a:rPr lang="ru-RU" dirty="0" smtClean="0"/>
              <a:t>5 человек. </a:t>
            </a:r>
            <a:r>
              <a:rPr lang="ru-RU" dirty="0"/>
              <a:t>При этом на вопрос "Какие чувства ты испытывал, наблюдая жестокое обращение?" опрошенные ответили: </a:t>
            </a:r>
          </a:p>
          <a:p>
            <a:endParaRPr lang="ru-RU" dirty="0"/>
          </a:p>
          <a:p>
            <a:r>
              <a:rPr lang="ru-RU" dirty="0"/>
              <a:t>а) страх - </a:t>
            </a:r>
            <a:r>
              <a:rPr lang="ru-RU" dirty="0" smtClean="0"/>
              <a:t>11 </a:t>
            </a:r>
            <a:r>
              <a:rPr lang="ru-RU" dirty="0"/>
              <a:t>чел.</a:t>
            </a:r>
          </a:p>
          <a:p>
            <a:r>
              <a:rPr lang="ru-RU" dirty="0"/>
              <a:t>б) ненависть - 18 чел.</a:t>
            </a:r>
          </a:p>
          <a:p>
            <a:r>
              <a:rPr lang="ru-RU" dirty="0"/>
              <a:t>в) злобу - 13 чел. </a:t>
            </a:r>
          </a:p>
          <a:p>
            <a:r>
              <a:rPr lang="ru-RU" dirty="0"/>
              <a:t>г) незащищенность </a:t>
            </a:r>
            <a:r>
              <a:rPr lang="ru-RU" dirty="0" smtClean="0"/>
              <a:t>– 17 чел</a:t>
            </a:r>
            <a:r>
              <a:rPr lang="ru-RU" dirty="0"/>
              <a:t>.</a:t>
            </a:r>
          </a:p>
          <a:p>
            <a:r>
              <a:rPr lang="ru-RU" dirty="0"/>
              <a:t>д) ужас - 23 чел.</a:t>
            </a:r>
          </a:p>
          <a:p>
            <a:r>
              <a:rPr lang="ru-RU" dirty="0"/>
              <a:t>е) вину - 4 чел.</a:t>
            </a:r>
          </a:p>
          <a:p>
            <a:r>
              <a:rPr lang="ru-RU" dirty="0"/>
              <a:t>ж) стыд </a:t>
            </a:r>
            <a:r>
              <a:rPr lang="ru-RU" dirty="0" smtClean="0"/>
              <a:t>- 19 </a:t>
            </a:r>
            <a:r>
              <a:rPr lang="ru-RU" dirty="0"/>
              <a:t>чел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6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764704"/>
            <a:ext cx="6696744" cy="5040560"/>
          </a:xfrm>
        </p:spPr>
        <p:txBody>
          <a:bodyPr>
            <a:normAutofit lnSpcReduction="10000"/>
          </a:bodyPr>
          <a:lstStyle/>
          <a:p>
            <a:r>
              <a:rPr lang="ru-RU" sz="1700" dirty="0" smtClean="0"/>
              <a:t>Об </a:t>
            </a:r>
            <a:r>
              <a:rPr lang="ru-RU" sz="1700" dirty="0"/>
              <a:t>отсутствии доверия также могут свидетельствовать следующие цифры: всего 4 человека рассказали бы о случившемся учителям</a:t>
            </a:r>
            <a:r>
              <a:rPr lang="ru-RU" sz="1700" dirty="0" smtClean="0"/>
              <a:t>. Полностью отсутствует доверие в семье. Дети не могут доверить свои секреты маме или папе, а разглашают иным людям, что свидетельствует о боязни наказания</a:t>
            </a:r>
            <a:r>
              <a:rPr lang="ru-RU" dirty="0" smtClean="0"/>
              <a:t>.</a:t>
            </a:r>
          </a:p>
          <a:p>
            <a:r>
              <a:rPr lang="ru-RU" sz="1900" dirty="0" smtClean="0"/>
              <a:t>Половина </a:t>
            </a:r>
            <a:r>
              <a:rPr lang="ru-RU" sz="1900" dirty="0"/>
              <a:t>опрошенных (50 чел.) ответили положительно на вопрос "Делились ли с тобой друзья, одноклассники, другие дети информацией о перенесенном </a:t>
            </a:r>
            <a:r>
              <a:rPr lang="ru-RU" sz="1900" dirty="0" err="1"/>
              <a:t>насилии?".Как</a:t>
            </a:r>
            <a:r>
              <a:rPr lang="ru-RU" sz="1900" dirty="0"/>
              <a:t> правило, эта информация остается среди подростков</a:t>
            </a:r>
            <a:r>
              <a:rPr lang="ru-RU" sz="1900" dirty="0" smtClean="0"/>
              <a:t>.</a:t>
            </a:r>
          </a:p>
          <a:p>
            <a:r>
              <a:rPr lang="ru-RU" sz="1900" dirty="0" smtClean="0"/>
              <a:t> </a:t>
            </a:r>
            <a:r>
              <a:rPr lang="ru-RU" sz="1900" dirty="0"/>
              <a:t>Анализируя полученные результаты можно сделать вывод , что подросткам довольно часто приходится сталкиваться с насилием как по отношению к себе, так и по отношению к другим людям. При этом практически все они понимают, что применение насилия является недопустимым и вызывает у них негативную реакцию.</a:t>
            </a:r>
          </a:p>
        </p:txBody>
      </p:sp>
    </p:spTree>
    <p:extLst>
      <p:ext uri="{BB962C8B-B14F-4D97-AF65-F5344CB8AC3E}">
        <p14:creationId xmlns:p14="http://schemas.microsoft.com/office/powerpoint/2010/main" val="11490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33361" cy="2448272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Результаты </a:t>
            </a:r>
            <a:r>
              <a:rPr lang="ru-RU" sz="1800" dirty="0"/>
              <a:t>анкетирования родителей </a:t>
            </a:r>
            <a:r>
              <a:rPr lang="ru-RU" sz="1800" dirty="0" smtClean="0"/>
              <a:t>подтверждают</a:t>
            </a:r>
            <a:r>
              <a:rPr lang="ru-RU" sz="1800" dirty="0"/>
              <a:t>, что в нашем обществе существует очень много предрассудков и мифов относительно насилия. Они во многом способствуют его распространению и мешают осознанию того, что насилие в семье – это серьезная проблема, из которой необходимо искать </a:t>
            </a:r>
            <a:r>
              <a:rPr lang="ru-RU" sz="1800" dirty="0" smtClean="0"/>
              <a:t>выходы.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391703" cy="29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b="-17590"/>
          <a:stretch/>
        </p:blipFill>
        <p:spPr bwMode="auto">
          <a:xfrm>
            <a:off x="827584" y="908720"/>
            <a:ext cx="7263039" cy="327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371703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анкетирования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3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120248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Программа для родителей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28800"/>
            <a:ext cx="6912768" cy="432048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txBody>
          <a:bodyPr/>
          <a:lstStyle/>
          <a:p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200800" cy="36038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современной России так много проблем … И все они требуют своего решения. Но наиболее злободневной проблемой, без сомнения, является проблема насилия. Насилие захлестнуло страну: оно на улицах городов и сел, оно на экранах телевизоров… и, что особенно страшно, в наших семьях, где казалось бы оно не возможно по определению, в силу родства и, прежде всего, родства кровного.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6712"/>
            <a:ext cx="6196405" cy="36038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 чрезвычайно актуальной становится проблема семейного насилия в отношении детей. Казалось бы самое теплое и родное для ребенка место не только перестает им быть, но становится источником опасности. Около двух с половиной миллионов несовершеннолетних до 14 лет ежегодно избиваются родителями, около сорока процентов жертв тяжких преступлений – это жертвы домашнего насилия, среди которых дети.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6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Цель: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165727"/>
          </a:xfrm>
        </p:spPr>
        <p:txBody>
          <a:bodyPr>
            <a:normAutofit/>
          </a:bodyPr>
          <a:lstStyle/>
          <a:p>
            <a:r>
              <a:rPr lang="ru-RU" dirty="0" smtClean="0"/>
              <a:t>Выделить причины семейного насилия и обозначить способы защиты от него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99" y="3212976"/>
            <a:ext cx="459716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3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65245" cy="120248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Задачи: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72808" cy="43924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 основе соответствующей литературы, Интернет-ресурсов и анкетирования учащихся 7-х классов и их родителей проанализировать причины и виды семейного насилия в отношении детей;</a:t>
            </a:r>
          </a:p>
          <a:p>
            <a:endParaRPr lang="ru-RU" sz="1800" dirty="0" smtClean="0"/>
          </a:p>
          <a:p>
            <a:r>
              <a:rPr lang="ru-RU" sz="1800" dirty="0" smtClean="0"/>
              <a:t>Предложить рекомендации о возможных способах защиты от семейного насилия;</a:t>
            </a:r>
          </a:p>
          <a:p>
            <a:endParaRPr lang="ru-RU" sz="1800" dirty="0" smtClean="0"/>
          </a:p>
          <a:p>
            <a:r>
              <a:rPr lang="ru-RU" sz="1800" dirty="0" smtClean="0"/>
              <a:t>Повысить внимание школьной общественности к настоящей проблеме.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557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79926"/>
            <a:ext cx="7272808" cy="130505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Анкетирование учащихся, в том числе по методике «Незаконченное предложение», «Письмо к другу», анкетирование родителей </a:t>
            </a:r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348134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764704"/>
            <a:ext cx="3456384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Г</a:t>
            </a:r>
            <a:r>
              <a:rPr lang="ru-RU" dirty="0" smtClean="0"/>
              <a:t>ипотеза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369" y="1412776"/>
            <a:ext cx="7272808" cy="1728192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1400" dirty="0" smtClean="0"/>
              <a:t>Климат» семьи, возможность и допустимость насилия в отношении детей, виды подобного насилия связаны с социальной состоятельностью, психологическими характеристиками родителей, их представлениями о методах воспитания детей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19933" y="4581128"/>
            <a:ext cx="72728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Практическая значимость: </a:t>
            </a:r>
          </a:p>
          <a:p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 smtClean="0"/>
              <a:t>Работа может быть использована в своей работе школьными социальными педагогами, психологами, учителями. Данные анкетирования и рекомендации предложены на родительских собраниях. </a:t>
            </a: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22" y="2492896"/>
            <a:ext cx="2706811" cy="190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7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9" y="764703"/>
            <a:ext cx="6828919" cy="64807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Закон РФ по защите прав ребенка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700808"/>
            <a:ext cx="3528392" cy="4484736"/>
          </a:xfrm>
        </p:spPr>
        <p:txBody>
          <a:bodyPr>
            <a:normAutofit/>
          </a:bodyPr>
          <a:lstStyle/>
          <a:p>
            <a:r>
              <a:rPr lang="ru-RU" sz="1600" dirty="0"/>
              <a:t>Федеральный закон от 24 июля 1998 г. N 124-ФЗ "Об основных гарантиях прав ребенка в Российской </a:t>
            </a:r>
            <a:r>
              <a:rPr lang="ru-RU" sz="1600" dirty="0" smtClean="0"/>
              <a:t>Федерации«. </a:t>
            </a:r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Статья </a:t>
            </a:r>
            <a:r>
              <a:rPr lang="ru-RU" sz="1600" dirty="0"/>
              <a:t>54. </a:t>
            </a:r>
            <a:r>
              <a:rPr lang="ru-RU" sz="1600" dirty="0" smtClean="0"/>
              <a:t>Семейного кодекса РФ «Право </a:t>
            </a:r>
            <a:r>
              <a:rPr lang="ru-RU" sz="1600" dirty="0"/>
              <a:t>ребенка жить и воспитываться в </a:t>
            </a:r>
            <a:r>
              <a:rPr lang="ru-RU" sz="1600" dirty="0" smtClean="0"/>
              <a:t>семье…»</a:t>
            </a: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3312367" cy="431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8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72" y="1268760"/>
            <a:ext cx="7776864" cy="1202485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  <a:t>Семья и насилие в современной России.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2008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171</TotalTime>
  <Words>880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Муниципальное общеобразовательное учреждение  средняя общеобразовательная школа №11 города Балахна </vt:lpstr>
      <vt:lpstr>Введение </vt:lpstr>
      <vt:lpstr>Презентация PowerPoint</vt:lpstr>
      <vt:lpstr>Цель:</vt:lpstr>
      <vt:lpstr>Задачи: </vt:lpstr>
      <vt:lpstr>Методы исследования:</vt:lpstr>
      <vt:lpstr>Гипотеза</vt:lpstr>
      <vt:lpstr>Закон РФ по защите прав ребенка </vt:lpstr>
      <vt:lpstr>Семья и насилие в современной России.   </vt:lpstr>
      <vt:lpstr>Статистика</vt:lpstr>
      <vt:lpstr>Причины насилия в семье </vt:lpstr>
      <vt:lpstr>«Семейное насилие глазами детей»</vt:lpstr>
      <vt:lpstr>Презентация PowerPoint</vt:lpstr>
      <vt:lpstr>Результаты анкетирования родителей подтверждают, что в нашем обществе существует очень много предрассудков и мифов относительно насилия. Они во многом способствуют его распространению и мешают осознанию того, что насилие в семье – это серьезная проблема, из которой необходимо искать выходы.   </vt:lpstr>
      <vt:lpstr>Презентация PowerPoint</vt:lpstr>
      <vt:lpstr>Программа для родителей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 средняя общеобразовательная школа №11 города Балахна</dc:title>
  <dc:creator>User</dc:creator>
  <cp:lastModifiedBy>User</cp:lastModifiedBy>
  <cp:revision>13</cp:revision>
  <dcterms:created xsi:type="dcterms:W3CDTF">2014-02-03T14:35:05Z</dcterms:created>
  <dcterms:modified xsi:type="dcterms:W3CDTF">2014-02-03T17:30:14Z</dcterms:modified>
</cp:coreProperties>
</file>