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0"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DEC4F2E-CC67-44DE-8945-D9F7D4DAFDBB}" type="datetimeFigureOut">
              <a:rPr lang="ru-RU" smtClean="0"/>
              <a:t>30.01.2012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EC4F2E-CC67-44DE-8945-D9F7D4DAFDBB}" type="datetimeFigureOut">
              <a:rPr lang="ru-RU" smtClean="0"/>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EC4F2E-CC67-44DE-8945-D9F7D4DAFDBB}" type="datetimeFigureOut">
              <a:rPr lang="ru-RU" smtClean="0"/>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EC4F2E-CC67-44DE-8945-D9F7D4DAFDBB}" type="datetimeFigureOut">
              <a:rPr lang="ru-RU" smtClean="0"/>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DEC4F2E-CC67-44DE-8945-D9F7D4DAFDBB}" type="datetimeFigureOut">
              <a:rPr lang="ru-RU" smtClean="0"/>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DEC4F2E-CC67-44DE-8945-D9F7D4DAFDBB}" type="datetimeFigureOut">
              <a:rPr lang="ru-RU" smtClean="0"/>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DEC4F2E-CC67-44DE-8945-D9F7D4DAFDBB}" type="datetimeFigureOut">
              <a:rPr lang="ru-RU" smtClean="0"/>
              <a:t>30.01.2012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DEC4F2E-CC67-44DE-8945-D9F7D4DAFDBB}" type="datetimeFigureOut">
              <a:rPr lang="ru-RU" smtClean="0"/>
              <a:t>30.01.2012</a:t>
            </a:fld>
            <a:endParaRPr lang="ru-RU"/>
          </a:p>
        </p:txBody>
      </p:sp>
      <p:sp>
        <p:nvSpPr>
          <p:cNvPr id="8" name="Номер слайда 7"/>
          <p:cNvSpPr>
            <a:spLocks noGrp="1"/>
          </p:cNvSpPr>
          <p:nvPr>
            <p:ph type="sldNum" sz="quarter" idx="11"/>
          </p:nvPr>
        </p:nvSpPr>
        <p:spPr/>
        <p:txBody>
          <a:bodyPr/>
          <a:lstStyle/>
          <a:p>
            <a:fld id="{F3DB8E87-344B-41F0-A5DF-CED42575692F}"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EC4F2E-CC67-44DE-8945-D9F7D4DAFDBB}" type="datetimeFigureOut">
              <a:rPr lang="ru-RU" smtClean="0"/>
              <a:t>30.01.2012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DEC4F2E-CC67-44DE-8945-D9F7D4DAFDBB}" type="datetimeFigureOut">
              <a:rPr lang="ru-RU" smtClean="0"/>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F3DB8E87-344B-41F0-A5DF-CED42575692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1DEC4F2E-CC67-44DE-8945-D9F7D4DAFDBB}" type="datetimeFigureOut">
              <a:rPr lang="ru-RU" smtClean="0"/>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B8E87-344B-41F0-A5DF-CED42575692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EC4F2E-CC67-44DE-8945-D9F7D4DAFDBB}" type="datetimeFigureOut">
              <a:rPr lang="ru-RU" smtClean="0"/>
              <a:t>30.01.2012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3DB8E87-344B-41F0-A5DF-CED42575692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714356"/>
            <a:ext cx="7643866" cy="3286148"/>
          </a:xfrm>
        </p:spPr>
        <p:txBody>
          <a:bodyPr>
            <a:normAutofit fontScale="90000"/>
          </a:bodyPr>
          <a:lstStyle/>
          <a:p>
            <a:pPr algn="ctr"/>
            <a:r>
              <a:rPr lang="tt-RU" sz="4000" dirty="0" smtClean="0">
                <a:solidFill>
                  <a:srgbClr val="002060"/>
                </a:solidFill>
              </a:rPr>
              <a:t>Мәктәп укучысы тормышында комп</a:t>
            </a:r>
            <a:r>
              <a:rPr lang="ru-RU" sz="4000" dirty="0" smtClean="0">
                <a:solidFill>
                  <a:srgbClr val="002060"/>
                </a:solidFill>
              </a:rPr>
              <a:t>ь</a:t>
            </a:r>
            <a:r>
              <a:rPr lang="tt-RU" sz="4000" dirty="0" smtClean="0">
                <a:solidFill>
                  <a:srgbClr val="002060"/>
                </a:solidFill>
              </a:rPr>
              <a:t>ютерның роле. </a:t>
            </a:r>
            <a:r>
              <a:rPr lang="tt-RU" sz="4000" dirty="0" smtClean="0">
                <a:solidFill>
                  <a:srgbClr val="002060"/>
                </a:solidFill>
              </a:rPr>
              <a:t>Уңай һәм тискәре </a:t>
            </a:r>
            <a:r>
              <a:rPr lang="tt-RU" sz="4000" dirty="0" smtClean="0">
                <a:solidFill>
                  <a:srgbClr val="002060"/>
                </a:solidFill>
              </a:rPr>
              <a:t>яклары</a:t>
            </a:r>
            <a:r>
              <a:rPr lang="ru-RU" dirty="0" smtClean="0"/>
              <a:t/>
            </a:r>
            <a:br>
              <a:rPr lang="ru-RU" dirty="0" smtClean="0"/>
            </a:br>
            <a:endParaRPr lang="ru-RU" dirty="0"/>
          </a:p>
        </p:txBody>
      </p:sp>
      <p:sp>
        <p:nvSpPr>
          <p:cNvPr id="3" name="Подзаголовок 2"/>
          <p:cNvSpPr>
            <a:spLocks noGrp="1"/>
          </p:cNvSpPr>
          <p:nvPr>
            <p:ph type="subTitle" idx="1"/>
          </p:nvPr>
        </p:nvSpPr>
        <p:spPr>
          <a:xfrm>
            <a:off x="1071538" y="4357694"/>
            <a:ext cx="6480048" cy="1752600"/>
          </a:xfrm>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6868099" y="5143488"/>
            <a:ext cx="2275901" cy="171451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429380" y="0"/>
            <a:ext cx="2714620" cy="26431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0" y="0"/>
            <a:ext cx="3431499" cy="2643182"/>
          </a:xfrm>
          <a:prstGeom prst="rect">
            <a:avLst/>
          </a:prstGeom>
          <a:noFill/>
          <a:ln w="9525">
            <a:noFill/>
            <a:miter lim="800000"/>
            <a:headEnd/>
            <a:tailEnd/>
          </a:ln>
          <a:effectLst/>
        </p:spPr>
      </p:pic>
      <p:sp>
        <p:nvSpPr>
          <p:cNvPr id="3" name="Текст 2"/>
          <p:cNvSpPr>
            <a:spLocks noGrp="1"/>
          </p:cNvSpPr>
          <p:nvPr>
            <p:ph type="body" idx="1"/>
          </p:nvPr>
        </p:nvSpPr>
        <p:spPr>
          <a:xfrm>
            <a:off x="500034" y="2071678"/>
            <a:ext cx="6786610" cy="4071966"/>
          </a:xfrm>
        </p:spPr>
        <p:txBody>
          <a:bodyPr>
            <a:noAutofit/>
          </a:bodyPr>
          <a:lstStyle/>
          <a:p>
            <a:pPr algn="just"/>
            <a:r>
              <a:rPr lang="tt-RU" sz="3200" dirty="0" smtClean="0">
                <a:latin typeface="Times New Roman" pitchFamily="18" charset="0"/>
                <a:cs typeface="Times New Roman" pitchFamily="18" charset="0"/>
              </a:rPr>
              <a:t>Хэзер тормышыбызны </a:t>
            </a:r>
            <a:r>
              <a:rPr lang="tt-RU" sz="3200" dirty="0" smtClean="0">
                <a:latin typeface="Times New Roman" pitchFamily="18" charset="0"/>
                <a:cs typeface="Times New Roman" pitchFamily="18" charset="0"/>
              </a:rPr>
              <a:t>компьютердан </a:t>
            </a:r>
            <a:r>
              <a:rPr lang="tt-RU" sz="3200" dirty="0" smtClean="0">
                <a:latin typeface="Times New Roman" pitchFamily="18" charset="0"/>
                <a:cs typeface="Times New Roman" pitchFamily="18" charset="0"/>
              </a:rPr>
              <a:t>башка күз алдына китерү дә кыен. Аның ярдәмчебезгә яки дошманыбызга әверелүе дә бары тик үзебезгә генә бәйле. Әйе, бүгенге балалар компьютер уеннары белән бик күп мавыга. </a:t>
            </a:r>
            <a:endParaRPr lang="ru-RU" sz="3200" dirty="0">
              <a:latin typeface="Times New Roman" pitchFamily="18" charset="0"/>
              <a:cs typeface="Times New Roman" pitchFamily="18" charset="0"/>
            </a:endParaRPr>
          </a:p>
        </p:txBody>
      </p:sp>
      <p:pic>
        <p:nvPicPr>
          <p:cNvPr id="8" name="Picture 14"/>
          <p:cNvPicPr>
            <a:picLocks noChangeAspect="1" noChangeArrowheads="1"/>
          </p:cNvPicPr>
          <p:nvPr/>
        </p:nvPicPr>
        <p:blipFill>
          <a:blip r:embed="rId5" cstate="print"/>
          <a:srcRect/>
          <a:stretch>
            <a:fillRect/>
          </a:stretch>
        </p:blipFill>
        <p:spPr bwMode="auto">
          <a:xfrm>
            <a:off x="3714744" y="214290"/>
            <a:ext cx="2357454" cy="1885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85728"/>
            <a:ext cx="5929354" cy="4071966"/>
          </a:xfrm>
        </p:spPr>
        <p:txBody>
          <a:bodyPr>
            <a:noAutofit/>
          </a:bodyPr>
          <a:lstStyle/>
          <a:p>
            <a:pPr algn="just"/>
            <a:r>
              <a:rPr lang="tt-RU" sz="2800" dirty="0" smtClean="0">
                <a:latin typeface="Times New Roman" pitchFamily="18" charset="0"/>
                <a:cs typeface="Times New Roman" pitchFamily="18" charset="0"/>
              </a:rPr>
              <a:t>     Моннан </a:t>
            </a:r>
            <a:r>
              <a:rPr lang="tt-RU" sz="2800" dirty="0" smtClean="0">
                <a:latin typeface="Times New Roman" pitchFamily="18" charset="0"/>
                <a:cs typeface="Times New Roman" pitchFamily="18" charset="0"/>
              </a:rPr>
              <a:t>алдагы буыннар китаплар укып үссә, хәзерге яшүсмерләр мәгълүматны компьютер, телевизор, видеодан гына ала. Хәзер компmютерның балага зыяны турында күп сөйлиләр. Аның файдасы һәм зарары нәрсәдә икән? Әйдәгез, шуңа ачыклык кертеп үтик әле.</a:t>
            </a:r>
            <a:endParaRPr lang="ru-RU" sz="28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6810374" y="0"/>
            <a:ext cx="2333625" cy="3500438"/>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0" y="4601851"/>
            <a:ext cx="2928926" cy="22561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572000" y="4214818"/>
            <a:ext cx="2428892" cy="2024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p:cNvPicPr>
            <a:picLocks noChangeAspect="1" noChangeArrowheads="1"/>
          </p:cNvPicPr>
          <p:nvPr/>
        </p:nvPicPr>
        <p:blipFill>
          <a:blip r:embed="rId2" cstate="print"/>
          <a:srcRect/>
          <a:stretch>
            <a:fillRect/>
          </a:stretch>
        </p:blipFill>
        <p:spPr bwMode="auto">
          <a:xfrm>
            <a:off x="2500298" y="0"/>
            <a:ext cx="1214441" cy="971553"/>
          </a:xfrm>
          <a:prstGeom prst="rect">
            <a:avLst/>
          </a:prstGeom>
          <a:noFill/>
          <a:ln w="9525">
            <a:noFill/>
            <a:miter lim="800000"/>
            <a:headEnd/>
            <a:tailEnd/>
          </a:ln>
          <a:effectLst/>
        </p:spPr>
      </p:pic>
      <p:pic>
        <p:nvPicPr>
          <p:cNvPr id="3079" name="Picture 7"/>
          <p:cNvPicPr>
            <a:picLocks noChangeAspect="1" noChangeArrowheads="1"/>
          </p:cNvPicPr>
          <p:nvPr/>
        </p:nvPicPr>
        <p:blipFill>
          <a:blip r:embed="rId3" cstate="print"/>
          <a:srcRect/>
          <a:stretch>
            <a:fillRect/>
          </a:stretch>
        </p:blipFill>
        <p:spPr bwMode="auto">
          <a:xfrm>
            <a:off x="8001024" y="0"/>
            <a:ext cx="1142976" cy="1142976"/>
          </a:xfrm>
          <a:prstGeom prst="rect">
            <a:avLst/>
          </a:prstGeom>
          <a:noFill/>
          <a:ln w="9525">
            <a:noFill/>
            <a:miter lim="800000"/>
            <a:headEnd/>
            <a:tailEnd/>
          </a:ln>
          <a:effectLst/>
        </p:spPr>
      </p:pic>
      <p:graphicFrame>
        <p:nvGraphicFramePr>
          <p:cNvPr id="4" name="Содержимое 3"/>
          <p:cNvGraphicFramePr>
            <a:graphicFrameLocks noGrp="1"/>
          </p:cNvGraphicFramePr>
          <p:nvPr>
            <p:ph idx="1"/>
          </p:nvPr>
        </p:nvGraphicFramePr>
        <p:xfrm>
          <a:off x="428596" y="785794"/>
          <a:ext cx="7429552" cy="5286411"/>
        </p:xfrm>
        <a:graphic>
          <a:graphicData uri="http://schemas.openxmlformats.org/drawingml/2006/table">
            <a:tbl>
              <a:tblPr firstRow="1" bandRow="1">
                <a:tableStyleId>{7DF18680-E054-41AD-8BC1-D1AEF772440D}</a:tableStyleId>
              </a:tblPr>
              <a:tblGrid>
                <a:gridCol w="3331863"/>
                <a:gridCol w="4097689"/>
              </a:tblGrid>
              <a:tr h="633549">
                <a:tc>
                  <a:txBody>
                    <a:bodyPr/>
                    <a:lstStyle/>
                    <a:p>
                      <a:pPr algn="r">
                        <a:lnSpc>
                          <a:spcPct val="115000"/>
                        </a:lnSpc>
                        <a:spcAft>
                          <a:spcPts val="0"/>
                        </a:spcAft>
                      </a:pPr>
                      <a:r>
                        <a:rPr lang="tt-RU" sz="2000" b="1" dirty="0"/>
                        <a:t>Уңай яклар</a:t>
                      </a:r>
                      <a:endParaRPr lang="ru-RU" sz="2000" b="1" dirty="0">
                        <a:latin typeface="Calibri"/>
                        <a:ea typeface="Calibri"/>
                        <a:cs typeface="Times New Roman"/>
                      </a:endParaRPr>
                    </a:p>
                  </a:txBody>
                  <a:tcPr marL="68580" marR="68580" marT="0" marB="0"/>
                </a:tc>
                <a:tc>
                  <a:txBody>
                    <a:bodyPr/>
                    <a:lstStyle/>
                    <a:p>
                      <a:pPr algn="l">
                        <a:lnSpc>
                          <a:spcPct val="115000"/>
                        </a:lnSpc>
                        <a:spcAft>
                          <a:spcPts val="0"/>
                        </a:spcAft>
                      </a:pPr>
                      <a:r>
                        <a:rPr lang="tt-RU" sz="2000" b="1" dirty="0"/>
                        <a:t>Тискәре яклар</a:t>
                      </a:r>
                      <a:endParaRPr lang="ru-RU" sz="2000" b="1" dirty="0">
                        <a:latin typeface="Calibri"/>
                        <a:ea typeface="Calibri"/>
                        <a:cs typeface="Times New Roman"/>
                      </a:endParaRPr>
                    </a:p>
                  </a:txBody>
                  <a:tcPr marL="68580" marR="68580" marT="0" marB="0"/>
                </a:tc>
              </a:tr>
              <a:tr h="633549">
                <a:tc>
                  <a:txBody>
                    <a:bodyPr/>
                    <a:lstStyle/>
                    <a:p>
                      <a:pPr algn="just">
                        <a:lnSpc>
                          <a:spcPct val="115000"/>
                        </a:lnSpc>
                        <a:spcAft>
                          <a:spcPts val="0"/>
                        </a:spcAft>
                      </a:pPr>
                      <a:r>
                        <a:rPr lang="tt-RU" sz="2000" dirty="0"/>
                        <a:t>Акыл үсеше</a:t>
                      </a:r>
                      <a:endParaRPr lang="ru-RU" sz="2000" dirty="0">
                        <a:latin typeface="Calibri"/>
                        <a:ea typeface="Calibri"/>
                        <a:cs typeface="Times New Roman"/>
                      </a:endParaRPr>
                    </a:p>
                  </a:txBody>
                  <a:tcPr marL="68580" marR="68580" marT="0" marB="0"/>
                </a:tc>
                <a:tc>
                  <a:txBody>
                    <a:bodyPr/>
                    <a:lstStyle/>
                    <a:p>
                      <a:pPr algn="just">
                        <a:lnSpc>
                          <a:spcPct val="115000"/>
                        </a:lnSpc>
                        <a:spcAft>
                          <a:spcPts val="0"/>
                        </a:spcAft>
                      </a:pPr>
                      <a:r>
                        <a:rPr lang="tt-RU" sz="2000" dirty="0"/>
                        <a:t>Комп</a:t>
                      </a:r>
                      <a:r>
                        <a:rPr lang="ru-RU" sz="2000" dirty="0" err="1"/>
                        <a:t>ь</a:t>
                      </a:r>
                      <a:r>
                        <a:rPr lang="tt-RU" sz="2000" dirty="0"/>
                        <a:t>ютер уеннарына бәйлелек</a:t>
                      </a:r>
                      <a:endParaRPr lang="ru-RU" sz="2000" dirty="0">
                        <a:latin typeface="Calibri"/>
                        <a:ea typeface="Calibri"/>
                        <a:cs typeface="Times New Roman"/>
                      </a:endParaRPr>
                    </a:p>
                  </a:txBody>
                  <a:tcPr marL="68580" marR="68580" marT="0" marB="0"/>
                </a:tc>
              </a:tr>
              <a:tr h="846441">
                <a:tc>
                  <a:txBody>
                    <a:bodyPr/>
                    <a:lstStyle/>
                    <a:p>
                      <a:pPr algn="just">
                        <a:lnSpc>
                          <a:spcPct val="115000"/>
                        </a:lnSpc>
                        <a:spcAft>
                          <a:spcPts val="0"/>
                        </a:spcAft>
                      </a:pPr>
                      <a:r>
                        <a:rPr lang="tt-RU" sz="2000" dirty="0"/>
                        <a:t>Фикерләү, гомумиләштерү</a:t>
                      </a:r>
                      <a:endParaRPr lang="ru-RU" sz="2000" dirty="0">
                        <a:latin typeface="Calibri"/>
                        <a:ea typeface="Calibri"/>
                        <a:cs typeface="Times New Roman"/>
                      </a:endParaRPr>
                    </a:p>
                  </a:txBody>
                  <a:tcPr marL="68580" marR="68580" marT="0" marB="0"/>
                </a:tc>
                <a:tc>
                  <a:txBody>
                    <a:bodyPr/>
                    <a:lstStyle/>
                    <a:p>
                      <a:pPr algn="just">
                        <a:lnSpc>
                          <a:spcPct val="115000"/>
                        </a:lnSpc>
                        <a:spcAft>
                          <a:spcPts val="0"/>
                        </a:spcAft>
                      </a:pPr>
                      <a:r>
                        <a:rPr lang="tt-RU" sz="2000" dirty="0"/>
                        <a:t>Чынбарлык аралашу әзәя Чынбарлыктан, реальлектән китү</a:t>
                      </a:r>
                      <a:endParaRPr lang="ru-RU" sz="2000" dirty="0">
                        <a:latin typeface="Calibri"/>
                        <a:ea typeface="Calibri"/>
                        <a:cs typeface="Times New Roman"/>
                      </a:endParaRPr>
                    </a:p>
                  </a:txBody>
                  <a:tcPr marL="68580" marR="68580" marT="0" marB="0"/>
                </a:tc>
              </a:tr>
              <a:tr h="846441">
                <a:tc>
                  <a:txBody>
                    <a:bodyPr/>
                    <a:lstStyle/>
                    <a:p>
                      <a:pPr algn="just">
                        <a:lnSpc>
                          <a:spcPct val="115000"/>
                        </a:lnSpc>
                        <a:spcAft>
                          <a:spcPts val="0"/>
                        </a:spcAft>
                      </a:pPr>
                      <a:r>
                        <a:rPr lang="tt-RU" sz="2000"/>
                        <a:t>Хәтер һәм иг</a:t>
                      </a:r>
                      <a:r>
                        <a:rPr lang="ru-RU" sz="2000"/>
                        <a:t>ъ</a:t>
                      </a:r>
                      <a:r>
                        <a:rPr lang="tt-RU" sz="2000"/>
                        <a:t>тибар яхшыра</a:t>
                      </a:r>
                      <a:endParaRPr lang="ru-RU" sz="2000">
                        <a:latin typeface="Calibri"/>
                        <a:ea typeface="Calibri"/>
                        <a:cs typeface="Times New Roman"/>
                      </a:endParaRPr>
                    </a:p>
                  </a:txBody>
                  <a:tcPr marL="68580" marR="68580" marT="0" marB="0"/>
                </a:tc>
                <a:tc>
                  <a:txBody>
                    <a:bodyPr/>
                    <a:lstStyle/>
                    <a:p>
                      <a:pPr algn="just">
                        <a:lnSpc>
                          <a:spcPct val="115000"/>
                        </a:lnSpc>
                        <a:spcAft>
                          <a:spcPts val="0"/>
                        </a:spcAft>
                      </a:pPr>
                      <a:r>
                        <a:rPr lang="tt-RU" sz="2000" dirty="0"/>
                        <a:t>Чынбарлыкта ини</a:t>
                      </a:r>
                      <a:r>
                        <a:rPr lang="ru-RU" sz="2000" dirty="0" err="1"/>
                        <a:t>ц</a:t>
                      </a:r>
                      <a:r>
                        <a:rPr lang="tt-RU" sz="2000" dirty="0"/>
                        <a:t>иатива, ихтыяр юкка чыга</a:t>
                      </a:r>
                      <a:endParaRPr lang="ru-RU" sz="2000" dirty="0">
                        <a:latin typeface="Calibri"/>
                        <a:ea typeface="Calibri"/>
                        <a:cs typeface="Times New Roman"/>
                      </a:endParaRPr>
                    </a:p>
                  </a:txBody>
                  <a:tcPr marL="68580" marR="68580" marT="0" marB="0"/>
                </a:tc>
              </a:tr>
              <a:tr h="846441">
                <a:tc>
                  <a:txBody>
                    <a:bodyPr/>
                    <a:lstStyle/>
                    <a:p>
                      <a:pPr algn="just">
                        <a:lnSpc>
                          <a:spcPct val="115000"/>
                        </a:lnSpc>
                        <a:spcAft>
                          <a:spcPts val="0"/>
                        </a:spcAft>
                      </a:pPr>
                      <a:r>
                        <a:rPr lang="tt-RU" sz="2000"/>
                        <a:t>Ярдәм, күп әйберне белеп була</a:t>
                      </a:r>
                      <a:endParaRPr lang="ru-RU" sz="2000">
                        <a:latin typeface="Calibri"/>
                        <a:ea typeface="Calibri"/>
                        <a:cs typeface="Times New Roman"/>
                      </a:endParaRPr>
                    </a:p>
                  </a:txBody>
                  <a:tcPr marL="68580" marR="68580" marT="0" marB="0"/>
                </a:tc>
                <a:tc>
                  <a:txBody>
                    <a:bodyPr/>
                    <a:lstStyle/>
                    <a:p>
                      <a:pPr algn="just">
                        <a:lnSpc>
                          <a:spcPct val="115000"/>
                        </a:lnSpc>
                        <a:spcAft>
                          <a:spcPts val="0"/>
                        </a:spcAft>
                      </a:pPr>
                      <a:r>
                        <a:rPr lang="tt-RU" sz="2000" dirty="0"/>
                        <a:t>Еш авыру, иммунитет төшә</a:t>
                      </a:r>
                      <a:endParaRPr lang="ru-RU" sz="2000" dirty="0">
                        <a:latin typeface="Calibri"/>
                        <a:ea typeface="Calibri"/>
                        <a:cs typeface="Times New Roman"/>
                      </a:endParaRPr>
                    </a:p>
                  </a:txBody>
                  <a:tcPr marL="68580" marR="68580" marT="0" marB="0"/>
                </a:tc>
              </a:tr>
              <a:tr h="846441">
                <a:tc>
                  <a:txBody>
                    <a:bodyPr/>
                    <a:lstStyle/>
                    <a:p>
                      <a:pPr algn="just">
                        <a:lnSpc>
                          <a:spcPct val="115000"/>
                        </a:lnSpc>
                        <a:spcAft>
                          <a:spcPts val="0"/>
                        </a:spcAft>
                      </a:pPr>
                      <a:r>
                        <a:rPr lang="tt-RU" sz="2000"/>
                        <a:t>Ерактагы дуслар белән тиз аралашырга була</a:t>
                      </a:r>
                      <a:endParaRPr lang="ru-RU" sz="2000">
                        <a:latin typeface="Calibri"/>
                        <a:ea typeface="Calibri"/>
                        <a:cs typeface="Times New Roman"/>
                      </a:endParaRPr>
                    </a:p>
                  </a:txBody>
                  <a:tcPr marL="68580" marR="68580" marT="0" marB="0"/>
                </a:tc>
                <a:tc>
                  <a:txBody>
                    <a:bodyPr/>
                    <a:lstStyle/>
                    <a:p>
                      <a:pPr algn="just">
                        <a:lnSpc>
                          <a:spcPct val="115000"/>
                        </a:lnSpc>
                        <a:spcAft>
                          <a:spcPts val="0"/>
                        </a:spcAft>
                      </a:pPr>
                      <a:r>
                        <a:rPr lang="tt-RU" sz="2000" dirty="0"/>
                        <a:t>Күзләргә нык тәэсир итә</a:t>
                      </a:r>
                      <a:endParaRPr lang="ru-RU" sz="2000" dirty="0">
                        <a:latin typeface="Calibri"/>
                        <a:ea typeface="Calibri"/>
                        <a:cs typeface="Times New Roman"/>
                      </a:endParaRPr>
                    </a:p>
                  </a:txBody>
                  <a:tcPr marL="68580" marR="68580" marT="0" marB="0"/>
                </a:tc>
              </a:tr>
              <a:tr h="633549">
                <a:tc>
                  <a:txBody>
                    <a:bodyPr/>
                    <a:lstStyle/>
                    <a:p>
                      <a:pPr algn="just">
                        <a:lnSpc>
                          <a:spcPct val="115000"/>
                        </a:lnSpc>
                        <a:spcAft>
                          <a:spcPts val="0"/>
                        </a:spcAft>
                      </a:pPr>
                      <a:endParaRPr lang="tt-RU" sz="2000" dirty="0">
                        <a:latin typeface="Times New Roman"/>
                        <a:ea typeface="Calibri"/>
                        <a:cs typeface="Times New Roman"/>
                      </a:endParaRPr>
                    </a:p>
                  </a:txBody>
                  <a:tcPr marL="68580" marR="68580" marT="0" marB="0"/>
                </a:tc>
                <a:tc>
                  <a:txBody>
                    <a:bodyPr/>
                    <a:lstStyle/>
                    <a:p>
                      <a:pPr algn="just">
                        <a:lnSpc>
                          <a:spcPct val="115000"/>
                        </a:lnSpc>
                        <a:spcAft>
                          <a:spcPts val="0"/>
                        </a:spcAft>
                      </a:pPr>
                      <a:r>
                        <a:rPr lang="tt-RU" sz="2000" dirty="0"/>
                        <a:t>Баш авырта, начар йокы</a:t>
                      </a:r>
                      <a:endParaRPr lang="ru-RU" sz="2000" dirty="0">
                        <a:latin typeface="Calibri"/>
                        <a:ea typeface="Calibri"/>
                        <a:cs typeface="Times New Roman"/>
                      </a:endParaRPr>
                    </a:p>
                  </a:txBody>
                  <a:tcPr marL="68580" marR="68580" marT="0" marB="0"/>
                </a:tc>
              </a:tr>
            </a:tbl>
          </a:graphicData>
        </a:graphic>
      </p:graphicFrame>
      <p:pic>
        <p:nvPicPr>
          <p:cNvPr id="3074" name="Picture 2"/>
          <p:cNvPicPr>
            <a:picLocks noChangeAspect="1" noChangeArrowheads="1"/>
          </p:cNvPicPr>
          <p:nvPr/>
        </p:nvPicPr>
        <p:blipFill>
          <a:blip r:embed="rId4" cstate="print"/>
          <a:srcRect/>
          <a:stretch>
            <a:fillRect/>
          </a:stretch>
        </p:blipFill>
        <p:spPr bwMode="auto">
          <a:xfrm>
            <a:off x="7786710" y="2071678"/>
            <a:ext cx="1357290" cy="1000131"/>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a:stretch>
            <a:fillRect/>
          </a:stretch>
        </p:blipFill>
        <p:spPr bwMode="auto">
          <a:xfrm>
            <a:off x="0" y="5286396"/>
            <a:ext cx="1571604" cy="15716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cstate="print"/>
          <a:srcRect/>
          <a:stretch>
            <a:fillRect/>
          </a:stretch>
        </p:blipFill>
        <p:spPr bwMode="auto">
          <a:xfrm>
            <a:off x="7000892" y="4286256"/>
            <a:ext cx="1914525" cy="1219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cstate="print"/>
          <a:srcRect/>
          <a:stretch>
            <a:fillRect/>
          </a:stretch>
        </p:blipFill>
        <p:spPr bwMode="auto">
          <a:xfrm>
            <a:off x="7858148" y="1071546"/>
            <a:ext cx="1285852" cy="962010"/>
          </a:xfrm>
          <a:prstGeom prst="rect">
            <a:avLst/>
          </a:prstGeom>
          <a:noFill/>
          <a:ln w="9525">
            <a:noFill/>
            <a:miter lim="800000"/>
            <a:headEnd/>
            <a:tailEnd/>
          </a:ln>
          <a:effectLst/>
        </p:spPr>
      </p:pic>
      <p:pic>
        <p:nvPicPr>
          <p:cNvPr id="3078" name="Picture 6"/>
          <p:cNvPicPr>
            <a:picLocks noChangeAspect="1" noChangeArrowheads="1"/>
          </p:cNvPicPr>
          <p:nvPr/>
        </p:nvPicPr>
        <p:blipFill>
          <a:blip r:embed="rId8" cstate="print"/>
          <a:srcRect/>
          <a:stretch>
            <a:fillRect/>
          </a:stretch>
        </p:blipFill>
        <p:spPr bwMode="auto">
          <a:xfrm>
            <a:off x="7858148" y="3143248"/>
            <a:ext cx="1245294" cy="928694"/>
          </a:xfrm>
          <a:prstGeom prst="rect">
            <a:avLst/>
          </a:prstGeom>
          <a:noFill/>
          <a:ln w="9525">
            <a:noFill/>
            <a:miter lim="800000"/>
            <a:headEnd/>
            <a:tailEnd/>
          </a:ln>
          <a:effectLst/>
        </p:spPr>
      </p:pic>
      <p:cxnSp>
        <p:nvCxnSpPr>
          <p:cNvPr id="11" name="Прямая соединительная линия 10"/>
          <p:cNvCxnSpPr/>
          <p:nvPr/>
        </p:nvCxnSpPr>
        <p:spPr>
          <a:xfrm>
            <a:off x="7786710" y="2071678"/>
            <a:ext cx="1332000" cy="928694"/>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a:off x="11501486" y="235743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flipV="1">
            <a:off x="7786710" y="2143116"/>
            <a:ext cx="1357290" cy="928694"/>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pic>
        <p:nvPicPr>
          <p:cNvPr id="3080" name="Picture 8"/>
          <p:cNvPicPr>
            <a:picLocks noChangeAspect="1" noChangeArrowheads="1"/>
          </p:cNvPicPr>
          <p:nvPr/>
        </p:nvPicPr>
        <p:blipFill>
          <a:blip r:embed="rId9" cstate="print"/>
          <a:srcRect/>
          <a:stretch>
            <a:fillRect/>
          </a:stretch>
        </p:blipFill>
        <p:spPr bwMode="auto">
          <a:xfrm>
            <a:off x="1" y="0"/>
            <a:ext cx="1831359" cy="1214422"/>
          </a:xfrm>
          <a:prstGeom prst="rect">
            <a:avLst/>
          </a:prstGeom>
          <a:noFill/>
          <a:ln w="9525">
            <a:noFill/>
            <a:miter lim="800000"/>
            <a:headEnd/>
            <a:tailEnd/>
          </a:ln>
          <a:effectLst/>
        </p:spPr>
      </p:pic>
      <p:pic>
        <p:nvPicPr>
          <p:cNvPr id="3081" name="Picture 9"/>
          <p:cNvPicPr>
            <a:picLocks noChangeAspect="1" noChangeArrowheads="1"/>
          </p:cNvPicPr>
          <p:nvPr/>
        </p:nvPicPr>
        <p:blipFill>
          <a:blip r:embed="rId10" cstate="print"/>
          <a:srcRect/>
          <a:stretch>
            <a:fillRect/>
          </a:stretch>
        </p:blipFill>
        <p:spPr bwMode="auto">
          <a:xfrm>
            <a:off x="4286248" y="5714992"/>
            <a:ext cx="1714512" cy="1143008"/>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1" cstate="print"/>
          <a:srcRect/>
          <a:stretch>
            <a:fillRect/>
          </a:stretch>
        </p:blipFill>
        <p:spPr bwMode="auto">
          <a:xfrm>
            <a:off x="2143108" y="5705475"/>
            <a:ext cx="1428750" cy="1152525"/>
          </a:xfrm>
          <a:prstGeom prst="rect">
            <a:avLst/>
          </a:prstGeom>
          <a:noFill/>
          <a:ln w="9525">
            <a:noFill/>
            <a:miter lim="800000"/>
            <a:headEnd/>
            <a:tailEnd/>
          </a:ln>
          <a:effectLst/>
        </p:spPr>
      </p:pic>
      <p:pic>
        <p:nvPicPr>
          <p:cNvPr id="3083" name="Picture 11"/>
          <p:cNvPicPr>
            <a:picLocks noChangeAspect="1" noChangeArrowheads="1"/>
          </p:cNvPicPr>
          <p:nvPr/>
        </p:nvPicPr>
        <p:blipFill>
          <a:blip r:embed="rId12" cstate="print"/>
          <a:srcRect/>
          <a:stretch>
            <a:fillRect/>
          </a:stretch>
        </p:blipFill>
        <p:spPr bwMode="auto">
          <a:xfrm>
            <a:off x="7143768" y="5467350"/>
            <a:ext cx="1428750" cy="1390650"/>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3" cstate="print"/>
          <a:srcRect/>
          <a:stretch>
            <a:fillRect/>
          </a:stretch>
        </p:blipFill>
        <p:spPr bwMode="auto">
          <a:xfrm>
            <a:off x="4714876" y="0"/>
            <a:ext cx="1071570" cy="807249"/>
          </a:xfrm>
          <a:prstGeom prst="rect">
            <a:avLst/>
          </a:prstGeom>
          <a:noFill/>
          <a:ln w="9525">
            <a:noFill/>
            <a:miter lim="800000"/>
            <a:headEnd/>
            <a:tailEnd/>
          </a:ln>
          <a:effectLst/>
        </p:spPr>
      </p:pic>
      <p:pic>
        <p:nvPicPr>
          <p:cNvPr id="3085" name="Picture 13"/>
          <p:cNvPicPr>
            <a:picLocks noChangeAspect="1" noChangeArrowheads="1"/>
          </p:cNvPicPr>
          <p:nvPr/>
        </p:nvPicPr>
        <p:blipFill>
          <a:blip r:embed="rId14" cstate="print"/>
          <a:srcRect/>
          <a:stretch>
            <a:fillRect/>
          </a:stretch>
        </p:blipFill>
        <p:spPr bwMode="auto">
          <a:xfrm>
            <a:off x="6286512" y="0"/>
            <a:ext cx="1375640" cy="135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TotalTime>
  <Words>148</Words>
  <Application>Microsoft Office PowerPoint</Application>
  <PresentationFormat>Экран (4:3)</PresentationFormat>
  <Paragraphs>16</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Техническая</vt:lpstr>
      <vt:lpstr>Мәктәп укучысы тормышында компьютерның роле. Уңай һәм тискәре яклары </vt:lpstr>
      <vt:lpstr>Слайд 2</vt:lpstr>
      <vt:lpstr>Слайд 3</vt:lpstr>
      <vt:lpstr>Слайд 4</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Мәктәп укучысы тормышында компьютерның роле. Уңай һәм тискәре яклары </dc:title>
  <dc:creator>Se7enUsser</dc:creator>
  <cp:lastModifiedBy>Se7enUsser</cp:lastModifiedBy>
  <cp:revision>5</cp:revision>
  <dcterms:created xsi:type="dcterms:W3CDTF">2012-01-30T17:25:54Z</dcterms:created>
  <dcterms:modified xsi:type="dcterms:W3CDTF">2012-01-30T18:01:50Z</dcterms:modified>
</cp:coreProperties>
</file>