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91" r:id="rId4"/>
    <p:sldId id="264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2" r:id="rId14"/>
    <p:sldId id="293" r:id="rId15"/>
    <p:sldId id="294" r:id="rId16"/>
    <p:sldId id="266" r:id="rId17"/>
    <p:sldId id="267" r:id="rId18"/>
    <p:sldId id="268" r:id="rId19"/>
    <p:sldId id="274" r:id="rId20"/>
    <p:sldId id="275" r:id="rId21"/>
    <p:sldId id="295" r:id="rId22"/>
    <p:sldId id="276" r:id="rId23"/>
    <p:sldId id="277" r:id="rId24"/>
    <p:sldId id="278" r:id="rId25"/>
    <p:sldId id="279" r:id="rId26"/>
    <p:sldId id="290" r:id="rId27"/>
    <p:sldId id="269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948"/>
    <a:srgbClr val="B616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87;&#1077;&#1076;&#1089;&#1086;&#1074;&#1077;&#1090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/>
              <a:t>Я стремлюсь изучить себя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Я стремлюсь изчить себя</c:v>
          </c:tx>
          <c:val>
            <c:numRef>
              <c:f>Лист2!$B$3:$B$7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</c:ser>
        <c:shape val="box"/>
        <c:axId val="70500736"/>
        <c:axId val="70502272"/>
        <c:axId val="0"/>
      </c:bar3DChart>
      <c:catAx>
        <c:axId val="70500736"/>
        <c:scaling>
          <c:orientation val="minMax"/>
        </c:scaling>
        <c:axPos val="b"/>
        <c:tickLblPos val="nextTo"/>
        <c:crossAx val="70502272"/>
        <c:crosses val="autoZero"/>
        <c:auto val="1"/>
        <c:lblAlgn val="ctr"/>
        <c:lblOffset val="100"/>
      </c:catAx>
      <c:valAx>
        <c:axId val="70502272"/>
        <c:scaling>
          <c:orientation val="minMax"/>
        </c:scaling>
        <c:axPos val="l"/>
        <c:majorGridlines/>
        <c:numFmt formatCode="General" sourceLinked="1"/>
        <c:tickLblPos val="nextTo"/>
        <c:crossAx val="70500736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Я</a:t>
            </a:r>
            <a:r>
              <a:rPr lang="ru-RU" baseline="0"/>
              <a:t> </a:t>
            </a:r>
            <a:r>
              <a:rPr lang="ru-RU"/>
              <a:t>стремлюсь быть открытым человеком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Яистремлюсь быть открытым человеком</c:v>
          </c:tx>
          <c:dPt>
            <c:idx val="0"/>
            <c:spPr>
              <a:solidFill>
                <a:srgbClr val="E50948"/>
              </a:solidFill>
            </c:spPr>
          </c:dPt>
          <c:dPt>
            <c:idx val="1"/>
            <c:spPr>
              <a:solidFill>
                <a:srgbClr val="E50948"/>
              </a:solidFill>
              <a:ln>
                <a:solidFill>
                  <a:srgbClr val="E50948"/>
                </a:solidFill>
              </a:ln>
            </c:spPr>
          </c:dPt>
          <c:dPt>
            <c:idx val="2"/>
            <c:spPr>
              <a:solidFill>
                <a:srgbClr val="E50948"/>
              </a:solidFill>
            </c:spPr>
          </c:dPt>
          <c:dPt>
            <c:idx val="3"/>
            <c:spPr>
              <a:solidFill>
                <a:srgbClr val="E50948"/>
              </a:solidFill>
            </c:spPr>
          </c:dPt>
          <c:dPt>
            <c:idx val="4"/>
            <c:spPr>
              <a:solidFill>
                <a:srgbClr val="E50948"/>
              </a:solidFill>
            </c:spPr>
          </c:dPt>
          <c:val>
            <c:numRef>
              <c:f>Лист2!$B$3:$B$7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</c:ser>
        <c:shape val="box"/>
        <c:axId val="74434816"/>
        <c:axId val="74436608"/>
        <c:axId val="0"/>
      </c:bar3DChart>
      <c:catAx>
        <c:axId val="74434816"/>
        <c:scaling>
          <c:orientation val="minMax"/>
        </c:scaling>
        <c:axPos val="b"/>
        <c:tickLblPos val="nextTo"/>
        <c:crossAx val="74436608"/>
        <c:crosses val="autoZero"/>
        <c:auto val="1"/>
        <c:lblAlgn val="ctr"/>
        <c:lblOffset val="100"/>
      </c:catAx>
      <c:valAx>
        <c:axId val="74436608"/>
        <c:scaling>
          <c:orientation val="minMax"/>
        </c:scaling>
        <c:axPos val="l"/>
        <c:majorGridlines/>
        <c:numFmt formatCode="General" sourceLinked="1"/>
        <c:tickLblPos val="nextTo"/>
        <c:crossAx val="74434816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Я осознаю то влияние, которое оказывает на меня окружающие </c:v>
          </c:tx>
          <c:spPr>
            <a:solidFill>
              <a:srgbClr val="002060"/>
            </a:solidFill>
          </c:spPr>
          <c:val>
            <c:numRef>
              <c:f>Лист2!$B$3:$B$7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9</c:v>
                </c:pt>
                <c:pt idx="3">
                  <c:v>9</c:v>
                </c:pt>
                <c:pt idx="4">
                  <c:v>2</c:v>
                </c:pt>
              </c:numCache>
            </c:numRef>
          </c:val>
        </c:ser>
        <c:shape val="box"/>
        <c:axId val="75505664"/>
        <c:axId val="75507200"/>
        <c:axId val="0"/>
      </c:bar3DChart>
      <c:catAx>
        <c:axId val="75505664"/>
        <c:scaling>
          <c:orientation val="minMax"/>
        </c:scaling>
        <c:axPos val="b"/>
        <c:tickLblPos val="nextTo"/>
        <c:crossAx val="75507200"/>
        <c:crosses val="autoZero"/>
        <c:auto val="1"/>
        <c:lblAlgn val="ctr"/>
        <c:lblOffset val="100"/>
      </c:catAx>
      <c:valAx>
        <c:axId val="75507200"/>
        <c:scaling>
          <c:orientation val="minMax"/>
        </c:scaling>
        <c:axPos val="l"/>
        <c:majorGridlines/>
        <c:numFmt formatCode="General" sourceLinked="1"/>
        <c:tickLblPos val="nextTo"/>
        <c:crossAx val="75505664"/>
        <c:crosses val="autoZero"/>
        <c:crossBetween val="between"/>
      </c:valAx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Я управляю своим профессиональным развитием и получаю положительные</a:t>
            </a:r>
            <a:r>
              <a:rPr lang="ru-RU" baseline="0"/>
              <a:t> результаты</a:t>
            </a:r>
            <a:endParaRPr lang="ru-RU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Я управляю своим профессиональным развитием</c:v>
          </c:tx>
          <c:spPr>
            <a:solidFill>
              <a:srgbClr val="E50948"/>
            </a:solidFill>
          </c:spPr>
          <c:val>
            <c:numRef>
              <c:f>Лист2!$B$3:$B$7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</c:ser>
        <c:shape val="box"/>
        <c:axId val="75527296"/>
        <c:axId val="75528832"/>
        <c:axId val="0"/>
      </c:bar3DChart>
      <c:catAx>
        <c:axId val="75527296"/>
        <c:scaling>
          <c:orientation val="minMax"/>
        </c:scaling>
        <c:axPos val="b"/>
        <c:tickLblPos val="nextTo"/>
        <c:crossAx val="75528832"/>
        <c:crosses val="autoZero"/>
        <c:auto val="1"/>
        <c:lblAlgn val="ctr"/>
        <c:lblOffset val="100"/>
      </c:catAx>
      <c:valAx>
        <c:axId val="75528832"/>
        <c:scaling>
          <c:orientation val="minMax"/>
        </c:scaling>
        <c:axPos val="l"/>
        <c:majorGridlines/>
        <c:numFmt formatCode="General" sourceLinked="1"/>
        <c:tickLblPos val="nextTo"/>
        <c:crossAx val="75527296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Я получаю удовольствие от усвоения нового</c:v>
          </c:tx>
          <c:spPr>
            <a:solidFill>
              <a:schemeClr val="accent4">
                <a:lumMod val="75000"/>
              </a:schemeClr>
            </a:solidFill>
          </c:spPr>
          <c:val>
            <c:numRef>
              <c:f>Лист2!$B$3:$B$7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14</c:v>
                </c:pt>
              </c:numCache>
            </c:numRef>
          </c:val>
        </c:ser>
        <c:shape val="box"/>
        <c:axId val="75541120"/>
        <c:axId val="75559296"/>
        <c:axId val="0"/>
      </c:bar3DChart>
      <c:catAx>
        <c:axId val="75541120"/>
        <c:scaling>
          <c:orientation val="minMax"/>
        </c:scaling>
        <c:axPos val="b"/>
        <c:tickLblPos val="nextTo"/>
        <c:crossAx val="75559296"/>
        <c:crosses val="autoZero"/>
        <c:auto val="1"/>
        <c:lblAlgn val="ctr"/>
        <c:lblOffset val="100"/>
      </c:catAx>
      <c:valAx>
        <c:axId val="75559296"/>
        <c:scaling>
          <c:orientation val="minMax"/>
        </c:scaling>
        <c:axPos val="l"/>
        <c:majorGridlines/>
        <c:numFmt formatCode="General" sourceLinked="1"/>
        <c:tickLblPos val="nextTo"/>
        <c:crossAx val="75541120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Возрастающая ответственность меня не пугает</c:v>
          </c:tx>
          <c:spPr>
            <a:solidFill>
              <a:schemeClr val="accent2">
                <a:lumMod val="75000"/>
              </a:schemeClr>
            </a:solidFill>
          </c:spPr>
          <c:val>
            <c:numRef>
              <c:f>Лист2!$B$3:$B$7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shape val="box"/>
        <c:axId val="76247040"/>
        <c:axId val="76248576"/>
        <c:axId val="0"/>
      </c:bar3DChart>
      <c:catAx>
        <c:axId val="76247040"/>
        <c:scaling>
          <c:orientation val="minMax"/>
        </c:scaling>
        <c:axPos val="b"/>
        <c:tickLblPos val="nextTo"/>
        <c:crossAx val="76248576"/>
        <c:crosses val="autoZero"/>
        <c:auto val="1"/>
        <c:lblAlgn val="ctr"/>
        <c:lblOffset val="100"/>
      </c:catAx>
      <c:valAx>
        <c:axId val="76248576"/>
        <c:scaling>
          <c:orientation val="minMax"/>
        </c:scaling>
        <c:axPos val="l"/>
        <c:majorGridlines/>
        <c:numFmt formatCode="General" sourceLinked="1"/>
        <c:tickLblPos val="nextTo"/>
        <c:crossAx val="76247040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Я положительно отнёсся бы к продвижению по службе</c:v>
          </c:tx>
          <c:spPr>
            <a:solidFill>
              <a:schemeClr val="accent6">
                <a:lumMod val="75000"/>
              </a:schemeClr>
            </a:solidFill>
          </c:spPr>
          <c:val>
            <c:numRef>
              <c:f>Лист2!$B$3:$B$7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</c:ser>
        <c:shape val="box"/>
        <c:axId val="76260864"/>
        <c:axId val="76262400"/>
        <c:axId val="0"/>
      </c:bar3DChart>
      <c:catAx>
        <c:axId val="76260864"/>
        <c:scaling>
          <c:orientation val="minMax"/>
        </c:scaling>
        <c:axPos val="b"/>
        <c:tickLblPos val="nextTo"/>
        <c:crossAx val="76262400"/>
        <c:crosses val="autoZero"/>
        <c:auto val="1"/>
        <c:lblAlgn val="ctr"/>
        <c:lblOffset val="100"/>
      </c:catAx>
      <c:valAx>
        <c:axId val="76262400"/>
        <c:scaling>
          <c:orientation val="minMax"/>
        </c:scaling>
        <c:axPos val="l"/>
        <c:majorGridlines/>
        <c:numFmt formatCode="General" sourceLinked="1"/>
        <c:tickLblPos val="nextTo"/>
        <c:crossAx val="7626086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Я оставляю время для развития, как бы не был занят</c:v>
          </c:tx>
          <c:val>
            <c:numRef>
              <c:f>Лист2!$B$3:$B$7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11</c:v>
                </c:pt>
                <c:pt idx="4">
                  <c:v>2</c:v>
                </c:pt>
              </c:numCache>
            </c:numRef>
          </c:val>
        </c:ser>
        <c:shape val="box"/>
        <c:axId val="71128192"/>
        <c:axId val="71129728"/>
        <c:axId val="0"/>
      </c:bar3DChart>
      <c:catAx>
        <c:axId val="71128192"/>
        <c:scaling>
          <c:orientation val="minMax"/>
        </c:scaling>
        <c:axPos val="b"/>
        <c:tickLblPos val="nextTo"/>
        <c:crossAx val="71129728"/>
        <c:crosses val="autoZero"/>
        <c:auto val="1"/>
        <c:lblAlgn val="ctr"/>
        <c:lblOffset val="100"/>
      </c:catAx>
      <c:valAx>
        <c:axId val="71129728"/>
        <c:scaling>
          <c:orientation val="minMax"/>
        </c:scaling>
        <c:axPos val="l"/>
        <c:majorGridlines/>
        <c:numFmt formatCode="General" sourceLinked="1"/>
        <c:tickLblPos val="nextTo"/>
        <c:crossAx val="7112819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Препятствия, стимулирующие мою активность</c:v>
          </c:tx>
          <c:spPr>
            <a:solidFill>
              <a:srgbClr val="FFFF00"/>
            </a:solidFill>
          </c:spPr>
          <c:val>
            <c:numRef>
              <c:f>Лист2!$B$3:$B$7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12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hape val="box"/>
        <c:axId val="71142016"/>
        <c:axId val="71156096"/>
        <c:axId val="0"/>
      </c:bar3DChart>
      <c:catAx>
        <c:axId val="71142016"/>
        <c:scaling>
          <c:orientation val="minMax"/>
        </c:scaling>
        <c:axPos val="b"/>
        <c:tickLblPos val="nextTo"/>
        <c:crossAx val="71156096"/>
        <c:crosses val="autoZero"/>
        <c:auto val="1"/>
        <c:lblAlgn val="ctr"/>
        <c:lblOffset val="100"/>
      </c:catAx>
      <c:valAx>
        <c:axId val="71156096"/>
        <c:scaling>
          <c:orientation val="minMax"/>
        </c:scaling>
        <c:axPos val="l"/>
        <c:majorGridlines/>
        <c:numFmt formatCode="General" sourceLinked="1"/>
        <c:tickLblPos val="nextTo"/>
        <c:crossAx val="71142016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Я ищу обратную связь, т.к. это помогает мне узнать себя</c:v>
          </c:tx>
          <c:val>
            <c:numRef>
              <c:f>Лист2!$B$3:$B$7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</c:ser>
        <c:shape val="box"/>
        <c:axId val="72286208"/>
        <c:axId val="72287744"/>
        <c:axId val="0"/>
      </c:bar3DChart>
      <c:catAx>
        <c:axId val="72286208"/>
        <c:scaling>
          <c:orientation val="minMax"/>
        </c:scaling>
        <c:axPos val="b"/>
        <c:tickLblPos val="nextTo"/>
        <c:crossAx val="72287744"/>
        <c:crosses val="autoZero"/>
        <c:auto val="1"/>
        <c:lblAlgn val="ctr"/>
        <c:lblOffset val="100"/>
      </c:catAx>
      <c:valAx>
        <c:axId val="72287744"/>
        <c:scaling>
          <c:orientation val="minMax"/>
        </c:scaling>
        <c:axPos val="l"/>
        <c:majorGridlines/>
        <c:numFmt formatCode="General" sourceLinked="1"/>
        <c:tickLblPos val="nextTo"/>
        <c:crossAx val="72286208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Я рефлексирую свою деятельность</c:v>
          </c:tx>
          <c:spPr>
            <a:solidFill>
              <a:srgbClr val="7030A0"/>
            </a:solidFill>
          </c:spPr>
          <c:val>
            <c:numRef>
              <c:f>Лист2!$B$3:$B$7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11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hape val="box"/>
        <c:axId val="72312320"/>
        <c:axId val="72313856"/>
        <c:axId val="0"/>
      </c:bar3DChart>
      <c:catAx>
        <c:axId val="72312320"/>
        <c:scaling>
          <c:orientation val="minMax"/>
        </c:scaling>
        <c:axPos val="b"/>
        <c:tickLblPos val="nextTo"/>
        <c:crossAx val="72313856"/>
        <c:crosses val="autoZero"/>
        <c:auto val="1"/>
        <c:lblAlgn val="ctr"/>
        <c:lblOffset val="100"/>
      </c:catAx>
      <c:valAx>
        <c:axId val="72313856"/>
        <c:scaling>
          <c:orientation val="minMax"/>
        </c:scaling>
        <c:axPos val="l"/>
        <c:majorGridlines/>
        <c:numFmt formatCode="General" sourceLinked="1"/>
        <c:tickLblPos val="nextTo"/>
        <c:crossAx val="72312320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Я анализирую свои чувства и опыт</c:v>
          </c:tx>
          <c:val>
            <c:numRef>
              <c:f>Лист2!$B$3:$B$7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</c:ser>
        <c:shape val="box"/>
        <c:axId val="72333952"/>
        <c:axId val="72339840"/>
        <c:axId val="0"/>
      </c:bar3DChart>
      <c:catAx>
        <c:axId val="72333952"/>
        <c:scaling>
          <c:orientation val="minMax"/>
        </c:scaling>
        <c:axPos val="b"/>
        <c:tickLblPos val="nextTo"/>
        <c:crossAx val="72339840"/>
        <c:crosses val="autoZero"/>
        <c:auto val="1"/>
        <c:lblAlgn val="ctr"/>
        <c:lblOffset val="100"/>
      </c:catAx>
      <c:valAx>
        <c:axId val="72339840"/>
        <c:scaling>
          <c:orientation val="minMax"/>
        </c:scaling>
        <c:axPos val="l"/>
        <c:majorGridlines/>
        <c:numFmt formatCode="General" sourceLinked="1"/>
        <c:tickLblPos val="nextTo"/>
        <c:crossAx val="72333952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Я много читаю</c:v>
          </c:tx>
          <c:spPr>
            <a:solidFill>
              <a:srgbClr val="00B050"/>
            </a:solidFill>
          </c:spPr>
          <c:val>
            <c:numRef>
              <c:f>Лист2!$B$3:$B$7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</c:ser>
        <c:shape val="box"/>
        <c:axId val="74330496"/>
        <c:axId val="74332032"/>
        <c:axId val="0"/>
      </c:bar3DChart>
      <c:catAx>
        <c:axId val="74330496"/>
        <c:scaling>
          <c:orientation val="minMax"/>
        </c:scaling>
        <c:axPos val="b"/>
        <c:tickLblPos val="nextTo"/>
        <c:crossAx val="74332032"/>
        <c:crosses val="autoZero"/>
        <c:auto val="1"/>
        <c:lblAlgn val="ctr"/>
        <c:lblOffset val="100"/>
      </c:catAx>
      <c:valAx>
        <c:axId val="74332032"/>
        <c:scaling>
          <c:orientation val="minMax"/>
        </c:scaling>
        <c:axPos val="l"/>
        <c:majorGridlines/>
        <c:numFmt formatCode="General" sourceLinked="1"/>
        <c:tickLblPos val="nextTo"/>
        <c:crossAx val="74330496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Я активно дискутирую по интересующим меня вопросам</c:v>
          </c:tx>
          <c:spPr>
            <a:solidFill>
              <a:srgbClr val="00B0F0"/>
            </a:solidFill>
          </c:spPr>
          <c:val>
            <c:numRef>
              <c:f>Лист2!$B$3:$B$7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shape val="box"/>
        <c:axId val="74348032"/>
        <c:axId val="74349568"/>
        <c:axId val="0"/>
      </c:bar3DChart>
      <c:catAx>
        <c:axId val="74348032"/>
        <c:scaling>
          <c:orientation val="minMax"/>
        </c:scaling>
        <c:axPos val="b"/>
        <c:tickLblPos val="nextTo"/>
        <c:crossAx val="74349568"/>
        <c:crosses val="autoZero"/>
        <c:auto val="1"/>
        <c:lblAlgn val="ctr"/>
        <c:lblOffset val="100"/>
      </c:catAx>
      <c:valAx>
        <c:axId val="74349568"/>
        <c:scaling>
          <c:orientation val="minMax"/>
        </c:scaling>
        <c:axPos val="l"/>
        <c:majorGridlines/>
        <c:numFmt formatCode="General" sourceLinked="1"/>
        <c:tickLblPos val="nextTo"/>
        <c:crossAx val="74348032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Я верю в свои возможности</c:v>
          </c:tx>
          <c:spPr>
            <a:solidFill>
              <a:srgbClr val="B61694"/>
            </a:solidFill>
          </c:spPr>
          <c:val>
            <c:numRef>
              <c:f>Лист2!$B$3:$B$7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</c:ser>
        <c:shape val="box"/>
        <c:axId val="74378240"/>
        <c:axId val="74388224"/>
        <c:axId val="0"/>
      </c:bar3DChart>
      <c:catAx>
        <c:axId val="74378240"/>
        <c:scaling>
          <c:orientation val="minMax"/>
        </c:scaling>
        <c:axPos val="b"/>
        <c:tickLblPos val="nextTo"/>
        <c:crossAx val="74388224"/>
        <c:crosses val="autoZero"/>
        <c:auto val="1"/>
        <c:lblAlgn val="ctr"/>
        <c:lblOffset val="100"/>
      </c:catAx>
      <c:valAx>
        <c:axId val="74388224"/>
        <c:scaling>
          <c:orientation val="minMax"/>
        </c:scaling>
        <c:axPos val="l"/>
        <c:majorGridlines/>
        <c:numFmt formatCode="General" sourceLinked="1"/>
        <c:tickLblPos val="nextTo"/>
        <c:crossAx val="74378240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692696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Monumento" panose="02060904030706050203" pitchFamily="18" charset="-52"/>
              </a:rPr>
              <a:t>     «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Monumento" panose="02060904030706050203" pitchFamily="18" charset="-52"/>
              </a:rPr>
              <a:t>Самообразование </a:t>
            </a:r>
            <a:b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Monumento" panose="02060904030706050203" pitchFamily="18" charset="-52"/>
              </a:rPr>
            </a:b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Monumento" panose="02060904030706050203" pitchFamily="18" charset="-52"/>
              </a:rPr>
              <a:t>как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Monumento" panose="02060904030706050203" pitchFamily="18" charset="-52"/>
              </a:rPr>
              <a:t>основа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Monumento" panose="02060904030706050203" pitchFamily="18" charset="-52"/>
              </a:rPr>
              <a:t>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Monumento" panose="02060904030706050203" pitchFamily="18" charset="-52"/>
              </a:rPr>
              <a:t>успешности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Monumento" panose="02060904030706050203" pitchFamily="18" charset="-52"/>
              </a:rPr>
              <a:t>педагога»</a:t>
            </a:r>
            <a:endParaRPr kumimoji="0" lang="ru-RU" sz="5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005064"/>
            <a:ext cx="3960440" cy="250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03848" y="476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347864" y="3356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75856" y="476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563888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419872" y="548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35696" y="5085184"/>
            <a:ext cx="4752528" cy="3960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332657"/>
            <a:ext cx="71287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Мотивы, </a:t>
            </a: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побуждающие </a:t>
            </a:r>
            <a:r>
              <a:rPr lang="ru-RU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к </a:t>
            </a:r>
            <a:r>
              <a:rPr lang="ru-RU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самообразованию</a:t>
            </a:r>
          </a:p>
          <a:p>
            <a:pPr algn="ctr"/>
            <a:endParaRPr lang="ru-RU" sz="2000" i="1" dirty="0" smtClean="0"/>
          </a:p>
          <a:p>
            <a:r>
              <a:rPr lang="ru-RU" sz="2000" i="1" dirty="0" smtClean="0"/>
              <a:t> • </a:t>
            </a:r>
            <a:r>
              <a:rPr lang="ru-RU" sz="2500" dirty="0" smtClean="0"/>
              <a:t>Ежедневная работа подготовки к классному часу, общешкольному мероприятию, олимпиаде и др. </a:t>
            </a:r>
            <a:r>
              <a:rPr lang="ru-RU" sz="2500" smtClean="0"/>
              <a:t>у учителя возникает </a:t>
            </a:r>
            <a:r>
              <a:rPr lang="ru-RU" sz="2500" dirty="0" smtClean="0"/>
              <a:t>необходимость поиска и анализа новой информации. </a:t>
            </a:r>
            <a:br>
              <a:rPr lang="ru-RU" sz="2500" dirty="0" smtClean="0"/>
            </a:br>
            <a:r>
              <a:rPr lang="ru-RU" sz="2500" dirty="0" smtClean="0"/>
              <a:t>• Желание творчества. Учитель – профессия творческая. Творческий человек не сможет из года в год работать по одному и тому же пожелтевшему поурочному плану или сценарию, читать одни и те же доклады. </a:t>
            </a:r>
            <a:br>
              <a:rPr lang="ru-RU" sz="2500" dirty="0" smtClean="0"/>
            </a:br>
            <a:r>
              <a:rPr lang="ru-RU" sz="2500" dirty="0" smtClean="0"/>
              <a:t>• Стремительный рост современной науки. Особенно психологии и педагогики. В эпоху автомобилей негоже пользоваться телегой</a:t>
            </a:r>
            <a:r>
              <a:rPr lang="ru-RU" sz="2000" dirty="0" smtClean="0"/>
              <a:t>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29349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500" i="1" dirty="0" smtClean="0"/>
              <a:t>• Изменения, происходящие в жизни общества. Эти изменения в первую очередь отражаются на учениках, формируют их мировоззрение, и соответственно, очень часто, формируют образ учителя как «несовременного человека»</a:t>
            </a:r>
            <a:br>
              <a:rPr lang="ru-RU" sz="2500" i="1" dirty="0" smtClean="0"/>
            </a:br>
            <a:r>
              <a:rPr lang="ru-RU" sz="2500" i="1" dirty="0" smtClean="0"/>
              <a:t> • Конкуренция. Не секрет, что многие родители, приводя ребенка в школу, просятся в класс к конкретному учителю, предметнику или классному руководителю. 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556792"/>
            <a:ext cx="7437512" cy="324036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500" i="1" dirty="0" smtClean="0"/>
              <a:t>• Общественное мнение. Учителю не безразлично, считают его «хорошим» или «плохим». </a:t>
            </a:r>
            <a:br>
              <a:rPr lang="ru-RU" sz="2500" i="1" dirty="0" smtClean="0"/>
            </a:br>
            <a:r>
              <a:rPr lang="ru-RU" sz="2500" i="1" dirty="0" smtClean="0"/>
              <a:t>• Материальное стимулирование. </a:t>
            </a:r>
            <a:br>
              <a:rPr lang="ru-RU" sz="2500" i="1" dirty="0" smtClean="0"/>
            </a:br>
            <a:r>
              <a:rPr lang="ru-RU" sz="2500" i="1" dirty="0" smtClean="0"/>
              <a:t>• Интерес. Как человек, который ежедневно учит, не будет постоянно учиться . Вправе ли он тогда преподавать? с информацией. Готовясь к уроку, выступлению, родительскому собранию.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68344" cy="936104"/>
          </a:xfrm>
        </p:spPr>
        <p:txBody>
          <a:bodyPr>
            <a:noAutofit/>
          </a:bodyPr>
          <a:lstStyle/>
          <a:p>
            <a:r>
              <a:rPr lang="ru-RU" sz="3200" u="sng" dirty="0">
                <a:solidFill>
                  <a:srgbClr val="FF0000"/>
                </a:solidFill>
              </a:rPr>
              <a:t>Основные направления, в которых учитель должен совершенствоваться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305341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Профессиональное (предмет преподавания).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Психолого-педагогическое (ориентированное на учеников и родителей).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Психологическое (имидж, общение, искусство влияния, лидерские качества и др.).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Методическое (педагогические технологии, формы, методы и приемы обучения).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Правовое.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Эстетическое (гуманитарное).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Историческое.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Политическое.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Информационно-компьютерные технологии.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Охрана здоровья.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Интересы и хобби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371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самообразовательной деятельности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43609" y="2852280"/>
            <a:ext cx="784887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5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ru-RU" sz="2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Подготовительный</a:t>
            </a:r>
            <a:endParaRPr kumimoji="0" lang="ru-RU" sz="2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5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этот период педагог совместно с руководителем МО должен определить динамику личностного творческого роста.</a:t>
            </a:r>
            <a:endParaRPr kumimoji="0" lang="ru-RU" sz="25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5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4056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2900" b="1" dirty="0" err="1" smtClean="0"/>
              <a:t>Диагностико</a:t>
            </a:r>
            <a:r>
              <a:rPr lang="ru-RU" sz="2900" b="1" dirty="0" smtClean="0"/>
              <a:t> – аналитический</a:t>
            </a:r>
            <a:r>
              <a:rPr lang="ru-RU" sz="2500" b="1" dirty="0" smtClean="0"/>
              <a:t>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ru-RU" sz="2200" dirty="0" smtClean="0"/>
              <a:t>•</a:t>
            </a:r>
            <a:r>
              <a:rPr lang="ru-RU" sz="2200" dirty="0" err="1" smtClean="0"/>
              <a:t>Самодиагностирование</a:t>
            </a:r>
            <a:r>
              <a:rPr lang="ru-RU" sz="2200" dirty="0" smtClean="0"/>
              <a:t> собственной познавательной потребности в расширении, углублении имеющихся профессиональных знаний и совершенствовании профессиональных умений;</a:t>
            </a:r>
            <a:br>
              <a:rPr lang="ru-RU" sz="2200" dirty="0" smtClean="0"/>
            </a:br>
            <a:r>
              <a:rPr lang="ru-RU" sz="2200" dirty="0" smtClean="0"/>
              <a:t>•Мониторинг учебных достижений учащихся за 3 лет;</a:t>
            </a:r>
            <a:br>
              <a:rPr lang="ru-RU" sz="2200" dirty="0" smtClean="0"/>
            </a:br>
            <a:r>
              <a:rPr lang="ru-RU" sz="2200" dirty="0" smtClean="0"/>
              <a:t>•Определение степеней расхождения между уровнем деятельности и ожидаемым результатом;</a:t>
            </a:r>
            <a:br>
              <a:rPr lang="ru-RU" sz="2200" dirty="0" smtClean="0"/>
            </a:br>
            <a:r>
              <a:rPr lang="ru-RU" sz="2200" dirty="0" smtClean="0"/>
              <a:t>•Определение профессиональных трудностей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1091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7005464" cy="5472608"/>
          </a:xfr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ru-RU" sz="2800" dirty="0" smtClean="0"/>
              <a:t>            </a:t>
            </a:r>
            <a:r>
              <a:rPr lang="ru-RU" sz="2800" b="1" dirty="0" smtClean="0"/>
              <a:t>Мотивационно – целевой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ru-RU" sz="2200" dirty="0" smtClean="0"/>
              <a:t>•Определение тем, над которыми работает район и школа; </a:t>
            </a:r>
            <a:r>
              <a:rPr lang="ru-RU" sz="2200" dirty="0" err="1" smtClean="0"/>
              <a:t>Целеполагание</a:t>
            </a:r>
            <a:r>
              <a:rPr lang="ru-RU" sz="2200" dirty="0" smtClean="0"/>
              <a:t>, прогнозирование желаемых результатов. </a:t>
            </a:r>
            <a:br>
              <a:rPr lang="ru-RU" sz="2200" dirty="0" smtClean="0"/>
            </a:br>
            <a:r>
              <a:rPr lang="ru-RU" sz="2200" dirty="0" smtClean="0"/>
              <a:t>•Определившись с темой, учитель должен согласовать её с руководителем МО, заместителем директора, курирующим преподавание предмета.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484784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«</a:t>
            </a:r>
            <a:r>
              <a:rPr lang="ru-RU" sz="4400" dirty="0"/>
              <a:t>Нужно любить то, что делаешь, и идти вперёд шаг за шагом</a:t>
            </a:r>
            <a:r>
              <a:rPr lang="ru-RU" sz="4400" dirty="0" smtClean="0"/>
              <a:t>».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>                  </a:t>
            </a:r>
            <a:r>
              <a:rPr lang="ru-RU" sz="4400" dirty="0" smtClean="0"/>
              <a:t>                  </a:t>
            </a:r>
            <a:r>
              <a:rPr lang="ru-RU" sz="4400" i="1" dirty="0" err="1"/>
              <a:t>И.Павлов</a:t>
            </a:r>
            <a:endParaRPr lang="ru-RU" sz="4400" i="1" dirty="0"/>
          </a:p>
        </p:txBody>
      </p:sp>
      <p:pic>
        <p:nvPicPr>
          <p:cNvPr id="4" name="Picture 2" descr="C:\Documents and Settings\Варанкина\Мои документы\оформление\1222791401_c4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45024"/>
            <a:ext cx="2376264" cy="300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293496" cy="5184576"/>
          </a:xfr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ru-RU" sz="2800" dirty="0" smtClean="0"/>
              <a:t>             </a:t>
            </a:r>
            <a:r>
              <a:rPr lang="ru-RU" sz="2500" b="1" dirty="0" smtClean="0"/>
              <a:t>Планово – прогностический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 </a:t>
            </a:r>
            <a:br>
              <a:rPr lang="ru-RU" sz="2500" dirty="0" smtClean="0"/>
            </a:br>
            <a:r>
              <a:rPr lang="ru-RU" sz="2800" dirty="0" smtClean="0"/>
              <a:t>•</a:t>
            </a:r>
            <a:r>
              <a:rPr lang="ru-RU" sz="2500" dirty="0" smtClean="0"/>
              <a:t>Работа педагога по самообразованию охватывает разнохарактерную познавательную деятельность.</a:t>
            </a:r>
            <a:br>
              <a:rPr lang="ru-RU" sz="2500" dirty="0" smtClean="0"/>
            </a:br>
            <a:r>
              <a:rPr lang="ru-RU" sz="2500" dirty="0" smtClean="0"/>
              <a:t> 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850106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профессионализма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7704856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1-й уровень – стабильные результаты при использовании традиционных программ и учебников;</a:t>
            </a:r>
          </a:p>
          <a:p>
            <a:r>
              <a:rPr lang="ru-RU" dirty="0"/>
              <a:t>2-й уровень – применение новых технологий обучения;</a:t>
            </a:r>
          </a:p>
          <a:p>
            <a:r>
              <a:rPr lang="ru-RU" dirty="0"/>
              <a:t>3-й уровень – разработка новых форм учебных занятий;</a:t>
            </a:r>
          </a:p>
          <a:p>
            <a:r>
              <a:rPr lang="ru-RU" dirty="0"/>
              <a:t>4-й  уровень – разработка новых методик при частичном изменении содержания;</a:t>
            </a:r>
          </a:p>
          <a:p>
            <a:r>
              <a:rPr lang="ru-RU" dirty="0"/>
              <a:t>5-й уровень – изменение содержания курса без изменения идеологии предмета;</a:t>
            </a:r>
          </a:p>
          <a:p>
            <a:r>
              <a:rPr lang="ru-RU" dirty="0"/>
              <a:t>6-й уровень – создание авторского курса с изменением целевой и содержательной части;</a:t>
            </a:r>
          </a:p>
          <a:p>
            <a:r>
              <a:rPr lang="ru-RU" dirty="0"/>
              <a:t>7-й уровень – создание авторского курса не имеющего аналога, но востребованного социальным заказом и образовательным.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11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7365504" cy="518457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200" b="1" dirty="0" smtClean="0"/>
              <a:t>      В плане могут быть определены такие пункты:</a:t>
            </a:r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•Составление библиографического указателя;</a:t>
            </a:r>
            <a:br>
              <a:rPr lang="ru-RU" sz="2200" dirty="0" smtClean="0"/>
            </a:br>
            <a:r>
              <a:rPr lang="ru-RU" sz="2200" dirty="0" smtClean="0"/>
              <a:t>  •Изучение и обработка научной, методической и учебной  литературы ( выбрать форму обработки);</a:t>
            </a:r>
            <a:br>
              <a:rPr lang="ru-RU" sz="2200" dirty="0" smtClean="0"/>
            </a:br>
            <a:r>
              <a:rPr lang="ru-RU" sz="2200" dirty="0" smtClean="0"/>
              <a:t>   • Изучение перспективного опыта по проблеме ( опыт, утверждённый институтом усовершенствования);</a:t>
            </a:r>
            <a:br>
              <a:rPr lang="ru-RU" sz="2200" dirty="0" smtClean="0"/>
            </a:br>
            <a:r>
              <a:rPr lang="ru-RU" sz="2200" dirty="0" smtClean="0"/>
              <a:t>   • Изучение  опыта работы коллег школы и района по избранной проблеме ( посещение районных    мероприятий по этой теме );</a:t>
            </a:r>
            <a:br>
              <a:rPr lang="ru-RU" sz="2200" dirty="0" smtClean="0"/>
            </a:br>
            <a:r>
              <a:rPr lang="ru-RU" sz="2200" dirty="0" smtClean="0"/>
              <a:t>       • </a:t>
            </a:r>
            <a:r>
              <a:rPr lang="ru-RU" sz="2200" dirty="0" err="1" smtClean="0"/>
              <a:t>Взаимопосещение</a:t>
            </a:r>
            <a:r>
              <a:rPr lang="ru-RU" sz="2200" dirty="0" smtClean="0"/>
              <a:t>  уроков коллегами;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077472" cy="5400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00" dirty="0" smtClean="0"/>
              <a:t> • Проведение открытых уроков;</a:t>
            </a:r>
            <a:br>
              <a:rPr lang="ru-RU" sz="2400" dirty="0" smtClean="0"/>
            </a:br>
            <a:r>
              <a:rPr lang="ru-RU" sz="2400" dirty="0" smtClean="0"/>
              <a:t> • Целенаправленное посещение методических </a:t>
            </a:r>
            <a:r>
              <a:rPr lang="ru-RU" sz="2400" dirty="0" err="1" smtClean="0"/>
              <a:t>мероприятийпо</a:t>
            </a:r>
            <a:r>
              <a:rPr lang="ru-RU" sz="2400" dirty="0" smtClean="0"/>
              <a:t> родственной теме;</a:t>
            </a:r>
            <a:br>
              <a:rPr lang="ru-RU" sz="2400" dirty="0" smtClean="0"/>
            </a:br>
            <a:r>
              <a:rPr lang="ru-RU" sz="2400" dirty="0" smtClean="0"/>
              <a:t> •Выступления на МО ( поэтапный отчёт );</a:t>
            </a:r>
            <a:br>
              <a:rPr lang="ru-RU" sz="2400" dirty="0" smtClean="0"/>
            </a:br>
            <a:r>
              <a:rPr lang="ru-RU" sz="2400" dirty="0" smtClean="0"/>
              <a:t> • Диагностирование результативности.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81528" cy="532859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sz="2400" dirty="0" smtClean="0"/>
              <a:t>  </a:t>
            </a:r>
            <a:r>
              <a:rPr lang="ru-RU" sz="2400" b="1" dirty="0" smtClean="0"/>
              <a:t>Результативно – обобщающий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 • Формы отчётности о самообразовательной работе: авторские семинары, творческие отчёты, открытые уроки, выступления на конференциях, презентация опыта, распространения опыта, написание методических рекомендаций, оформление методического опыта.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7077472" cy="5328592"/>
          </a:xfr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ru-RU" sz="2200" b="1" dirty="0" smtClean="0"/>
              <a:t> </a:t>
            </a:r>
            <a:r>
              <a:rPr lang="ru-RU" sz="2200" dirty="0" smtClean="0"/>
              <a:t>• </a:t>
            </a:r>
            <a:r>
              <a:rPr lang="ru-RU" sz="2200" b="1" dirty="0" smtClean="0"/>
              <a:t>Результативно – обобщающие материалы</a:t>
            </a:r>
            <a:r>
              <a:rPr lang="ru-RU" sz="2200" dirty="0" smtClean="0"/>
              <a:t>: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ru-RU" sz="2200" dirty="0" smtClean="0"/>
              <a:t>        • Обобщение личного опыта работы в форме автореферата;</a:t>
            </a:r>
            <a:br>
              <a:rPr lang="ru-RU" sz="2200" dirty="0" smtClean="0"/>
            </a:br>
            <a:r>
              <a:rPr lang="ru-RU" sz="2200" dirty="0" smtClean="0"/>
              <a:t>        • Разработка методических и дидактических материалов;</a:t>
            </a:r>
            <a:br>
              <a:rPr lang="ru-RU" sz="2200" dirty="0" smtClean="0"/>
            </a:br>
            <a:r>
              <a:rPr lang="ru-RU" sz="2200" dirty="0" smtClean="0"/>
              <a:t>       Подготовка материалов к печати.. </a:t>
            </a:r>
            <a:br>
              <a:rPr lang="ru-RU" sz="2200" dirty="0" smtClean="0"/>
            </a:br>
            <a:r>
              <a:rPr lang="ru-RU" sz="2200" dirty="0" smtClean="0"/>
              <a:t>       Главным на этом этапе является описание проведённой работы и выяснение и анализ фактов, обоснование результатов, общие выводы и определение перспектив в дальнейшей работе.</a:t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840760" cy="100811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Решение:</a:t>
            </a:r>
            <a:b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836712"/>
            <a:ext cx="7272808" cy="661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900" b="1" dirty="0" smtClean="0">
                <a:latin typeface="+mj-lt"/>
              </a:rPr>
              <a:t>Вовлекать педагогов в постоянную деятельность по самообразованию через </a:t>
            </a:r>
            <a:r>
              <a:rPr lang="ru-RU" sz="1900" b="1" dirty="0" err="1" smtClean="0">
                <a:latin typeface="+mj-lt"/>
              </a:rPr>
              <a:t>взаимопосещение</a:t>
            </a:r>
            <a:r>
              <a:rPr lang="ru-RU" sz="1900" b="1" dirty="0" smtClean="0">
                <a:latin typeface="+mj-lt"/>
              </a:rPr>
              <a:t> уроков, педсоветов и другие формы учебно-воспитательной работы УЗ;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sz="1900" b="1" dirty="0" smtClean="0">
                <a:latin typeface="+mj-lt"/>
              </a:rPr>
              <a:t>Шире использовать систему повышения квалификации как одну из форм самообразования педагогических работников;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sz="1900" b="1" dirty="0" smtClean="0">
                <a:latin typeface="+mj-lt"/>
              </a:rPr>
              <a:t>Учителям активизировать работу по самообразованию и составить план по самообразованию до 01.12.2013;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ru-RU" sz="1900" b="1" dirty="0" smtClean="0">
                <a:latin typeface="+mj-lt"/>
              </a:rPr>
              <a:t>Для создания эффективной работы в данном направлении развивать обмен опытом учителей школы в рамках предметных недель, методических объединений, педсоветов, семинаров.</a:t>
            </a:r>
          </a:p>
          <a:p>
            <a:pPr marL="342900" indent="-342900">
              <a:lnSpc>
                <a:spcPct val="150000"/>
              </a:lnSpc>
            </a:pPr>
            <a:endParaRPr lang="ru-RU" sz="1900" b="1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</a:pPr>
            <a:endParaRPr lang="ru-RU" sz="19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274638"/>
            <a:ext cx="6912769" cy="1143000"/>
          </a:xfrm>
        </p:spPr>
        <p:txBody>
          <a:bodyPr>
            <a:normAutofit fontScale="90000"/>
          </a:bodyPr>
          <a:lstStyle/>
          <a:p>
            <a:r>
              <a:rPr lang="ru-RU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Десять заповедей творческой личности</a:t>
            </a:r>
            <a:br>
              <a:rPr lang="ru-RU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 Полю </a:t>
            </a:r>
            <a:r>
              <a:rPr lang="ru-RU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Вайнцвайгу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560840" cy="499715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1. Будь хозяином своей </a:t>
            </a:r>
            <a:r>
              <a:rPr lang="ru-RU" dirty="0" smtClean="0"/>
              <a:t>судьбы!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2. Достигни успеха в том, что любишь!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3. Сделай </a:t>
            </a:r>
            <a:r>
              <a:rPr lang="ru-RU" dirty="0" smtClean="0"/>
              <a:t>свой вклад </a:t>
            </a:r>
            <a:r>
              <a:rPr lang="ru-RU" dirty="0"/>
              <a:t>в общее дело!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4. Строй свои отношения с людьми на доверии!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5. Развивай свои творческие способности!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6. Вырабатывай в себе смелость!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7. Заботься о своем здоровье!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8. Не теряй веры в себя!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9. Старайся мыслить позитивно!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10. Сочетай материальное благополучие  с духовным удовлетворением.</a:t>
            </a:r>
          </a:p>
        </p:txBody>
      </p:sp>
    </p:spTree>
    <p:extLst>
      <p:ext uri="{BB962C8B-B14F-4D97-AF65-F5344CB8AC3E}">
        <p14:creationId xmlns:p14="http://schemas.microsoft.com/office/powerpoint/2010/main" xmlns="" val="14950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20688"/>
            <a:ext cx="6246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учитель – человек, способный улыбаться и интересоваться</a:t>
            </a:r>
          </a:p>
          <a:p>
            <a:pPr algn="r"/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всем тем, что его окружает, ведь школа жива, пока учитель в ней интересен </a:t>
            </a:r>
          </a:p>
          <a:p>
            <a:pPr algn="r"/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ребёнку.</a:t>
            </a:r>
          </a:p>
          <a:p>
            <a:pPr algn="r"/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современного учителя очень важно никогда не останавливаться на </a:t>
            </a:r>
          </a:p>
          <a:p>
            <a:pPr algn="r"/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достигнутом, а обязательно идти вперёд…</a:t>
            </a:r>
            <a:endParaRPr lang="ru-RU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501" y="3933056"/>
            <a:ext cx="3611691" cy="260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1600" y="476672"/>
            <a:ext cx="7848872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5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altLang="ru-RU" sz="25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altLang="ru-RU" sz="25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«САМООБРАЗОВАНИЕ - целенаправленная познавательная деятельность, управляемая самой личностью; приобретение систематических знаний в какой-либо области науки, техники, культуры, политической жизни и т. п. В основе самообразования — интерес занимающегося в органическом сочетании с самостоятельным изучением материала».</a:t>
            </a:r>
            <a:br>
              <a:rPr kumimoji="0" lang="ru-RU" altLang="ru-RU" sz="25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анкетирования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47664" y="1988840"/>
          <a:ext cx="7139136" cy="384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550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843808" y="980728"/>
          <a:ext cx="54726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131840" y="548680"/>
          <a:ext cx="4896544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275856" y="3356992"/>
          <a:ext cx="4752528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563888" y="548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203848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491880" y="620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491880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419872" y="4046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707904" y="3284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614</Words>
  <Application>Microsoft Office PowerPoint</Application>
  <PresentationFormat>Экран (4:3)</PresentationFormat>
  <Paragraphs>76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Результаты анкетирования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• Изменения, происходящие в жизни общества. Эти изменения в первую очередь отражаются на учениках, формируют их мировоззрение, и соответственно, очень часто, формируют образ учителя как «несовременного человека»  • Конкуренция. Не секрет, что многие родители, приводя ребенка в школу, просятся в класс к конкретному учителю, предметнику или классному руководителю. </vt:lpstr>
      <vt:lpstr>• Общественное мнение. Учителю не безразлично, считают его «хорошим» или «плохим».  • Материальное стимулирование.  • Интерес. Как человек, который ежедневно учит, не будет постоянно учиться . Вправе ли он тогда преподавать? с информацией. Готовясь к уроку, выступлению, родительскому собранию.</vt:lpstr>
      <vt:lpstr>Основные направления, в которых учитель должен совершенствоваться </vt:lpstr>
      <vt:lpstr>Этапы реализации самообразовательной деятельности</vt:lpstr>
      <vt:lpstr>Диагностико – аналитический:   •Самодиагностирование собственной познавательной потребности в расширении, углублении имеющихся профессиональных знаний и совершенствовании профессиональных умений; •Мониторинг учебных достижений учащихся за 3 лет; •Определение степеней расхождения между уровнем деятельности и ожидаемым результатом; •Определение профессиональных трудностей</vt:lpstr>
      <vt:lpstr>            Мотивационно – целевой   •Определение тем, над которыми работает район и школа; Целеполагание, прогнозирование желаемых результатов.  •Определившись с темой, учитель должен согласовать её с руководителем МО, заместителем директора, курирующим преподавание предмета.</vt:lpstr>
      <vt:lpstr>             Планово – прогностический   •Работа педагога по самообразованию охватывает разнохарактерную познавательную деятельность.  </vt:lpstr>
      <vt:lpstr>Уровни профессионализма</vt:lpstr>
      <vt:lpstr>      В плане могут быть определены такие пункты:     •Составление библиографического указателя;   •Изучение и обработка научной, методической и учебной  литературы ( выбрать форму обработки);    • Изучение перспективного опыта по проблеме ( опыт, утверждённый институтом усовершенствования);    • Изучение  опыта работы коллег школы и района по избранной проблеме ( посещение районных    мероприятий по этой теме );        • Взаимопосещение  уроков коллегами;  </vt:lpstr>
      <vt:lpstr> • Проведение открытых уроков;  • Целенаправленное посещение методических мероприятийпо родственной теме;  •Выступления на МО ( поэтапный отчёт );  • Диагностирование результативности.</vt:lpstr>
      <vt:lpstr>  Результативно – обобщающий    • Формы отчётности о самообразовательной работе: авторские семинары, творческие отчёты, открытые уроки, выступления на конференциях, презентация опыта, распространения опыта, написание методических рекомендаций, оформление методического опыта.</vt:lpstr>
      <vt:lpstr> • Результативно – обобщающие материалы:           • Обобщение личного опыта работы в форме автореферата;         • Разработка методических и дидактических материалов;        Подготовка материалов к печати..         Главным на этом этапе является описание проведённой работы и выяснение и анализ фактов, обоснование результатов, общие выводы и определение перспектив в дальнейшей работе. </vt:lpstr>
      <vt:lpstr>Решение: </vt:lpstr>
      <vt:lpstr>Десять заповедей творческой личности (По  Полю Вайнцвайгу)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Личный</cp:lastModifiedBy>
  <cp:revision>57</cp:revision>
  <dcterms:created xsi:type="dcterms:W3CDTF">2013-07-29T17:42:42Z</dcterms:created>
  <dcterms:modified xsi:type="dcterms:W3CDTF">2013-10-29T06:34:57Z</dcterms:modified>
</cp:coreProperties>
</file>