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58" r:id="rId5"/>
    <p:sldId id="259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66FF"/>
    <a:srgbClr val="FBFD95"/>
    <a:srgbClr val="FFFFCC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892" y="366911"/>
            <a:ext cx="890660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Воспитание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дорового образа жизни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школьника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средствами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зобразительного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искусства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083" y="5517232"/>
            <a:ext cx="433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опыта работы учителя ИЗО Скоковой А.В.</a:t>
            </a:r>
          </a:p>
          <a:p>
            <a:r>
              <a:rPr lang="ru-RU" dirty="0" smtClean="0"/>
              <a:t>МОУ лицей №10, г. Волгоград</a:t>
            </a:r>
          </a:p>
          <a:p>
            <a:r>
              <a:rPr lang="ru-RU" dirty="0" smtClean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6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9662"/>
              </p:ext>
            </p:extLst>
          </p:nvPr>
        </p:nvGraphicFramePr>
        <p:xfrm>
          <a:off x="0" y="1"/>
          <a:ext cx="9144000" cy="6981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6553200"/>
              </a:tblGrid>
              <a:tr h="681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Критерии психологического здоровья личности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и возможности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</a:rPr>
                        <a:t> для развития на уроке ИЗО</a:t>
                      </a:r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611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Понимание себя </a:t>
                      </a:r>
                      <a:endParaRPr lang="ru-RU" sz="14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– Выражение</a:t>
                      </a:r>
                      <a:r>
                        <a:rPr lang="ru-RU" sz="1400" baseline="0" dirty="0" smtClean="0"/>
                        <a:t> своего личностного отношения к произведениям художников; процессам в истории искусств (задание </a:t>
                      </a:r>
                      <a:r>
                        <a:rPr lang="ru-RU" sz="1400" baseline="0" dirty="0" err="1" smtClean="0"/>
                        <a:t>синквейн</a:t>
                      </a:r>
                      <a:r>
                        <a:rPr lang="ru-RU" sz="1400" baseline="0" dirty="0" smtClean="0"/>
                        <a:t> на тему, мини сочинение и пр.);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Определение композиции и материалов для выражения своей творческой мысли;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Творческие работы, направленные на личностное отношение к миру: «Любимая игрушка», «Автопортрет», «Натюрморт настроения».</a:t>
                      </a:r>
                      <a:endParaRPr lang="ru-RU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69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Позитивное </a:t>
                      </a:r>
                      <a:r>
                        <a:rPr lang="ru-RU" sz="1400" b="1" dirty="0" err="1" smtClean="0"/>
                        <a:t>самовосприятие</a:t>
                      </a:r>
                      <a:endParaRPr lang="ru-RU" sz="1400" b="1" dirty="0" smtClean="0"/>
                    </a:p>
                  </a:txBody>
                  <a:tcPr>
                    <a:solidFill>
                      <a:srgbClr val="FBFD9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Поэтапное</a:t>
                      </a:r>
                      <a:r>
                        <a:rPr lang="ru-RU" sz="1400" baseline="0" dirty="0" smtClean="0"/>
                        <a:t> рисование;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Участие в выставках и конкурсах разного уровня;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Практическое применение свои</a:t>
                      </a:r>
                      <a:r>
                        <a:rPr lang="ru-RU" sz="1400" baseline="0" dirty="0" smtClean="0"/>
                        <a:t> знаний и умений: изготовление плакатов и открыток и сувениров для родных и близких; </a:t>
                      </a:r>
                      <a:r>
                        <a:rPr lang="ru-RU" sz="1400" baseline="0" dirty="0" err="1" smtClean="0"/>
                        <a:t>цветовосприятие</a:t>
                      </a:r>
                      <a:r>
                        <a:rPr lang="ru-RU" sz="1400" baseline="0" dirty="0" smtClean="0"/>
                        <a:t>;  умение подобрать элементы своего гардероба, предметов интерьера.</a:t>
                      </a:r>
                      <a:endParaRPr lang="ru-RU" sz="1400" dirty="0"/>
                    </a:p>
                  </a:txBody>
                  <a:tcPr>
                    <a:solidFill>
                      <a:srgbClr val="FBFD95"/>
                    </a:solidFill>
                  </a:tcPr>
                </a:tc>
              </a:tr>
              <a:tr h="5519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Способность к самоуправлению</a:t>
                      </a:r>
                      <a:endParaRPr lang="ru-RU" sz="14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Возможность</a:t>
                      </a:r>
                      <a:r>
                        <a:rPr lang="ru-RU" sz="1400" baseline="0" dirty="0" smtClean="0"/>
                        <a:t> выбора сюжета для творческой работы;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Возможность выбора варианта задания;</a:t>
                      </a:r>
                      <a:endParaRPr lang="ru-RU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006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Включенность в эмоционально-доверительное общение со сверстниками.</a:t>
                      </a:r>
                      <a:endParaRPr lang="ru-RU" sz="1400" b="1" dirty="0"/>
                    </a:p>
                  </a:txBody>
                  <a:tcPr>
                    <a:solidFill>
                      <a:srgbClr val="FBFD9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Групповая и коллективная деятельность 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Возможность </a:t>
                      </a:r>
                      <a:r>
                        <a:rPr lang="ru-RU" sz="1400" baseline="0" dirty="0" smtClean="0"/>
                        <a:t> поделиться с одноклассниками необходимым иллюстративным, изобразительным материалом;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- Творческий просмотр и обсуждение практических</a:t>
                      </a:r>
                      <a:r>
                        <a:rPr lang="ru-RU" sz="1400" baseline="0" dirty="0" smtClean="0"/>
                        <a:t> работ.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solidFill>
                      <a:srgbClr val="FBFD95"/>
                    </a:solidFill>
                  </a:tcPr>
                </a:tc>
              </a:tr>
              <a:tr h="14611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Способность к сопереживанию и принятию других, стремление к гуманистическим ценностям.</a:t>
                      </a:r>
                      <a:endParaRPr lang="ru-RU" sz="14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Вечные темы искусства: подвиг, материнство, Родина красота и др.;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Изучение биографии</a:t>
                      </a:r>
                      <a:r>
                        <a:rPr lang="ru-RU" sz="1400" baseline="0" dirty="0" smtClean="0"/>
                        <a:t> художников;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Задания типа: «Интерьер комнаты младшей сестренки», «Молодое поколение – за мир!», « Удивительный мир животных», «Планета Земля – наш общий дом»;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Просмотр  и анализ творческих работ одноклассников.</a:t>
                      </a:r>
                      <a:endParaRPr lang="ru-RU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59374" y="82311"/>
            <a:ext cx="2592288" cy="22187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Социальное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здоровье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688" y="2492896"/>
            <a:ext cx="5544616" cy="38884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</a:rPr>
              <a:t>сформированность</a:t>
            </a:r>
            <a:r>
              <a:rPr lang="ru-RU" b="1" dirty="0">
                <a:solidFill>
                  <a:schemeClr val="tx1"/>
                </a:solidFill>
              </a:rPr>
              <a:t> тех черт, которые востребуются в данном обществе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 err="1" smtClean="0">
                <a:solidFill>
                  <a:schemeClr val="tx1"/>
                </a:solidFill>
              </a:rPr>
              <a:t>социализированность</a:t>
            </a:r>
            <a:r>
              <a:rPr lang="ru-RU" b="1" dirty="0" smtClean="0">
                <a:solidFill>
                  <a:schemeClr val="tx1"/>
                </a:solidFill>
              </a:rPr>
              <a:t>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становление </a:t>
            </a:r>
            <a:r>
              <a:rPr lang="ru-RU" b="1" dirty="0">
                <a:solidFill>
                  <a:schemeClr val="tx1"/>
                </a:solidFill>
              </a:rPr>
              <a:t>самосознания и активной жизненной позиции личности; 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развитие </a:t>
            </a:r>
            <a:r>
              <a:rPr lang="ru-RU" b="1" dirty="0">
                <a:solidFill>
                  <a:schemeClr val="tx1"/>
                </a:solidFill>
              </a:rPr>
              <a:t>контактов индивида с другими людьми и совместной с ними деятельности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2929" y="230093"/>
            <a:ext cx="2761517" cy="2718766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Презентация своих достижений (рисунков, докладов, проектов); </a:t>
            </a:r>
          </a:p>
        </p:txBody>
      </p:sp>
      <p:sp>
        <p:nvSpPr>
          <p:cNvPr id="9" name="Овал 8"/>
          <p:cNvSpPr/>
          <p:nvPr/>
        </p:nvSpPr>
        <p:spPr>
          <a:xfrm>
            <a:off x="7020272" y="4797152"/>
            <a:ext cx="1944216" cy="1895666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982" y="4826250"/>
            <a:ext cx="2057815" cy="1930763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solidFill>
                  <a:schemeClr val="tx1"/>
                </a:solidFill>
              </a:rPr>
              <a:t>Коллективная творческая работа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12160" y="226743"/>
            <a:ext cx="2880320" cy="260293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Участие в конкурсах, олимпиадах, выставках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</p:txBody>
      </p:sp>
      <p:cxnSp>
        <p:nvCxnSpPr>
          <p:cNvPr id="14" name="Прямая соединительная линия 13"/>
          <p:cNvCxnSpPr>
            <a:stCxn id="2" idx="4"/>
          </p:cNvCxnSpPr>
          <p:nvPr/>
        </p:nvCxnSpPr>
        <p:spPr>
          <a:xfrm>
            <a:off x="4555518" y="2301106"/>
            <a:ext cx="0" cy="19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5"/>
          </p:cNvCxnSpPr>
          <p:nvPr/>
        </p:nvCxnSpPr>
        <p:spPr>
          <a:xfrm>
            <a:off x="2740031" y="2550705"/>
            <a:ext cx="404415" cy="278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3"/>
          </p:cNvCxnSpPr>
          <p:nvPr/>
        </p:nvCxnSpPr>
        <p:spPr>
          <a:xfrm flipH="1">
            <a:off x="6012160" y="2448483"/>
            <a:ext cx="421813" cy="38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5"/>
          </p:cNvCxnSpPr>
          <p:nvPr/>
        </p:nvCxnSpPr>
        <p:spPr>
          <a:xfrm flipV="1">
            <a:off x="1800437" y="5811880"/>
            <a:ext cx="908324" cy="66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4" idx="5"/>
            <a:endCxn id="9" idx="3"/>
          </p:cNvCxnSpPr>
          <p:nvPr/>
        </p:nvCxnSpPr>
        <p:spPr>
          <a:xfrm>
            <a:off x="6496314" y="5811880"/>
            <a:ext cx="808682" cy="603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Скокова\C\Мои документы\Мои рисунки\рисунки 2008\PB02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2423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кокова\C\Мои документы\Мои рисунки\рисунки и фото\Рисунки\P224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9" y="0"/>
            <a:ext cx="3196614" cy="42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1\Desktop\УЧЕБА\КОНКУРСЫ\Рисунки на конкурс_Здравствуй, Новый год!\Гордеева Анастасия_Снежный дв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05" y="589375"/>
            <a:ext cx="389837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1\Desktop\КРУЖКИ\РАБОТЫ ДЕТЕЙ\РИСУНКИ\СРЕДНЯЯ ШКОЛА\Цыбенко Марина_Утро Русалочки_Волгоград_лицей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2" y="0"/>
            <a:ext cx="2898403" cy="38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Скокова\C\Мои документы\Мои рисунки\рисунки 2008\PB0201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86" y="3670654"/>
            <a:ext cx="4249794" cy="31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12776"/>
            <a:ext cx="64807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Рисуйте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616" y="404664"/>
            <a:ext cx="8327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 выступления: </a:t>
            </a:r>
          </a:p>
          <a:p>
            <a:r>
              <a:rPr lang="ru-RU" dirty="0" smtClean="0"/>
              <a:t>Рассмотреть возможности для учителя изобразительного искусства </a:t>
            </a:r>
          </a:p>
          <a:p>
            <a:r>
              <a:rPr lang="ru-RU" dirty="0" smtClean="0"/>
              <a:t>для воспитания здорового образа жизни школьников на уроках.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28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0226" y="2934963"/>
            <a:ext cx="4139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«…забота о здоровье ребенка – это не просто</a:t>
            </a:r>
          </a:p>
          <a:p>
            <a:r>
              <a:rPr lang="ru-RU" dirty="0"/>
              <a:t>комплекс санитарно-гигиенических норм </a:t>
            </a:r>
            <a:r>
              <a:rPr lang="ru-RU" dirty="0" smtClean="0"/>
              <a:t> и</a:t>
            </a:r>
            <a:endParaRPr lang="ru-RU" dirty="0"/>
          </a:p>
          <a:p>
            <a:r>
              <a:rPr lang="ru-RU" dirty="0"/>
              <a:t>правил… и не свод требований к режиму,</a:t>
            </a:r>
          </a:p>
          <a:p>
            <a:r>
              <a:rPr lang="ru-RU" dirty="0"/>
              <a:t>питанию, труду, отдыху. Это, прежде всего</a:t>
            </a:r>
          </a:p>
          <a:p>
            <a:r>
              <a:rPr lang="ru-RU" dirty="0"/>
              <a:t>забота о гармонической полноте всех физических</a:t>
            </a:r>
          </a:p>
          <a:p>
            <a:r>
              <a:rPr lang="ru-RU" dirty="0"/>
              <a:t>и духовных сил, и венцом этой гармонии</a:t>
            </a:r>
          </a:p>
          <a:p>
            <a:r>
              <a:rPr lang="ru-RU" dirty="0"/>
              <a:t>является радость творчества.»</a:t>
            </a:r>
          </a:p>
          <a:p>
            <a:pPr algn="r"/>
            <a:r>
              <a:rPr lang="ru-RU" sz="1400" i="1" dirty="0"/>
              <a:t>В.А. Сухомлинский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7833" y="2938299"/>
            <a:ext cx="48600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«Здоровье до того перевешивает все остальные блага, что здоровый</a:t>
            </a:r>
          </a:p>
          <a:p>
            <a:r>
              <a:rPr lang="ru-RU" dirty="0"/>
              <a:t>нищий счастливее больного короля»</a:t>
            </a:r>
          </a:p>
          <a:p>
            <a:pPr algn="r"/>
            <a:r>
              <a:rPr lang="ru-RU" sz="1400" i="1" dirty="0"/>
              <a:t>А. Шопенгауэр</a:t>
            </a:r>
          </a:p>
        </p:txBody>
      </p:sp>
      <p:pic>
        <p:nvPicPr>
          <p:cNvPr id="6146" name="Picture 2" descr="Schopenhau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2" y="84436"/>
            <a:ext cx="2384470" cy="2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се цитаты Сухомлинский, Василий Александрович. Антология Сухомлинский, Василий Александрович. Цитаты, афоризмы, высказывания.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4436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879594"/>
            <a:ext cx="47325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«Воспитание здорового поколения —</a:t>
            </a:r>
            <a:br>
              <a:rPr lang="ru-RU" i="1" dirty="0"/>
            </a:br>
            <a:r>
              <a:rPr lang="ru-RU" i="1" dirty="0"/>
              <a:t>стратегическая задача России»</a:t>
            </a:r>
            <a:r>
              <a:rPr lang="ru-RU" dirty="0"/>
              <a:t/>
            </a:r>
            <a:br>
              <a:rPr lang="ru-RU" dirty="0"/>
            </a:br>
            <a:r>
              <a:rPr lang="ru-RU" sz="1400" i="1" dirty="0" err="1"/>
              <a:t>В.В.Путин</a:t>
            </a:r>
            <a:endParaRPr lang="ru-RU" sz="1400" i="1" dirty="0"/>
          </a:p>
        </p:txBody>
      </p:sp>
      <p:pic>
        <p:nvPicPr>
          <p:cNvPr id="6150" name="Picture 6" descr="Выбор редактора Зеркало. - Страница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2" y="3984599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0243" y="908720"/>
            <a:ext cx="30155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здоровье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разное время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6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>
            <a:endCxn id="2" idx="0"/>
          </p:cNvCxnSpPr>
          <p:nvPr/>
        </p:nvCxnSpPr>
        <p:spPr>
          <a:xfrm>
            <a:off x="4531223" y="2204864"/>
            <a:ext cx="7813" cy="297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" idx="4"/>
          </p:cNvCxnSpPr>
          <p:nvPr/>
        </p:nvCxnSpPr>
        <p:spPr>
          <a:xfrm flipH="1">
            <a:off x="4531223" y="4462098"/>
            <a:ext cx="7813" cy="551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134880" y="2502756"/>
            <a:ext cx="2808312" cy="1959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ЗДОРОВЬЕ</a:t>
            </a:r>
          </a:p>
          <a:p>
            <a:pPr algn="ctr"/>
            <a:r>
              <a:rPr lang="ru-RU" sz="2400" b="1" dirty="0" smtClean="0"/>
              <a:t>ЧЕЛОВЕКА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079" y="96786"/>
            <a:ext cx="2592288" cy="232410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Духовное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здоровье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079" y="4581128"/>
            <a:ext cx="2592288" cy="22187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Социальное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здоровье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2060849"/>
            <a:ext cx="2736304" cy="26834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Физическое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здоровье</a:t>
            </a:r>
          </a:p>
          <a:p>
            <a:pPr algn="ctr"/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6156176" y="2060849"/>
            <a:ext cx="2808312" cy="26214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Психологическое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здоровье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827367" y="1230322"/>
            <a:ext cx="1264913" cy="830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267744" y="1450331"/>
            <a:ext cx="967336" cy="754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6"/>
            <a:endCxn id="8" idx="4"/>
          </p:cNvCxnSpPr>
          <p:nvPr/>
        </p:nvCxnSpPr>
        <p:spPr>
          <a:xfrm flipV="1">
            <a:off x="5827367" y="4682256"/>
            <a:ext cx="1732965" cy="1008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784076" y="4713289"/>
            <a:ext cx="1399383" cy="946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0"/>
          </p:cNvCxnSpPr>
          <p:nvPr/>
        </p:nvCxnSpPr>
        <p:spPr>
          <a:xfrm flipV="1">
            <a:off x="1547664" y="548681"/>
            <a:ext cx="187220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421526" y="437143"/>
            <a:ext cx="2436633" cy="1623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634119" y="4462098"/>
            <a:ext cx="1170129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5"/>
          </p:cNvCxnSpPr>
          <p:nvPr/>
        </p:nvCxnSpPr>
        <p:spPr>
          <a:xfrm>
            <a:off x="2515094" y="4351337"/>
            <a:ext cx="904778" cy="66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6"/>
          </p:cNvCxnSpPr>
          <p:nvPr/>
        </p:nvCxnSpPr>
        <p:spPr>
          <a:xfrm flipV="1">
            <a:off x="2915816" y="3371552"/>
            <a:ext cx="219064" cy="3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8" idx="2"/>
          </p:cNvCxnSpPr>
          <p:nvPr/>
        </p:nvCxnSpPr>
        <p:spPr>
          <a:xfrm>
            <a:off x="5943192" y="3371552"/>
            <a:ext cx="2129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3139"/>
            <a:ext cx="89644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Основная</a:t>
            </a:r>
            <a:r>
              <a:rPr lang="ru-RU" sz="2400" u="sng" dirty="0"/>
              <a:t> цель </a:t>
            </a:r>
            <a:r>
              <a:rPr lang="ru-RU" sz="2400" u="sng" dirty="0" smtClean="0"/>
              <a:t>курса «ИЗОБРАЗИТЕЛЬНОЕ ИСКУССТВО» </a:t>
            </a:r>
            <a:r>
              <a:rPr lang="ru-RU" sz="2400" b="1" dirty="0"/>
              <a:t>развитие визуально-пространственного мышления учащихся как фор­мы эмоционально-ценностного, эстетического освоения мира, как формы самовыражения и ориентации в художественном и нравствен­ном пространстве культуры</a:t>
            </a:r>
            <a:r>
              <a:rPr lang="ru-RU" sz="2400" b="1" dirty="0" smtClean="0"/>
              <a:t>.</a:t>
            </a:r>
          </a:p>
          <a:p>
            <a:endParaRPr lang="ru-RU" sz="1200" b="1" dirty="0" smtClean="0"/>
          </a:p>
          <a:p>
            <a:r>
              <a:rPr lang="ru-RU" sz="2400" b="1" dirty="0" smtClean="0"/>
              <a:t>Художественное </a:t>
            </a:r>
            <a:r>
              <a:rPr lang="ru-RU" sz="2400" b="1" dirty="0"/>
              <a:t>развитие осуществляется в практической, </a:t>
            </a:r>
            <a:r>
              <a:rPr lang="ru-RU" sz="2400" b="1" dirty="0" err="1"/>
              <a:t>деятель­ностной</a:t>
            </a:r>
            <a:r>
              <a:rPr lang="ru-RU" sz="2400" b="1" dirty="0"/>
              <a:t> форме в процессе личностного художественного творчества.</a:t>
            </a:r>
          </a:p>
          <a:p>
            <a:r>
              <a:rPr lang="ru-RU" sz="2000" dirty="0"/>
              <a:t>      </a:t>
            </a:r>
          </a:p>
        </p:txBody>
      </p:sp>
      <p:pic>
        <p:nvPicPr>
          <p:cNvPr id="2050" name="Picture 2" descr="Арт и искус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12901"/>
            <a:ext cx="2769096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 выставке художников &quot;Юг России ХI&quot; Адыгею представят 25 профессионалов &quot; Новости Кавказа - Адыгея, Чечня, КБР, КЧР, Дагест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17" y="3787744"/>
            <a:ext cx="2304256" cy="28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фессиональное программное - Кредит для В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4695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994"/>
            <a:ext cx="911015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/>
              <a:t>Основные задачи предмета «Изобразительное искусство»: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опыта смыслового и эмоционально-ценностного вос­приятия визуального образа реальности и произведений искусства;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формирование </a:t>
            </a:r>
            <a:r>
              <a:rPr lang="ru-RU" sz="2000" dirty="0"/>
              <a:t>понимания эмоционального и ценностного смысла визуально-пространственной формы;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развитие творческого опыта как формирование способности к са­мостоятельным действиям в ситуации неопределенности;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активного, заинтересованного отношения к традици­ям </a:t>
            </a:r>
            <a:r>
              <a:rPr lang="ru-RU" sz="2000" dirty="0" smtClean="0"/>
              <a:t>культуры;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воспитание уважения к истории культуры своего Отечества, выра­женной в ее архитектуре, изобразительном искусстве, в националь­ных образах предметно-материальной и пространственной среды и понимании красоты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развитие способности ориентироваться в мире современной художе­ственной культуры;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овладение средствами </a:t>
            </a:r>
            <a:r>
              <a:rPr lang="ru-RU" sz="2000" dirty="0" smtClean="0"/>
              <a:t>художественного;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овладение основами культуры практической работы различными ху­дожественными материалами и инструментами для эстетической ор­ганизации и оформления школьной, бытовой и производственной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4279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детские аппликации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476">
            <a:off x="7545398" y="2452690"/>
            <a:ext cx="1488583" cy="11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екоративное панно &quot;Маяк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483">
            <a:off x="410317" y="220580"/>
            <a:ext cx="2106302" cy="15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делки из пластил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55">
            <a:off x="4008333" y="1627230"/>
            <a:ext cx="1689736" cy="13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283968" y="2996952"/>
            <a:ext cx="4801082" cy="38032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практической форме: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Изучение темы «Пропорции фигуры человека», гармония на примере греческих канонов и ордерных систем;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Изучение русских традиций в ДПИ (направленность на защиту ребенка от недугов, </a:t>
            </a:r>
            <a:r>
              <a:rPr lang="ru-RU" sz="1600" dirty="0" err="1" smtClean="0">
                <a:solidFill>
                  <a:schemeClr val="tx1"/>
                </a:solidFill>
              </a:rPr>
              <a:t>экологичность</a:t>
            </a:r>
            <a:r>
              <a:rPr lang="ru-RU" sz="1600" dirty="0" smtClean="0">
                <a:solidFill>
                  <a:schemeClr val="tx1"/>
                </a:solidFill>
              </a:rPr>
              <a:t> материалов);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Знакомство с биографией художников, которые серьезно относились к своему здоровью.</a:t>
            </a:r>
          </a:p>
        </p:txBody>
      </p:sp>
      <p:sp>
        <p:nvSpPr>
          <p:cNvPr id="7" name="Овал 6"/>
          <p:cNvSpPr/>
          <p:nvPr/>
        </p:nvSpPr>
        <p:spPr>
          <a:xfrm>
            <a:off x="3275856" y="13175"/>
            <a:ext cx="2376264" cy="16561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Физическое здоровье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847" y="1333257"/>
            <a:ext cx="4489154" cy="41016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Мелкая моторика – это способность выполнять мелкие и точные движения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рук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в результате скоординированных действий важнейших систем: нервной, мышечной и костной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ru-RU" sz="1600" dirty="0"/>
              <a:t> </a:t>
            </a:r>
            <a:endParaRPr lang="ru-RU" sz="1600" dirty="0" smtClean="0"/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err="1">
                <a:solidFill>
                  <a:schemeClr val="tx1"/>
                </a:solidFill>
              </a:rPr>
              <a:t>деятельностной</a:t>
            </a:r>
            <a:r>
              <a:rPr lang="ru-RU" sz="1600" b="1" dirty="0">
                <a:solidFill>
                  <a:schemeClr val="tx1"/>
                </a:solidFill>
              </a:rPr>
              <a:t> форме: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Лепка;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Рисование;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Вырезание;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Аппликация</a:t>
            </a:r>
          </a:p>
          <a:p>
            <a:pPr algn="ctr"/>
            <a:endParaRPr lang="ru-RU" sz="1600" dirty="0"/>
          </a:p>
        </p:txBody>
      </p:sp>
      <p:cxnSp>
        <p:nvCxnSpPr>
          <p:cNvPr id="11" name="Прямая соединительная линия 10"/>
          <p:cNvCxnSpPr>
            <a:stCxn id="9" idx="0"/>
          </p:cNvCxnSpPr>
          <p:nvPr/>
        </p:nvCxnSpPr>
        <p:spPr>
          <a:xfrm flipV="1">
            <a:off x="2327424" y="1106927"/>
            <a:ext cx="957432" cy="22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956971" y="279232"/>
            <a:ext cx="2819661" cy="23118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Опыт творческой </a:t>
            </a:r>
            <a:r>
              <a:rPr lang="ru-RU" sz="1600" b="1" dirty="0">
                <a:solidFill>
                  <a:schemeClr val="tx1"/>
                </a:solidFill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</a:rPr>
              <a:t>еятельности: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Плакаты о здоровом образе жизни;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Темы спорта;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Натюрморты и пр.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5571825" y="1106927"/>
            <a:ext cx="385146" cy="22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572002" y="1669360"/>
            <a:ext cx="1271013" cy="1342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Здоровье семьи Электронный журнал про детей для родителей в 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032">
            <a:off x="133687" y="4170521"/>
            <a:ext cx="1329423" cy="20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колько платят. - Сколько платят чемпионам Олимпийских игр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633">
            <a:off x="2510318" y="4757942"/>
            <a:ext cx="2395345" cy="19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386625"/>
            <a:ext cx="2088232" cy="1578178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Духовное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здоровье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87824" y="53644"/>
            <a:ext cx="6156176" cy="373539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Восприятие</a:t>
            </a:r>
            <a:r>
              <a:rPr lang="ru-RU" dirty="0" smtClean="0">
                <a:solidFill>
                  <a:schemeClr val="tx1"/>
                </a:solidFill>
              </a:rPr>
              <a:t> произведений искусства -  </a:t>
            </a:r>
            <a:r>
              <a:rPr lang="ru-RU" b="1" dirty="0" smtClean="0">
                <a:solidFill>
                  <a:schemeClr val="tx1"/>
                </a:solidFill>
              </a:rPr>
              <a:t>понимание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прекрасного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возвышенного </a:t>
            </a:r>
            <a:r>
              <a:rPr lang="ru-RU" dirty="0">
                <a:solidFill>
                  <a:schemeClr val="tx1"/>
                </a:solidFill>
              </a:rPr>
              <a:t>с одной стороны, </a:t>
            </a:r>
            <a:r>
              <a:rPr lang="ru-RU" dirty="0" smtClean="0">
                <a:solidFill>
                  <a:schemeClr val="tx1"/>
                </a:solidFill>
              </a:rPr>
              <a:t>безобразного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низменного </a:t>
            </a:r>
            <a:r>
              <a:rPr lang="ru-RU" dirty="0">
                <a:solidFill>
                  <a:schemeClr val="tx1"/>
                </a:solidFill>
              </a:rPr>
              <a:t>– с другой; </a:t>
            </a:r>
            <a:r>
              <a:rPr lang="ru-RU" b="1" dirty="0" smtClean="0">
                <a:solidFill>
                  <a:schemeClr val="tx1"/>
                </a:solidFill>
              </a:rPr>
              <a:t>развитие способности </a:t>
            </a:r>
            <a:r>
              <a:rPr lang="ru-RU" b="1" dirty="0">
                <a:solidFill>
                  <a:schemeClr val="tx1"/>
                </a:solidFill>
              </a:rPr>
              <a:t>чувствовать</a:t>
            </a:r>
            <a:r>
              <a:rPr lang="ru-RU" dirty="0">
                <a:solidFill>
                  <a:schemeClr val="tx1"/>
                </a:solidFill>
              </a:rPr>
              <a:t>, правильно </a:t>
            </a:r>
            <a:r>
              <a:rPr lang="ru-RU" b="1" dirty="0">
                <a:solidFill>
                  <a:schemeClr val="tx1"/>
                </a:solidFill>
              </a:rPr>
              <a:t>понимать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оценивать</a:t>
            </a:r>
            <a:r>
              <a:rPr lang="ru-RU" dirty="0">
                <a:solidFill>
                  <a:schemeClr val="tx1"/>
                </a:solidFill>
              </a:rPr>
              <a:t> красоту в окружающей действительности.</a:t>
            </a:r>
          </a:p>
        </p:txBody>
      </p:sp>
      <p:sp>
        <p:nvSpPr>
          <p:cNvPr id="5" name="Овал 4"/>
          <p:cNvSpPr/>
          <p:nvPr/>
        </p:nvSpPr>
        <p:spPr>
          <a:xfrm>
            <a:off x="2987824" y="4352696"/>
            <a:ext cx="2713322" cy="241449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и описание  произведений </a:t>
            </a:r>
            <a:r>
              <a:rPr lang="ru-RU" dirty="0">
                <a:solidFill>
                  <a:schemeClr val="tx1"/>
                </a:solidFill>
              </a:rPr>
              <a:t>искусства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504" y="2306421"/>
            <a:ext cx="3312368" cy="325352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Рассматривание произведений искусства, видео экскурсии по известным музеям и галереям мира;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31632" y="3861048"/>
            <a:ext cx="3204864" cy="283413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Изображение красоты окружающего мира: рисование с натуры, по представлению, памяти;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>
            <a:stCxn id="4" idx="3"/>
            <a:endCxn id="8" idx="6"/>
          </p:cNvCxnSpPr>
          <p:nvPr/>
        </p:nvCxnSpPr>
        <p:spPr>
          <a:xfrm flipH="1">
            <a:off x="3419872" y="3242004"/>
            <a:ext cx="469503" cy="691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788024" y="3645024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020272" y="3717032"/>
            <a:ext cx="0" cy="216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" idx="6"/>
          </p:cNvCxnSpPr>
          <p:nvPr/>
        </p:nvCxnSpPr>
        <p:spPr>
          <a:xfrm>
            <a:off x="2411760" y="117571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64088" y="251500"/>
            <a:ext cx="3600400" cy="34839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Психологическое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здоровье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4077072"/>
            <a:ext cx="8280920" cy="26214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Под понятием «психологическое здоровье»  подразумевается общее состояние и функционирование здоровой психики, что проявляется в качестве протекания познавательных процессов, в эмоциональных реакциях, в </a:t>
            </a:r>
            <a:r>
              <a:rPr lang="ru-RU" sz="2000" dirty="0" smtClean="0">
                <a:solidFill>
                  <a:schemeClr val="tx1"/>
                </a:solidFill>
              </a:rPr>
              <a:t>поведении. </a:t>
            </a:r>
            <a:r>
              <a:rPr lang="ru-RU" sz="2000" dirty="0">
                <a:solidFill>
                  <a:schemeClr val="tx1"/>
                </a:solidFill>
              </a:rPr>
              <a:t>(О.В. </a:t>
            </a:r>
            <a:r>
              <a:rPr lang="ru-RU" sz="2000" dirty="0" err="1">
                <a:solidFill>
                  <a:schemeClr val="tx1"/>
                </a:solidFill>
              </a:rPr>
              <a:t>Хухлаева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Здоровье Школь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5" y="71437"/>
            <a:ext cx="5035687" cy="34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>
            <a:stCxn id="2" idx="3"/>
            <a:endCxn id="4" idx="0"/>
          </p:cNvCxnSpPr>
          <p:nvPr/>
        </p:nvCxnSpPr>
        <p:spPr>
          <a:xfrm flipH="1">
            <a:off x="4680012" y="3225234"/>
            <a:ext cx="1211342" cy="851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587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57</cp:revision>
  <dcterms:created xsi:type="dcterms:W3CDTF">2015-01-05T08:20:51Z</dcterms:created>
  <dcterms:modified xsi:type="dcterms:W3CDTF">2015-02-15T04:48:28Z</dcterms:modified>
</cp:coreProperties>
</file>