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1" r:id="rId1"/>
  </p:sldMasterIdLst>
  <p:notesMasterIdLst>
    <p:notesMasterId r:id="rId32"/>
  </p:notesMasterIdLst>
  <p:sldIdLst>
    <p:sldId id="256" r:id="rId2"/>
    <p:sldId id="257" r:id="rId3"/>
    <p:sldId id="258" r:id="rId4"/>
    <p:sldId id="298" r:id="rId5"/>
    <p:sldId id="259" r:id="rId6"/>
    <p:sldId id="300" r:id="rId7"/>
    <p:sldId id="273" r:id="rId8"/>
    <p:sldId id="309" r:id="rId9"/>
    <p:sldId id="304" r:id="rId10"/>
    <p:sldId id="266" r:id="rId11"/>
    <p:sldId id="269" r:id="rId12"/>
    <p:sldId id="310" r:id="rId13"/>
    <p:sldId id="265" r:id="rId14"/>
    <p:sldId id="268" r:id="rId15"/>
    <p:sldId id="320" r:id="rId16"/>
    <p:sldId id="316" r:id="rId17"/>
    <p:sldId id="317" r:id="rId18"/>
    <p:sldId id="318" r:id="rId19"/>
    <p:sldId id="305" r:id="rId20"/>
    <p:sldId id="274" r:id="rId21"/>
    <p:sldId id="312" r:id="rId22"/>
    <p:sldId id="315" r:id="rId23"/>
    <p:sldId id="267" r:id="rId24"/>
    <p:sldId id="272" r:id="rId25"/>
    <p:sldId id="276" r:id="rId26"/>
    <p:sldId id="270" r:id="rId27"/>
    <p:sldId id="277" r:id="rId28"/>
    <p:sldId id="303" r:id="rId29"/>
    <p:sldId id="278" r:id="rId30"/>
    <p:sldId id="31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76" autoAdjust="0"/>
    <p:restoredTop sz="94660"/>
  </p:normalViewPr>
  <p:slideViewPr>
    <p:cSldViewPr>
      <p:cViewPr varScale="1">
        <p:scale>
          <a:sx n="68" d="100"/>
          <a:sy n="68" d="100"/>
        </p:scale>
        <p:origin x="-4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B3438-7AFB-4466-873B-EEEF94E79F27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A9FFB-30C3-4E58-A352-4984C2295D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8A9FFB-30C3-4E58-A352-4984C2295D0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5613" y="273050"/>
            <a:ext cx="82264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5613" y="1598613"/>
            <a:ext cx="8226425" cy="4497387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5613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2050"/>
            <a:ext cx="2895600" cy="47466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МОУ СОШ № 18 г. Костромы Рыбкина Н.В.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205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36C02044-DC17-4CD7-A438-9C1966C31FA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9E61F67-C4D3-40EB-95BD-C9DDDD00398C}" type="datetimeFigureOut">
              <a:rPr lang="ru-RU" smtClean="0"/>
              <a:pPr/>
              <a:t>25.01.2015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8632DA1-7113-467E-92BC-F6C15CCC6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2" r:id="rId1"/>
    <p:sldLayoutId id="2147483923" r:id="rId2"/>
    <p:sldLayoutId id="2147483924" r:id="rId3"/>
    <p:sldLayoutId id="2147483925" r:id="rId4"/>
    <p:sldLayoutId id="2147483926" r:id="rId5"/>
    <p:sldLayoutId id="2147483927" r:id="rId6"/>
    <p:sldLayoutId id="2147483928" r:id="rId7"/>
    <p:sldLayoutId id="2147483929" r:id="rId8"/>
    <p:sldLayoutId id="2147483930" r:id="rId9"/>
    <p:sldLayoutId id="2147483931" r:id="rId10"/>
    <p:sldLayoutId id="2147483932" r:id="rId11"/>
    <p:sldLayoutId id="214748393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yshared.ru/slide/377569/" TargetMode="External"/><Relationship Id="rId2" Type="http://schemas.openxmlformats.org/officeDocument/2006/relationships/hyperlink" Target="http://www.openclass.ru/node/181687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МБОУ школы №8 «ЭКОС»</a:t>
            </a:r>
          </a:p>
          <a:p>
            <a:r>
              <a:rPr lang="ru-RU" dirty="0" smtClean="0"/>
              <a:t>Учитель: Иванова Л.А.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развития критического мышления(ТРКМЧП) на уроках биологии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1080120"/>
          </a:xfrm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Мозговая атака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628800"/>
            <a:ext cx="7772400" cy="4391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2900" dirty="0"/>
              <a:t>И</a:t>
            </a:r>
            <a:r>
              <a:rPr lang="ru-RU" sz="2900" dirty="0" smtClean="0"/>
              <a:t>спользуется  с </a:t>
            </a:r>
            <a:r>
              <a:rPr lang="ru-RU" sz="2900" dirty="0"/>
              <a:t>целью активизации имеющихся знаний на стадии «вызова» при работе </a:t>
            </a:r>
            <a:r>
              <a:rPr lang="ru-RU" sz="2900" dirty="0" smtClean="0"/>
              <a:t>с </a:t>
            </a:r>
            <a:r>
              <a:rPr lang="ru-RU" sz="2900" b="1" dirty="0" err="1" smtClean="0"/>
              <a:t>фактологическим</a:t>
            </a:r>
            <a:r>
              <a:rPr lang="ru-RU" sz="2900" dirty="0" smtClean="0"/>
              <a:t> материалом</a:t>
            </a:r>
            <a:endParaRPr lang="ru-RU" sz="2900" dirty="0"/>
          </a:p>
          <a:p>
            <a:r>
              <a:rPr lang="ru-RU" sz="2900" dirty="0"/>
              <a:t> </a:t>
            </a:r>
            <a:r>
              <a:rPr lang="ru-RU" sz="2900" dirty="0" smtClean="0"/>
              <a:t>1 </a:t>
            </a:r>
            <a:r>
              <a:rPr lang="ru-RU" sz="2900" dirty="0"/>
              <a:t>э т а п: Учащимся предлагается подумать и записать все, что они знают или думают, что знают, по данной теме;</a:t>
            </a:r>
          </a:p>
          <a:p>
            <a:r>
              <a:rPr lang="ru-RU" sz="2900" dirty="0"/>
              <a:t> </a:t>
            </a:r>
            <a:r>
              <a:rPr lang="ru-RU" sz="2900" dirty="0" smtClean="0"/>
              <a:t>2 </a:t>
            </a:r>
            <a:r>
              <a:rPr lang="ru-RU" sz="2900" dirty="0"/>
              <a:t>э т а п: Обмен </a:t>
            </a:r>
            <a:r>
              <a:rPr lang="ru-RU" sz="2900" dirty="0" smtClean="0"/>
              <a:t>информацией</a:t>
            </a:r>
            <a:endParaRPr lang="ru-RU" sz="2900" dirty="0"/>
          </a:p>
          <a:p>
            <a:r>
              <a:rPr lang="ru-RU" sz="2900" dirty="0"/>
              <a:t> </a:t>
            </a:r>
          </a:p>
          <a:p>
            <a:r>
              <a:rPr lang="ru-RU" sz="2900" dirty="0"/>
              <a:t>Рекомендации к эффективному использованию:</a:t>
            </a:r>
          </a:p>
          <a:p>
            <a:r>
              <a:rPr lang="ru-RU" sz="2900" dirty="0"/>
              <a:t> </a:t>
            </a:r>
          </a:p>
          <a:p>
            <a:r>
              <a:rPr lang="ru-RU" sz="2900" dirty="0"/>
              <a:t>1. Жесткий лимит времени на 1-м этапе 5-7 </a:t>
            </a:r>
            <a:r>
              <a:rPr lang="ru-RU" sz="2900" dirty="0" smtClean="0"/>
              <a:t>минут</a:t>
            </a:r>
            <a:endParaRPr lang="ru-RU" sz="2900" dirty="0"/>
          </a:p>
          <a:p>
            <a:r>
              <a:rPr lang="ru-RU" sz="2900" dirty="0"/>
              <a:t>2. При обсуждении идеи не критикуются, но разногласия </a:t>
            </a:r>
            <a:r>
              <a:rPr lang="ru-RU" sz="2900" dirty="0" smtClean="0"/>
              <a:t>фиксируются</a:t>
            </a:r>
            <a:endParaRPr lang="ru-RU" sz="2900" dirty="0"/>
          </a:p>
          <a:p>
            <a:r>
              <a:rPr lang="ru-RU" sz="2900" dirty="0"/>
              <a:t>3. Оперативная запись высказанных </a:t>
            </a:r>
            <a:r>
              <a:rPr lang="ru-RU" sz="2900" dirty="0" smtClean="0"/>
              <a:t>предложений</a:t>
            </a:r>
            <a:endParaRPr lang="ru-RU" sz="2900" dirty="0"/>
          </a:p>
          <a:p>
            <a:r>
              <a:rPr lang="ru-RU" sz="2900" dirty="0"/>
              <a:t>Возможна индивидуальная, парная и групповая формы </a:t>
            </a:r>
            <a:r>
              <a:rPr lang="ru-RU" sz="2900" dirty="0" smtClean="0"/>
              <a:t>работы</a:t>
            </a:r>
          </a:p>
          <a:p>
            <a:r>
              <a:rPr lang="ru-RU" sz="2900" dirty="0" smtClean="0"/>
              <a:t>Парная </a:t>
            </a:r>
            <a:r>
              <a:rPr lang="ru-RU" sz="2900" dirty="0"/>
              <a:t>мозговая атака очень помогает учащимся, для которых сложно высказать свое мнение перед большой </a:t>
            </a:r>
            <a:r>
              <a:rPr lang="ru-RU" sz="2900" dirty="0" smtClean="0"/>
              <a:t>аудиторией.</a:t>
            </a:r>
          </a:p>
          <a:p>
            <a:r>
              <a:rPr lang="ru-RU" sz="2900" dirty="0" smtClean="0"/>
              <a:t>Обменявшись </a:t>
            </a:r>
            <a:r>
              <a:rPr lang="ru-RU" sz="2900" dirty="0"/>
              <a:t>мнением с товарищем, такой ученик легче выходит на контакт со всей </a:t>
            </a:r>
            <a:r>
              <a:rPr lang="ru-RU" sz="2900" dirty="0" smtClean="0"/>
              <a:t>группой</a:t>
            </a:r>
            <a:endParaRPr lang="ru-RU" sz="2900" dirty="0"/>
          </a:p>
          <a:p>
            <a:r>
              <a:rPr lang="ru-RU" sz="29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224136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Кластеры </a:t>
            </a:r>
            <a:r>
              <a:rPr lang="ru-RU" sz="2700" b="1" dirty="0" smtClean="0"/>
              <a:t>автор</a:t>
            </a:r>
            <a:r>
              <a:rPr lang="ru-RU" b="1" dirty="0" smtClean="0"/>
              <a:t> </a:t>
            </a:r>
            <a:r>
              <a:rPr lang="ru-RU" b="1" dirty="0" err="1" smtClean="0"/>
              <a:t>Гудлат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22156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sz="4400" dirty="0" smtClean="0"/>
              <a:t>1.Посередине </a:t>
            </a:r>
            <a:r>
              <a:rPr lang="ru-RU" sz="4400" dirty="0"/>
              <a:t>чистого листа (классной доски) написать ключевое слово или предложение, которое является «сердцем» идеи, </a:t>
            </a:r>
            <a:r>
              <a:rPr lang="ru-RU" sz="4400" dirty="0" smtClean="0"/>
              <a:t>темы</a:t>
            </a:r>
            <a:endParaRPr lang="ru-RU" sz="4400" dirty="0"/>
          </a:p>
          <a:p>
            <a:r>
              <a:rPr lang="ru-RU" sz="4400" dirty="0"/>
              <a:t>2. Вокруг «накидать» слова или предложения, выражающие идеи, факты, образы, подходящие для данной темы. (Модель «планеты и ее спутники»)</a:t>
            </a:r>
          </a:p>
          <a:p>
            <a:r>
              <a:rPr lang="ru-RU" sz="4400" dirty="0"/>
              <a:t>3. По мере записи, появившиеся слова соединяются прямыми линиями с ключевым понятием. У каждого из «спутников» в свою очередь тоже появляются «спутники», устанавливаются новые логические </a:t>
            </a:r>
            <a:r>
              <a:rPr lang="ru-RU" sz="4400" dirty="0" smtClean="0"/>
              <a:t>связи</a:t>
            </a:r>
            <a:endParaRPr lang="ru-RU" sz="4400" dirty="0"/>
          </a:p>
          <a:p>
            <a:r>
              <a:rPr lang="ru-RU" sz="4400" dirty="0"/>
              <a:t>В итоге получается структура, которая графически отображает наши размышления, определяет информационное поле данной </a:t>
            </a:r>
            <a:r>
              <a:rPr lang="ru-RU" sz="4400" dirty="0" smtClean="0"/>
              <a:t>теме</a:t>
            </a:r>
            <a:endParaRPr lang="ru-RU" sz="4400" dirty="0"/>
          </a:p>
          <a:p>
            <a:endParaRPr lang="ru-RU" sz="4400" dirty="0" smtClean="0"/>
          </a:p>
          <a:p>
            <a:r>
              <a:rPr lang="ru-RU" sz="4400" dirty="0" smtClean="0"/>
              <a:t>В </a:t>
            </a:r>
            <a:r>
              <a:rPr lang="ru-RU" sz="4400" dirty="0"/>
              <a:t>работе над кластерами необходимо соблюдать следующие правила:</a:t>
            </a:r>
          </a:p>
          <a:p>
            <a:r>
              <a:rPr lang="ru-RU" sz="4400" dirty="0"/>
              <a:t>1. Не бояться записывать все, что приходит на ум. Дать волю воображению и интуиции.</a:t>
            </a:r>
          </a:p>
          <a:p>
            <a:r>
              <a:rPr lang="ru-RU" sz="4400" dirty="0"/>
              <a:t>2. Продолжать работу, пока не кончится время или идеи не </a:t>
            </a:r>
            <a:r>
              <a:rPr lang="ru-RU" sz="4400" dirty="0" smtClean="0"/>
              <a:t>иссякнут</a:t>
            </a:r>
            <a:endParaRPr lang="ru-RU" sz="4400" dirty="0"/>
          </a:p>
          <a:p>
            <a:r>
              <a:rPr lang="ru-RU" sz="4400" dirty="0"/>
              <a:t>3. Постараться построить как можно больше связей. Не следовать по заранее определенному плану.</a:t>
            </a:r>
          </a:p>
          <a:p>
            <a:endParaRPr lang="ru-RU" sz="4400" dirty="0" smtClean="0"/>
          </a:p>
          <a:p>
            <a:r>
              <a:rPr lang="ru-RU" sz="4400" dirty="0" smtClean="0"/>
              <a:t>Система </a:t>
            </a:r>
            <a:r>
              <a:rPr lang="ru-RU" sz="4400" dirty="0"/>
              <a:t>кластеров позволяет охватить избыточный объем информации. В дальнейшей работе, анализируя получившийся кластер как «поле идей», следует конкретизировать направления развития </a:t>
            </a:r>
            <a:r>
              <a:rPr lang="ru-RU" sz="4400" dirty="0" smtClean="0"/>
              <a:t>темы</a:t>
            </a:r>
            <a:endParaRPr lang="ru-RU" sz="4400" dirty="0"/>
          </a:p>
          <a:p>
            <a:r>
              <a:rPr lang="ru-RU" sz="4400" dirty="0"/>
              <a:t>    </a:t>
            </a:r>
            <a:endParaRPr lang="ru-RU" sz="4400" dirty="0" smtClean="0"/>
          </a:p>
          <a:p>
            <a:r>
              <a:rPr lang="ru-RU" sz="4400" dirty="0" smtClean="0"/>
              <a:t> </a:t>
            </a:r>
            <a:r>
              <a:rPr lang="ru-RU" sz="4400" dirty="0"/>
              <a:t>Возможны следующие </a:t>
            </a:r>
            <a:r>
              <a:rPr lang="ru-RU" sz="4400" dirty="0" smtClean="0"/>
              <a:t>варианты</a:t>
            </a:r>
            <a:endParaRPr lang="ru-RU" sz="4400" dirty="0"/>
          </a:p>
          <a:p>
            <a:r>
              <a:rPr lang="ru-RU" sz="4400" dirty="0"/>
              <a:t>- Укрупнение или детализация смысловых блоков (по необходимости)</a:t>
            </a:r>
          </a:p>
          <a:p>
            <a:r>
              <a:rPr lang="ru-RU" sz="4400" dirty="0"/>
              <a:t>- Выделение нескольких ключевых аспектов, на которых будет сосредоточено внимание.</a:t>
            </a:r>
          </a:p>
          <a:p>
            <a:r>
              <a:rPr lang="ru-RU" sz="4400" dirty="0"/>
              <a:t>Разбивка на кластеры используется как на этапе вызова, так и на этапе рефлексии, может быть способом мотивации мыслительной деятельности до изучения темы или формой систематизации информации по итогам прохождения </a:t>
            </a:r>
            <a:r>
              <a:rPr lang="ru-RU" sz="4400" dirty="0" smtClean="0"/>
              <a:t>материала</a:t>
            </a:r>
            <a:endParaRPr lang="ru-RU" sz="4400" dirty="0"/>
          </a:p>
          <a:p>
            <a:r>
              <a:rPr lang="ru-RU" sz="4400" dirty="0"/>
              <a:t>В зависимости от цели я организую индивидуальную самостоятельную работу учащихся или коллективную деятельность в виде общего совместного </a:t>
            </a:r>
            <a:r>
              <a:rPr lang="ru-RU" sz="4400" dirty="0" smtClean="0"/>
              <a:t>обсуждения</a:t>
            </a:r>
            <a:endParaRPr lang="ru-RU" sz="4400" dirty="0"/>
          </a:p>
          <a:p>
            <a:r>
              <a:rPr lang="ru-RU" sz="4400" dirty="0"/>
              <a:t>Предметная область не ограничена, использование кластеров возможно при изучении самых разнообразных </a:t>
            </a:r>
            <a:r>
              <a:rPr lang="ru-RU" sz="4400" dirty="0" smtClean="0"/>
              <a:t>тем</a:t>
            </a:r>
            <a:endParaRPr lang="ru-RU" sz="4400" dirty="0"/>
          </a:p>
          <a:p>
            <a:r>
              <a:rPr lang="ru-RU" sz="4400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/>
              <a:t>«Кластер»-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/>
              <a:t>пучок, созвездие - попытка систематизировать имеющиеся знания (на этапе вызова или рефлексии)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                        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500430" y="3214686"/>
            <a:ext cx="2271722" cy="10715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Гриб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4464843" y="4536289"/>
            <a:ext cx="928694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715008" y="3714752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0800000" flipV="1">
            <a:off x="3143240" y="4214818"/>
            <a:ext cx="857256" cy="7715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5357818" y="3000372"/>
            <a:ext cx="571504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>
            <a:off x="2571736" y="3286124"/>
            <a:ext cx="92869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500298" y="4786322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929190" y="5214950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215074" y="428625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>
            <a:off x="7215206" y="4714884"/>
            <a:ext cx="428628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7715272" y="5072074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850106"/>
          </a:xfrm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Стадия Осмысление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507288" cy="5328592"/>
          </a:xfrm>
        </p:spPr>
        <p:txBody>
          <a:bodyPr>
            <a:noAutofit/>
          </a:bodyPr>
          <a:lstStyle/>
          <a:p>
            <a:pPr lvl="0"/>
            <a:r>
              <a:rPr lang="ru-RU" sz="1600" b="1" dirty="0" smtClean="0"/>
              <a:t>ИНСЕРТ</a:t>
            </a:r>
            <a:r>
              <a:rPr lang="ru-RU" sz="1600" dirty="0" smtClean="0"/>
              <a:t>–интерактивная </a:t>
            </a:r>
            <a:r>
              <a:rPr lang="ru-RU" sz="1600" dirty="0"/>
              <a:t>система записи для эффективного чтения и размышления (авторы – </a:t>
            </a:r>
            <a:r>
              <a:rPr lang="ru-RU" sz="1600" dirty="0" err="1"/>
              <a:t>Воган</a:t>
            </a:r>
            <a:r>
              <a:rPr lang="ru-RU" sz="1600" dirty="0"/>
              <a:t> и </a:t>
            </a:r>
            <a:r>
              <a:rPr lang="ru-RU" sz="1600" dirty="0" err="1"/>
              <a:t>Эстес</a:t>
            </a:r>
            <a:r>
              <a:rPr lang="ru-RU" sz="1600" dirty="0"/>
              <a:t>, 1986г; модификация </a:t>
            </a:r>
            <a:r>
              <a:rPr lang="ru-RU" sz="1600" dirty="0" err="1"/>
              <a:t>Мередит</a:t>
            </a:r>
            <a:r>
              <a:rPr lang="ru-RU" sz="1600" dirty="0"/>
              <a:t> и </a:t>
            </a:r>
            <a:r>
              <a:rPr lang="ru-RU" sz="1600" dirty="0" err="1"/>
              <a:t>Стил</a:t>
            </a:r>
            <a:r>
              <a:rPr lang="ru-RU" sz="1600" dirty="0"/>
              <a:t>, 1997г). 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I этап: Предлагается система маркировки текста, чтобы подразделить заключенную в нем информацию следующим образом</a:t>
            </a:r>
            <a:r>
              <a:rPr lang="ru-RU" sz="1600" dirty="0" smtClean="0"/>
              <a:t>:</a:t>
            </a:r>
          </a:p>
          <a:p>
            <a:endParaRPr lang="ru-RU" sz="1600" dirty="0" smtClean="0"/>
          </a:p>
          <a:p>
            <a:endParaRPr lang="ru-RU" sz="1600" dirty="0" smtClean="0"/>
          </a:p>
          <a:p>
            <a:endParaRPr lang="ru-RU" sz="1600" dirty="0"/>
          </a:p>
          <a:p>
            <a:pPr>
              <a:buNone/>
            </a:pPr>
            <a:r>
              <a:rPr lang="ru-RU" sz="1600" dirty="0"/>
              <a:t> </a:t>
            </a:r>
          </a:p>
          <a:p>
            <a:pPr>
              <a:buNone/>
            </a:pPr>
            <a:r>
              <a:rPr lang="ru-RU" sz="1600" dirty="0"/>
              <a:t> </a:t>
            </a:r>
          </a:p>
          <a:p>
            <a:endParaRPr lang="ru-RU" sz="1600" dirty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II </a:t>
            </a:r>
            <a:r>
              <a:rPr lang="ru-RU" sz="1600" dirty="0"/>
              <a:t>этап: </a:t>
            </a:r>
            <a:r>
              <a:rPr lang="ru-RU" sz="1600" dirty="0" smtClean="0"/>
              <a:t>Помечают </a:t>
            </a:r>
            <a:r>
              <a:rPr lang="ru-RU" sz="1600" dirty="0"/>
              <a:t>соответствующим значком на полях отдельные абзацы и </a:t>
            </a:r>
            <a:r>
              <a:rPr lang="ru-RU" sz="1600" dirty="0" smtClean="0"/>
              <a:t>предложения</a:t>
            </a:r>
            <a:endParaRPr lang="ru-RU" sz="1600" dirty="0"/>
          </a:p>
          <a:p>
            <a:r>
              <a:rPr lang="ru-RU" sz="1600" dirty="0" smtClean="0"/>
              <a:t>III </a:t>
            </a:r>
            <a:r>
              <a:rPr lang="ru-RU" sz="1600" dirty="0"/>
              <a:t>этап: Учащимся предлагается систематизировать информацию, расположив ее в соответствии со своими пометками в </a:t>
            </a:r>
            <a:r>
              <a:rPr lang="ru-RU" sz="1600" dirty="0" smtClean="0"/>
              <a:t>таблицу</a:t>
            </a:r>
            <a:endParaRPr lang="ru-RU" sz="1600" dirty="0"/>
          </a:p>
          <a:p>
            <a:r>
              <a:rPr lang="ru-RU" sz="1600" dirty="0" smtClean="0"/>
              <a:t>IV </a:t>
            </a:r>
            <a:r>
              <a:rPr lang="ru-RU" sz="1600" dirty="0"/>
              <a:t>этап: Последовательное обсуждение каждой графы </a:t>
            </a:r>
            <a:r>
              <a:rPr lang="ru-RU" sz="1600" dirty="0" smtClean="0"/>
              <a:t>таблицы</a:t>
            </a:r>
            <a:endParaRPr lang="ru-RU" sz="1600" dirty="0"/>
          </a:p>
          <a:p>
            <a:r>
              <a:rPr lang="ru-RU" sz="1600" dirty="0"/>
              <a:t>Предметная область использования: преимущественно научно-популярные тексты с большим количеством фактов и сведений.</a:t>
            </a:r>
          </a:p>
          <a:p>
            <a:r>
              <a:rPr lang="ru-RU" sz="1600" dirty="0"/>
              <a:t>      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1" y="2348881"/>
          <a:ext cx="8640960" cy="265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895"/>
                <a:gridCol w="2218577"/>
                <a:gridCol w="2297812"/>
                <a:gridCol w="1927676"/>
              </a:tblGrid>
              <a:tr h="2160239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V «галочкой» помечается то, что уже известно учащимся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·     + знаком «плюс» помечается то, что является для них интересным и неожиданным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·     V «галочкой» помечается то, что уже известно учащимся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·     - знаком «минус» помечается то, что противоречит их представлению</a:t>
                      </a:r>
                    </a:p>
                    <a:p>
                      <a:pPr>
                        <a:buNone/>
                      </a:pPr>
                      <a:r>
                        <a:rPr lang="ru-RU" sz="1800" dirty="0" smtClean="0"/>
                        <a:t> </a:t>
                      </a:r>
                      <a:endParaRPr lang="ru-RU" sz="1800" dirty="0"/>
                    </a:p>
                  </a:txBody>
                  <a:tcPr/>
                </a:tc>
              </a:tr>
              <a:tr h="37162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Чтение с </a:t>
            </a:r>
            <a:r>
              <a:rPr lang="ru-RU" b="1" dirty="0" smtClean="0"/>
              <a:t>остановками</a:t>
            </a:r>
            <a:br>
              <a:rPr lang="ru-RU" b="1" dirty="0" smtClean="0"/>
            </a:br>
            <a:r>
              <a:rPr lang="ru-RU" b="1" dirty="0" smtClean="0"/>
              <a:t> </a:t>
            </a:r>
            <a:r>
              <a:rPr lang="ru-RU" b="1" dirty="0"/>
              <a:t>и вопросы </a:t>
            </a:r>
            <a:r>
              <a:rPr lang="ru-RU" b="1" dirty="0" err="1"/>
              <a:t>Блума</a:t>
            </a:r>
            <a:r>
              <a:rPr lang="ru-RU" dirty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000" dirty="0" smtClean="0"/>
              <a:t>Подготовительная </a:t>
            </a:r>
            <a:r>
              <a:rPr lang="ru-RU" sz="1000" dirty="0"/>
              <a:t>работа:</a:t>
            </a:r>
          </a:p>
          <a:p>
            <a:r>
              <a:rPr lang="ru-RU" sz="1000" dirty="0"/>
              <a:t>1. Учитель выбирает текст для чтения. Критерии для отбора:</a:t>
            </a:r>
          </a:p>
          <a:p>
            <a:r>
              <a:rPr lang="ru-RU" sz="1000" dirty="0"/>
              <a:t>- Текст должен быть абсолютно неизвестным для данной аудитории (в противном случае теряется смысл и логика использования приема);</a:t>
            </a:r>
          </a:p>
          <a:p>
            <a:r>
              <a:rPr lang="ru-RU" sz="1000" dirty="0"/>
              <a:t>- Динамичный, событийный сюжет;</a:t>
            </a:r>
          </a:p>
          <a:p>
            <a:r>
              <a:rPr lang="ru-RU" sz="1000" dirty="0"/>
              <a:t>- Неожиданная развязка, «открытый» проблемный финал.</a:t>
            </a:r>
          </a:p>
          <a:p>
            <a:r>
              <a:rPr lang="ru-RU" sz="1000" dirty="0"/>
              <a:t>2. Текст заранее делится на смысловые части. Прямо в тексте отмечается, где следует прервать чтение и сделать остановку: «первая остановка», «вторая остановка» и т. Д.</a:t>
            </a:r>
          </a:p>
          <a:p>
            <a:r>
              <a:rPr lang="ru-RU" sz="1000" dirty="0"/>
              <a:t>3. Учитель заранее продумывает вопросы и задания к тексту, направленные на развитие у учащихся различных мыслительных навыков.</a:t>
            </a:r>
          </a:p>
          <a:p>
            <a:r>
              <a:rPr lang="ru-RU" sz="1000" dirty="0"/>
              <a:t>Учитель дает инструкцию и организовывает процесс чтения с остановками, внимательно следя за соблюдением правил работы с текстом. (Описанная стратегия может использоваться не только при самостоятельном чтении, но и при восприятии текста «на слух»).</a:t>
            </a:r>
          </a:p>
          <a:p>
            <a:r>
              <a:rPr lang="ru-RU" sz="1000" dirty="0"/>
              <a:t> </a:t>
            </a:r>
            <a:r>
              <a:rPr lang="ru-RU" sz="1000" dirty="0" smtClean="0"/>
              <a:t>·</a:t>
            </a:r>
            <a:r>
              <a:rPr lang="ru-RU" sz="1000" b="1" i="1" dirty="0" smtClean="0"/>
              <a:t> </a:t>
            </a:r>
            <a:r>
              <a:rPr lang="ru-RU" sz="1000" b="1" i="1" dirty="0" smtClean="0"/>
              <a:t>Вопросы по </a:t>
            </a:r>
            <a:r>
              <a:rPr lang="ru-RU" sz="1000" b="1" i="1" dirty="0" err="1" smtClean="0"/>
              <a:t>Блуму</a:t>
            </a:r>
            <a:endParaRPr lang="ru-RU" sz="1000" dirty="0" smtClean="0"/>
          </a:p>
          <a:p>
            <a:r>
              <a:rPr lang="ru-RU" sz="1000" dirty="0" smtClean="0"/>
              <a:t>-       Простые вопросы (фактические вопросы) – требуют знания фактического материала , ориентированы на работу памяти</a:t>
            </a:r>
          </a:p>
          <a:p>
            <a:r>
              <a:rPr lang="ru-RU" sz="1000" dirty="0" smtClean="0"/>
              <a:t>-       Уточняющие вопросы – «насколько я понял….», «правильно ли я Вас поняла, что…»</a:t>
            </a:r>
          </a:p>
          <a:p>
            <a:r>
              <a:rPr lang="ru-RU" sz="1000" dirty="0" smtClean="0"/>
              <a:t>-       Интерпретирующие вопросы (объясняющие) – побуждая учеников к интерпретации, мы учим их навыкам осознания причин тех или иных поступков или мнений (почему?)</a:t>
            </a:r>
          </a:p>
          <a:p>
            <a:r>
              <a:rPr lang="ru-RU" sz="1000" dirty="0" smtClean="0"/>
              <a:t>-       Оценочные вопросы (сравнение) – необходимо использовать, когда вы слышите, что кто-либо из учеников выражает соседу по парте свое недовольство или удовольствие от произошедшего на уроке</a:t>
            </a:r>
          </a:p>
          <a:p>
            <a:r>
              <a:rPr lang="ru-RU" sz="1000" dirty="0" smtClean="0"/>
              <a:t>-       Творческие вопросы (прогноз) – «Как вы думаете, что произойдет дальше…?»</a:t>
            </a:r>
          </a:p>
          <a:p>
            <a:r>
              <a:rPr lang="ru-RU" sz="1000" dirty="0" smtClean="0"/>
              <a:t>-       Практические вопросы – «Как мы можем…?» «Как поступили бы вы…?»</a:t>
            </a:r>
          </a:p>
          <a:p>
            <a:r>
              <a:rPr lang="ru-RU" sz="1000" dirty="0" smtClean="0"/>
              <a:t> </a:t>
            </a:r>
          </a:p>
          <a:p>
            <a:endParaRPr lang="ru-RU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/>
              <a:t>Ромашка </a:t>
            </a:r>
            <a:r>
              <a:rPr lang="ru-RU" b="1" dirty="0" err="1" smtClean="0"/>
              <a:t>Блума</a:t>
            </a:r>
            <a:endParaRPr lang="ru-RU" b="1" dirty="0"/>
          </a:p>
        </p:txBody>
      </p:sp>
      <p:pic>
        <p:nvPicPr>
          <p:cNvPr id="4" name="Содержимое 3" descr="img1.gif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14316" y="1714488"/>
            <a:ext cx="8001088" cy="4786346"/>
          </a:xfrm>
          <a:solidFill>
            <a:schemeClr val="accent2">
              <a:lumMod val="75000"/>
            </a:schemeClr>
          </a:solidFill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Вопросы </a:t>
            </a:r>
            <a:r>
              <a:rPr lang="ru-RU" b="1" dirty="0" err="1" smtClean="0"/>
              <a:t>Блума</a:t>
            </a:r>
            <a:r>
              <a:rPr lang="ru-RU" b="1" dirty="0" smtClean="0"/>
              <a:t>     </a:t>
            </a:r>
            <a:r>
              <a:rPr lang="ru-RU" dirty="0" smtClean="0"/>
              <a:t>Уровень </a:t>
            </a:r>
            <a:r>
              <a:rPr lang="ru-RU" dirty="0" smtClean="0"/>
              <a:t>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b="1" dirty="0" smtClean="0"/>
              <a:t>Задания на развитие критического мышления</a:t>
            </a:r>
            <a:endParaRPr lang="ru-RU" dirty="0" smtClean="0"/>
          </a:p>
          <a:p>
            <a:r>
              <a:rPr lang="ru-RU" b="1" dirty="0" smtClean="0"/>
              <a:t>Уровень 1</a:t>
            </a:r>
            <a:endParaRPr lang="ru-RU" dirty="0" smtClean="0"/>
          </a:p>
          <a:p>
            <a:r>
              <a:rPr lang="ru-RU" i="1" dirty="0" smtClean="0"/>
              <a:t>Знание, Запоминание фактов</a:t>
            </a:r>
            <a:endParaRPr lang="ru-RU" dirty="0" smtClean="0"/>
          </a:p>
          <a:p>
            <a:r>
              <a:rPr lang="ru-RU" dirty="0" smtClean="0"/>
              <a:t>Что...?                                     Вспомните...</a:t>
            </a:r>
          </a:p>
          <a:p>
            <a:r>
              <a:rPr lang="ru-RU" dirty="0" smtClean="0"/>
              <a:t>Где ...?                        Как бы вы объяснили ...?          Выберите ...</a:t>
            </a:r>
          </a:p>
          <a:p>
            <a:r>
              <a:rPr lang="ru-RU" dirty="0" smtClean="0"/>
              <a:t>Почему ...?                  Как бы вы описали ...?             Определите ...</a:t>
            </a:r>
          </a:p>
          <a:p>
            <a:r>
              <a:rPr lang="ru-RU" dirty="0" smtClean="0"/>
              <a:t>Когда ...?                   Как бы вы показали ...?            Перечислите три ...                   Назовите ...</a:t>
            </a:r>
          </a:p>
          <a:p>
            <a:r>
              <a:rPr lang="ru-RU" dirty="0" smtClean="0"/>
              <a:t>Как...?                       </a:t>
            </a:r>
          </a:p>
          <a:p>
            <a:r>
              <a:rPr lang="ru-RU" i="1" dirty="0" smtClean="0"/>
              <a:t>Понимание</a:t>
            </a:r>
            <a:endParaRPr lang="ru-RU" dirty="0" smtClean="0"/>
          </a:p>
          <a:p>
            <a:r>
              <a:rPr lang="ru-RU" dirty="0" smtClean="0"/>
              <a:t>Сравните ...                                Дайте классификацию следующего: ...         Что подразумевается ...?</a:t>
            </a:r>
          </a:p>
          <a:p>
            <a:r>
              <a:rPr lang="ru-RU" dirty="0" smtClean="0"/>
              <a:t>Найдите контраст ...                   Какая главная идея ...?                                 Что вы можете сказать о ...?</a:t>
            </a:r>
          </a:p>
          <a:p>
            <a:r>
              <a:rPr lang="ru-RU" dirty="0" smtClean="0"/>
              <a:t>Продемонстрируйте ...                Какие предложения подтверждают ...?         Каков наилучший ответ ...?</a:t>
            </a:r>
          </a:p>
          <a:p>
            <a:r>
              <a:rPr lang="ru-RU" dirty="0" smtClean="0"/>
              <a:t>Передайте своими словами ...     Объясните, что сейчас происходит ...           Как бы вы кратко передали ....?</a:t>
            </a:r>
          </a:p>
          <a:p>
            <a:r>
              <a:rPr lang="ru-RU" dirty="0" smtClean="0"/>
              <a:t>Как бы вы передали другими словами ...</a:t>
            </a:r>
          </a:p>
          <a:p>
            <a:r>
              <a:rPr lang="ru-RU" dirty="0" smtClean="0"/>
              <a:t>Какие факты ил идеи показывают ...?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Вопросы </a:t>
            </a:r>
            <a:r>
              <a:rPr lang="ru-RU" b="1" dirty="0" err="1" smtClean="0"/>
              <a:t>Блума</a:t>
            </a:r>
            <a:r>
              <a:rPr lang="ru-RU" b="1" dirty="0" smtClean="0"/>
              <a:t>     </a:t>
            </a:r>
            <a:r>
              <a:rPr lang="ru-RU" dirty="0" smtClean="0"/>
              <a:t>Уровень 1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8159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47500" lnSpcReduction="20000"/>
          </a:bodyPr>
          <a:lstStyle/>
          <a:p>
            <a:r>
              <a:rPr lang="ru-RU" b="1" dirty="0" smtClean="0"/>
              <a:t>Уровень 2</a:t>
            </a:r>
            <a:endParaRPr lang="ru-RU" dirty="0" smtClean="0"/>
          </a:p>
          <a:p>
            <a:r>
              <a:rPr lang="ru-RU" i="1" dirty="0" smtClean="0"/>
              <a:t>Применение</a:t>
            </a:r>
            <a:endParaRPr lang="ru-RU" dirty="0" smtClean="0"/>
          </a:p>
          <a:p>
            <a:r>
              <a:rPr lang="ru-RU" dirty="0" smtClean="0"/>
              <a:t>Как бы вы использовали...?                                            Как бы по-другому вы сделали, чтобы ...?</a:t>
            </a:r>
          </a:p>
          <a:p>
            <a:r>
              <a:rPr lang="ru-RU" dirty="0" smtClean="0"/>
              <a:t>Какие примеры вы можете найти ...?                             Как бы вы решили ..., используя то, чему сейчас</a:t>
            </a:r>
          </a:p>
          <a:p>
            <a:r>
              <a:rPr lang="ru-RU" dirty="0" smtClean="0"/>
              <a:t>Примените факты, чтобы ...                                           научились?</a:t>
            </a:r>
          </a:p>
          <a:p>
            <a:r>
              <a:rPr lang="ru-RU" dirty="0" smtClean="0"/>
              <a:t>Как бы вы показали ваше понимание ...?                       Как бы вы расположили ..., чтобы показать ...?</a:t>
            </a:r>
          </a:p>
          <a:p>
            <a:r>
              <a:rPr lang="ru-RU" dirty="0" smtClean="0"/>
              <a:t>Какой подход вы бы использовали ...?                           Какие элементы вы выбрали бы, чтобы изменить ...?</a:t>
            </a:r>
          </a:p>
          <a:p>
            <a:r>
              <a:rPr lang="ru-RU" dirty="0" smtClean="0"/>
              <a:t>Что случилось бы в результате ...?                                 Какие факты вы бы отобрали, чтобы показать ...?</a:t>
            </a:r>
          </a:p>
          <a:p>
            <a:r>
              <a:rPr lang="ru-RU" dirty="0" smtClean="0"/>
              <a:t>О чем вы бы спросили в интервью с ...?</a:t>
            </a:r>
          </a:p>
          <a:p>
            <a:r>
              <a:rPr lang="ru-RU" dirty="0" smtClean="0"/>
              <a:t>Как бы вы применили то, чему научились, чтобы</a:t>
            </a:r>
          </a:p>
          <a:p>
            <a:r>
              <a:rPr lang="ru-RU" dirty="0" smtClean="0"/>
              <a:t>развить ...?</a:t>
            </a:r>
          </a:p>
          <a:p>
            <a:r>
              <a:rPr lang="ru-RU" i="1" dirty="0" smtClean="0"/>
              <a:t>Анализ</a:t>
            </a:r>
            <a:endParaRPr lang="ru-RU" dirty="0" smtClean="0"/>
          </a:p>
          <a:p>
            <a:r>
              <a:rPr lang="ru-RU" dirty="0" smtClean="0"/>
              <a:t>Как ... связано с ...?          Каковы части или характерные черты ...?           На    какие    категории    вы    бы</a:t>
            </a:r>
          </a:p>
          <a:p>
            <a:r>
              <a:rPr lang="ru-RU" dirty="0" smtClean="0"/>
              <a:t>Почему вы думаете ...?     Как бы вы проклассифицировали ...?                  распределили ...?</a:t>
            </a:r>
          </a:p>
          <a:p>
            <a:r>
              <a:rPr lang="ru-RU" dirty="0" smtClean="0"/>
              <a:t>Какова тема ...?                Определите разные части ...                                Какое заключение можно вывести</a:t>
            </a:r>
          </a:p>
          <a:p>
            <a:r>
              <a:rPr lang="ru-RU" dirty="0" smtClean="0"/>
              <a:t>Какой мотив в ...?             Какие доказательства можно найти ...?               ...?</a:t>
            </a:r>
          </a:p>
          <a:p>
            <a:r>
              <a:rPr lang="ru-RU" dirty="0" smtClean="0"/>
              <a:t>Перечислите части ...?      Какие взаимоотношения между ...?                    Какие можно сделать выводы...?</a:t>
            </a:r>
          </a:p>
          <a:p>
            <a:r>
              <a:rPr lang="ru-RU" dirty="0" smtClean="0"/>
              <a:t>Какова функция ...?          Проведите различия между ...</a:t>
            </a:r>
          </a:p>
          <a:p>
            <a:r>
              <a:rPr lang="ru-RU" dirty="0" smtClean="0"/>
              <a:t>Какие идеи подтверждают ...?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>Вопросы </a:t>
            </a:r>
            <a:r>
              <a:rPr lang="ru-RU" b="1" dirty="0" err="1" smtClean="0"/>
              <a:t>Блума</a:t>
            </a:r>
            <a:r>
              <a:rPr lang="ru-RU" b="1" dirty="0" smtClean="0"/>
              <a:t>     </a:t>
            </a:r>
            <a:r>
              <a:rPr lang="ru-RU" dirty="0" smtClean="0"/>
              <a:t>Уровень </a:t>
            </a:r>
            <a:r>
              <a:rPr lang="ru-RU" dirty="0" smtClean="0"/>
              <a:t>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25000" lnSpcReduction="20000"/>
          </a:bodyPr>
          <a:lstStyle/>
          <a:p>
            <a:r>
              <a:rPr lang="ru-RU" b="1" dirty="0" smtClean="0"/>
              <a:t>Уровень 3</a:t>
            </a:r>
            <a:endParaRPr lang="ru-RU" dirty="0" smtClean="0"/>
          </a:p>
          <a:p>
            <a:r>
              <a:rPr lang="ru-RU" sz="3600" i="1" dirty="0" smtClean="0"/>
              <a:t>Оценивание</a:t>
            </a:r>
            <a:endParaRPr lang="ru-RU" sz="3600" dirty="0" smtClean="0"/>
          </a:p>
          <a:p>
            <a:r>
              <a:rPr lang="ru-RU" sz="3600" dirty="0" smtClean="0"/>
              <a:t>Вы согласны с действиями ...?                                       </a:t>
            </a:r>
            <a:r>
              <a:rPr lang="ru-RU" sz="3600" dirty="0" smtClean="0"/>
              <a:t>                                                Что </a:t>
            </a:r>
            <a:r>
              <a:rPr lang="ru-RU" sz="3600" dirty="0" smtClean="0"/>
              <a:t>бы вы процитировали в защиту действий ...?</a:t>
            </a:r>
          </a:p>
          <a:p>
            <a:r>
              <a:rPr lang="ru-RU" sz="3600" dirty="0" smtClean="0"/>
              <a:t>Вы согласны с последствиями ...?                                  </a:t>
            </a:r>
            <a:r>
              <a:rPr lang="ru-RU" sz="3600" dirty="0" smtClean="0"/>
              <a:t>                                               Какой </a:t>
            </a:r>
            <a:r>
              <a:rPr lang="ru-RU" sz="3600" dirty="0" smtClean="0"/>
              <a:t>выбор вы сделали бы на их месте?</a:t>
            </a:r>
          </a:p>
          <a:p>
            <a:r>
              <a:rPr lang="ru-RU" sz="3600" dirty="0" smtClean="0"/>
              <a:t>Каково ваше мнение о ...?                                           </a:t>
            </a:r>
            <a:r>
              <a:rPr lang="ru-RU" sz="3600" dirty="0" smtClean="0"/>
              <a:t>                                     </a:t>
            </a:r>
            <a:r>
              <a:rPr lang="ru-RU" sz="3600" dirty="0" smtClean="0"/>
              <a:t>   </a:t>
            </a:r>
            <a:r>
              <a:rPr lang="ru-RU" sz="3600" dirty="0" smtClean="0"/>
              <a:t>            В </a:t>
            </a:r>
            <a:r>
              <a:rPr lang="ru-RU" sz="3600" dirty="0" smtClean="0"/>
              <a:t>каком порядке по важности вы бы расставили ...?</a:t>
            </a:r>
          </a:p>
          <a:p>
            <a:r>
              <a:rPr lang="ru-RU" sz="3600" dirty="0" smtClean="0"/>
              <a:t>Как бы вы доказали ...? опровергли...?                         </a:t>
            </a:r>
            <a:r>
              <a:rPr lang="ru-RU" sz="3600" dirty="0" smtClean="0"/>
              <a:t>                                        </a:t>
            </a:r>
            <a:r>
              <a:rPr lang="ru-RU" sz="3600" dirty="0" smtClean="0"/>
              <a:t> </a:t>
            </a:r>
            <a:r>
              <a:rPr lang="ru-RU" sz="3600" dirty="0" smtClean="0"/>
              <a:t>  Какое </a:t>
            </a:r>
            <a:r>
              <a:rPr lang="ru-RU" sz="3600" dirty="0" smtClean="0"/>
              <a:t>суждение вы бы вынесли о ...?</a:t>
            </a:r>
          </a:p>
          <a:p>
            <a:r>
              <a:rPr lang="ru-RU" sz="3600" dirty="0" smtClean="0"/>
              <a:t>Определите ценность или важность ...                           </a:t>
            </a:r>
            <a:r>
              <a:rPr lang="ru-RU" sz="3600" dirty="0" smtClean="0"/>
              <a:t>                                          Основываясь</a:t>
            </a:r>
            <a:r>
              <a:rPr lang="ru-RU" sz="3600" dirty="0" smtClean="0"/>
              <a:t>   на   том,   что   знаете,   как   бы   </a:t>
            </a:r>
            <a:r>
              <a:rPr lang="ru-RU" sz="3600" dirty="0" smtClean="0"/>
              <a:t>вы </a:t>
            </a:r>
            <a:r>
              <a:rPr lang="ru-RU" sz="3600" dirty="0" smtClean="0"/>
              <a:t>объяснили ...?</a:t>
            </a:r>
          </a:p>
          <a:p>
            <a:r>
              <a:rPr lang="ru-RU" sz="3600" dirty="0" smtClean="0"/>
              <a:t>Было бы лучше, если </a:t>
            </a:r>
            <a:r>
              <a:rPr lang="ru-RU" sz="3600" dirty="0" smtClean="0"/>
              <a:t>бы ...?                                                                                                                 </a:t>
            </a:r>
            <a:r>
              <a:rPr lang="ru-RU" sz="3600" dirty="0" smtClean="0"/>
              <a:t>  </a:t>
            </a:r>
          </a:p>
          <a:p>
            <a:r>
              <a:rPr lang="ru-RU" sz="3600" dirty="0" smtClean="0"/>
              <a:t>Почему они (персонаж) выбрали ...?                              </a:t>
            </a:r>
            <a:r>
              <a:rPr lang="ru-RU" sz="3600" dirty="0" smtClean="0"/>
              <a:t>                          Какие </a:t>
            </a:r>
            <a:r>
              <a:rPr lang="ru-RU" sz="3600" dirty="0" smtClean="0"/>
              <a:t>данные были использованы, чтобы </a:t>
            </a:r>
            <a:r>
              <a:rPr lang="ru-RU" sz="3600" dirty="0" smtClean="0"/>
              <a:t>прийти к</a:t>
            </a:r>
            <a:r>
              <a:rPr lang="ru-RU" sz="3600" dirty="0" smtClean="0"/>
              <a:t> этому заключению?</a:t>
            </a:r>
          </a:p>
          <a:p>
            <a:r>
              <a:rPr lang="ru-RU" sz="3600" dirty="0" smtClean="0"/>
              <a:t>Что бы вы порекомендовали ...?                                    </a:t>
            </a:r>
            <a:r>
              <a:rPr lang="ru-RU" sz="3600" dirty="0" smtClean="0"/>
              <a:t> </a:t>
            </a:r>
            <a:endParaRPr lang="ru-RU" sz="3600" dirty="0" smtClean="0"/>
          </a:p>
          <a:p>
            <a:r>
              <a:rPr lang="ru-RU" sz="3600" dirty="0" smtClean="0"/>
              <a:t>К какому сорту вы бы отнесли ...?                                 </a:t>
            </a:r>
            <a:r>
              <a:rPr lang="ru-RU" sz="3600" dirty="0" smtClean="0"/>
              <a:t>                                               Как </a:t>
            </a:r>
            <a:r>
              <a:rPr lang="ru-RU" sz="3600" dirty="0" smtClean="0"/>
              <a:t>бы вы сравнили идеи ...? людей ...?</a:t>
            </a:r>
          </a:p>
          <a:p>
            <a:r>
              <a:rPr lang="ru-RU" sz="3600" dirty="0" smtClean="0"/>
              <a:t>Как бы вы могли определить ...?</a:t>
            </a:r>
          </a:p>
          <a:p>
            <a:r>
              <a:rPr lang="ru-RU" sz="3600" dirty="0" smtClean="0"/>
              <a:t>Как бы вы обосновали ...?</a:t>
            </a:r>
          </a:p>
          <a:p>
            <a:r>
              <a:rPr lang="ru-RU" sz="3600" dirty="0" smtClean="0"/>
              <a:t>Почему это лучше, чем ...?</a:t>
            </a:r>
          </a:p>
          <a:p>
            <a:r>
              <a:rPr lang="ru-RU" sz="3600" b="1" i="1" dirty="0" smtClean="0"/>
              <a:t>Творчество</a:t>
            </a:r>
            <a:endParaRPr lang="ru-RU" sz="3600" dirty="0" smtClean="0"/>
          </a:p>
          <a:p>
            <a:r>
              <a:rPr lang="ru-RU" sz="3600" dirty="0" smtClean="0"/>
              <a:t>Как бы вы улучшили ...?            </a:t>
            </a:r>
            <a:r>
              <a:rPr lang="ru-RU" sz="3600" dirty="0" smtClean="0"/>
              <a:t>                             Что </a:t>
            </a:r>
            <a:r>
              <a:rPr lang="ru-RU" sz="3600" dirty="0" smtClean="0"/>
              <a:t>бы вы изменили, чтобы  </a:t>
            </a:r>
            <a:r>
              <a:rPr lang="ru-RU" sz="3600" dirty="0" smtClean="0"/>
              <a:t>решить </a:t>
            </a:r>
            <a:r>
              <a:rPr lang="ru-RU" sz="3600" dirty="0" smtClean="0"/>
              <a:t>...?      </a:t>
            </a:r>
            <a:r>
              <a:rPr lang="ru-RU" sz="3600" dirty="0" smtClean="0"/>
              <a:t>                                Что </a:t>
            </a:r>
            <a:r>
              <a:rPr lang="ru-RU" sz="3600" dirty="0" smtClean="0"/>
              <a:t>можно было бы скомбинировать, </a:t>
            </a:r>
            <a:r>
              <a:rPr lang="ru-RU" sz="3600" dirty="0" smtClean="0"/>
              <a:t>чтобы</a:t>
            </a:r>
            <a:r>
              <a:rPr lang="ru-RU" sz="3600" dirty="0" smtClean="0"/>
              <a:t> улучшить (изменить) ...?</a:t>
            </a:r>
          </a:p>
          <a:p>
            <a:r>
              <a:rPr lang="ru-RU" sz="3600" dirty="0" smtClean="0"/>
              <a:t>Как вы думаете, почему ...?                                </a:t>
            </a:r>
          </a:p>
          <a:p>
            <a:r>
              <a:rPr lang="ru-RU" sz="3600" dirty="0" smtClean="0"/>
              <a:t>Предложите альтернативу ...      </a:t>
            </a:r>
            <a:r>
              <a:rPr lang="ru-RU" sz="3600" dirty="0" smtClean="0"/>
              <a:t>                     Что </a:t>
            </a:r>
            <a:r>
              <a:rPr lang="ru-RU" sz="3600" dirty="0" smtClean="0"/>
              <a:t>бы случилось, если бы  </a:t>
            </a:r>
            <a:r>
              <a:rPr lang="ru-RU" sz="3600" dirty="0" smtClean="0"/>
              <a:t>                                  </a:t>
            </a:r>
            <a:r>
              <a:rPr lang="ru-RU" sz="3600" dirty="0" smtClean="0"/>
              <a:t>  Как бы вы  переделали  ..., чтобы создать Придумайте...                            ...?                                          другое...?</a:t>
            </a:r>
          </a:p>
          <a:p>
            <a:r>
              <a:rPr lang="ru-RU" sz="3600" dirty="0" smtClean="0"/>
              <a:t>Предскажите       последствия,   </a:t>
            </a:r>
            <a:r>
              <a:rPr lang="ru-RU" sz="3600" dirty="0" smtClean="0"/>
              <a:t>                           </a:t>
            </a:r>
            <a:r>
              <a:rPr lang="ru-RU" sz="3600" dirty="0" smtClean="0"/>
              <a:t> Как бы  вы протестировали    </a:t>
            </a:r>
            <a:r>
              <a:rPr lang="ru-RU" sz="3600" dirty="0" smtClean="0"/>
              <a:t>К                                  Как</a:t>
            </a:r>
            <a:r>
              <a:rPr lang="ru-RU" sz="3600" dirty="0" smtClean="0"/>
              <a:t>    бы    вы    изменили    (видоизменили) если...                                        ...?                                                      содержание (план)...?</a:t>
            </a:r>
          </a:p>
          <a:p>
            <a:r>
              <a:rPr lang="ru-RU" sz="3600" dirty="0" smtClean="0"/>
              <a:t>Постройте   модель,   которая </a:t>
            </a:r>
            <a:r>
              <a:rPr lang="ru-RU" sz="3600" dirty="0" smtClean="0"/>
              <a:t>                          </a:t>
            </a:r>
            <a:r>
              <a:rPr lang="ru-RU" sz="3600" dirty="0" smtClean="0"/>
              <a:t>   Какие   факты    вы    можете    </a:t>
            </a:r>
            <a:r>
              <a:rPr lang="ru-RU" sz="3600" dirty="0" smtClean="0"/>
              <a:t>           Что</a:t>
            </a:r>
            <a:r>
              <a:rPr lang="ru-RU" sz="3600" dirty="0" smtClean="0"/>
              <a:t>    могло    бы    быть    сделано,    чтобы бы изменила ...                                       собрать ...?                               уменьшить (увеличить)...?</a:t>
            </a:r>
          </a:p>
          <a:p>
            <a:r>
              <a:rPr lang="ru-RU" sz="3600" dirty="0" smtClean="0"/>
              <a:t>Как   бы   вы   спроектировали    </a:t>
            </a:r>
            <a:r>
              <a:rPr lang="ru-RU" sz="3600" dirty="0" smtClean="0"/>
              <a:t>                                Придумайте</a:t>
            </a:r>
            <a:r>
              <a:rPr lang="ru-RU" sz="3600" dirty="0" smtClean="0"/>
              <a:t>        необычный    </a:t>
            </a:r>
            <a:r>
              <a:rPr lang="ru-RU" sz="3600" dirty="0" smtClean="0"/>
              <a:t>Е                        </a:t>
            </a:r>
            <a:r>
              <a:rPr lang="ru-RU" sz="3600" dirty="0" err="1" smtClean="0"/>
              <a:t>сли</a:t>
            </a:r>
            <a:r>
              <a:rPr lang="ru-RU" sz="3600" dirty="0" smtClean="0"/>
              <a:t>  вдруг вы могли бы  ..., что бы  вы ...?                                              способ для...                           сделали...?</a:t>
            </a:r>
          </a:p>
          <a:p>
            <a:r>
              <a:rPr lang="ru-RU" sz="3600" dirty="0" smtClean="0"/>
              <a:t> 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29566" cy="2011354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b="1" dirty="0" err="1" smtClean="0"/>
              <a:t>Фишбоун</a:t>
            </a:r>
            <a:r>
              <a:rPr lang="ru-RU" b="1" dirty="0" smtClean="0"/>
              <a:t> - с</a:t>
            </a:r>
            <a:r>
              <a:rPr lang="ru-RU" dirty="0" smtClean="0"/>
              <a:t>тратегия </a:t>
            </a:r>
            <a:r>
              <a:rPr lang="ru-RU" dirty="0" smtClean="0"/>
              <a:t>обучения умению решать проблемы </a:t>
            </a:r>
            <a:br>
              <a:rPr lang="ru-RU" dirty="0" smtClean="0"/>
            </a:b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087725" y="-135397"/>
            <a:ext cx="4824536" cy="8640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992888" cy="663054"/>
          </a:xfrm>
          <a:solidFill>
            <a:srgbClr val="00B050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Соавторы-разработчики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27584" y="1124744"/>
            <a:ext cx="3729608" cy="1080120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fontScale="25000" lnSpcReduction="20000"/>
          </a:bodyPr>
          <a:lstStyle/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pPr algn="ctr"/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8000" dirty="0" smtClean="0">
                <a:solidFill>
                  <a:schemeClr val="tx1"/>
                </a:solidFill>
              </a:rPr>
              <a:t>Технология (РКМЧП) была разработана американскими педагогами:</a:t>
            </a:r>
          </a:p>
          <a:p>
            <a:pPr algn="ctr"/>
            <a:endParaRPr lang="ru-RU" sz="12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953000" y="1124744"/>
            <a:ext cx="3733800" cy="1085056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В основу этого подхода к обучению положены труды ученых с мировым именем: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899592" y="2492896"/>
            <a:ext cx="3729608" cy="367017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Джени</a:t>
            </a:r>
            <a:r>
              <a:rPr lang="ru-RU" dirty="0" smtClean="0"/>
              <a:t> Л. </a:t>
            </a:r>
            <a:r>
              <a:rPr lang="ru-RU" dirty="0" err="1" smtClean="0"/>
              <a:t>Стил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err="1" smtClean="0"/>
              <a:t>Кертис</a:t>
            </a:r>
            <a:r>
              <a:rPr lang="ru-RU" dirty="0" smtClean="0"/>
              <a:t> С. </a:t>
            </a:r>
            <a:r>
              <a:rPr lang="ru-RU" dirty="0" err="1" smtClean="0"/>
              <a:t>Мередит</a:t>
            </a:r>
            <a:r>
              <a:rPr lang="ru-RU" dirty="0" smtClean="0"/>
              <a:t> </a:t>
            </a:r>
          </a:p>
          <a:p>
            <a:r>
              <a:rPr lang="ru-RU" dirty="0" smtClean="0"/>
              <a:t>Чарльзом Темплом</a:t>
            </a:r>
          </a:p>
          <a:p>
            <a:r>
              <a:rPr lang="ru-RU" dirty="0" smtClean="0"/>
              <a:t> Скоттом </a:t>
            </a:r>
            <a:r>
              <a:rPr lang="ru-RU" dirty="0" err="1" smtClean="0"/>
              <a:t>Уолтером</a:t>
            </a: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Это современная "</a:t>
            </a:r>
            <a:r>
              <a:rPr lang="ru-RU" dirty="0" err="1" smtClean="0"/>
              <a:t>надпредметная</a:t>
            </a:r>
            <a:r>
              <a:rPr lang="ru-RU" dirty="0" smtClean="0"/>
              <a:t>" универсальная технология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4"/>
          </p:nvPr>
        </p:nvSpPr>
        <p:spPr>
          <a:xfrm>
            <a:off x="5143504" y="2643182"/>
            <a:ext cx="3456383" cy="338437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ru-RU" dirty="0" smtClean="0"/>
              <a:t>Д. </a:t>
            </a:r>
            <a:r>
              <a:rPr lang="ru-RU" dirty="0" err="1" smtClean="0"/>
              <a:t>Дьюи</a:t>
            </a:r>
            <a:r>
              <a:rPr lang="ru-RU" dirty="0" smtClean="0"/>
              <a:t> </a:t>
            </a:r>
          </a:p>
          <a:p>
            <a:r>
              <a:rPr lang="ru-RU" dirty="0" smtClean="0"/>
              <a:t>Ж.Пиаже </a:t>
            </a:r>
          </a:p>
          <a:p>
            <a:r>
              <a:rPr lang="ru-RU" dirty="0" smtClean="0"/>
              <a:t>Л.С. </a:t>
            </a:r>
            <a:r>
              <a:rPr lang="ru-RU" dirty="0" err="1" smtClean="0"/>
              <a:t>Выготского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Технология стала известна в России с 1997 года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06613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b="1" dirty="0"/>
              <a:t>Перепутанные </a:t>
            </a:r>
            <a:r>
              <a:rPr lang="ru-RU" b="1" dirty="0" smtClean="0"/>
              <a:t> логические  цепочки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На </a:t>
            </a:r>
            <a:r>
              <a:rPr lang="ru-RU" sz="1800" dirty="0"/>
              <a:t>отдельные листы выписываются 5-6 событий из </a:t>
            </a:r>
            <a:r>
              <a:rPr lang="ru-RU" sz="1800" dirty="0" smtClean="0"/>
              <a:t>(</a:t>
            </a:r>
            <a:r>
              <a:rPr lang="ru-RU" sz="1800" b="1" dirty="0" err="1" smtClean="0"/>
              <a:t>естественно-научного</a:t>
            </a:r>
            <a:r>
              <a:rPr lang="ru-RU" sz="1800" dirty="0" smtClean="0"/>
              <a:t>)</a:t>
            </a:r>
            <a:r>
              <a:rPr lang="ru-RU" sz="1800" b="1" dirty="0" smtClean="0"/>
              <a:t> </a:t>
            </a:r>
            <a:r>
              <a:rPr lang="ru-RU" sz="1800" b="1" dirty="0" smtClean="0"/>
              <a:t>,информативно-содержательных </a:t>
            </a:r>
            <a:r>
              <a:rPr lang="ru-RU" sz="1800" dirty="0" smtClean="0"/>
              <a:t>текстов </a:t>
            </a:r>
            <a:r>
              <a:rPr lang="ru-RU" sz="1800" dirty="0" smtClean="0"/>
              <a:t>в нарушенной последовательности </a:t>
            </a:r>
          </a:p>
          <a:p>
            <a:r>
              <a:rPr lang="ru-RU" sz="1800" dirty="0" smtClean="0"/>
              <a:t>Учащимся </a:t>
            </a:r>
            <a:r>
              <a:rPr lang="ru-RU" sz="1800" dirty="0"/>
              <a:t>предлагается восстановить правильный порядок хронологической </a:t>
            </a:r>
            <a:r>
              <a:rPr lang="ru-RU" sz="1800" dirty="0" smtClean="0"/>
              <a:t>или </a:t>
            </a:r>
            <a:r>
              <a:rPr lang="ru-RU" sz="1800" dirty="0" smtClean="0"/>
              <a:t>причинно-следственной </a:t>
            </a:r>
            <a:r>
              <a:rPr lang="ru-RU" sz="1800" dirty="0" smtClean="0"/>
              <a:t>цепи</a:t>
            </a:r>
          </a:p>
          <a:p>
            <a:r>
              <a:rPr lang="ru-RU" sz="1800" dirty="0" smtClean="0"/>
              <a:t>После </a:t>
            </a:r>
            <a:r>
              <a:rPr lang="ru-RU" sz="1800" dirty="0"/>
              <a:t>заслушивания различных мнений и придя к более или менее единому решению, учитель предлагает ученикам познакомиться с исходным текстом и определить: верны ли были их </a:t>
            </a:r>
            <a:r>
              <a:rPr lang="ru-RU" sz="1800" dirty="0" smtClean="0"/>
              <a:t>предположения</a:t>
            </a:r>
          </a:p>
          <a:p>
            <a:r>
              <a:rPr lang="ru-RU" sz="1800" b="1" dirty="0" smtClean="0"/>
              <a:t>Задание:</a:t>
            </a:r>
            <a:r>
              <a:rPr lang="ru-RU" sz="1800" dirty="0" smtClean="0"/>
              <a:t> Установите </a:t>
            </a:r>
            <a:r>
              <a:rPr lang="ru-RU" sz="1800" dirty="0" smtClean="0"/>
              <a:t>последовательность, отражающую систематическое положение растения Красной книги – Тюльпана </a:t>
            </a:r>
            <a:r>
              <a:rPr lang="ru-RU" sz="1800" dirty="0" err="1" smtClean="0"/>
              <a:t>Шренка</a:t>
            </a:r>
            <a:r>
              <a:rPr lang="ru-RU" sz="1800" dirty="0" smtClean="0"/>
              <a:t>, начиная с наименьшего таксона</a:t>
            </a:r>
          </a:p>
          <a:p>
            <a:r>
              <a:rPr lang="ru-RU" sz="1800" dirty="0" smtClean="0"/>
              <a:t>Класс Однодольные</a:t>
            </a:r>
          </a:p>
          <a:p>
            <a:r>
              <a:rPr lang="ru-RU" sz="1800" dirty="0" smtClean="0"/>
              <a:t>Вид Тюльпан </a:t>
            </a:r>
            <a:r>
              <a:rPr lang="ru-RU" sz="1800" dirty="0" err="1" smtClean="0"/>
              <a:t>Шренка</a:t>
            </a:r>
            <a:endParaRPr lang="ru-RU" sz="1800" dirty="0" smtClean="0"/>
          </a:p>
          <a:p>
            <a:r>
              <a:rPr lang="ru-RU" sz="1800" dirty="0" smtClean="0"/>
              <a:t>Отдел Покрытосеменные</a:t>
            </a:r>
          </a:p>
          <a:p>
            <a:r>
              <a:rPr lang="ru-RU" sz="1800" dirty="0" smtClean="0"/>
              <a:t>Семейство Лилейные</a:t>
            </a:r>
          </a:p>
          <a:p>
            <a:r>
              <a:rPr lang="ru-RU" sz="1800" dirty="0" smtClean="0"/>
              <a:t>Род Тюльпан</a:t>
            </a:r>
          </a:p>
          <a:p>
            <a:endParaRPr lang="ru-RU" sz="1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r>
              <a:rPr lang="ru-RU" b="1" dirty="0" smtClean="0"/>
              <a:t>Маркировочная таблица </a:t>
            </a:r>
            <a:r>
              <a:rPr lang="ru-RU" dirty="0" smtClean="0"/>
              <a:t>(ЗУХ):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endParaRPr lang="ru-RU" dirty="0" smtClean="0"/>
          </a:p>
          <a:p>
            <a:r>
              <a:rPr lang="ru-RU" dirty="0" smtClean="0"/>
              <a:t>Только </a:t>
            </a:r>
            <a:r>
              <a:rPr lang="ru-RU" dirty="0" smtClean="0"/>
              <a:t>своими словами!  Можно дать  домашнее задание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857365"/>
          <a:ext cx="6096000" cy="20002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3802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Знаю  </a:t>
                      </a:r>
                      <a:r>
                        <a:rPr lang="en-US" dirty="0" smtClean="0"/>
                        <a:t>V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Узнал  +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Хочу узнать  ?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2003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7972452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Прием «Концептуальная таблица»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785786" y="1857365"/>
          <a:ext cx="7929617" cy="4429155"/>
        </p:xfrm>
        <a:graphic>
          <a:graphicData uri="http://schemas.openxmlformats.org/drawingml/2006/table">
            <a:tbl>
              <a:tblPr/>
              <a:tblGrid>
                <a:gridCol w="2791232"/>
                <a:gridCol w="1995867"/>
                <a:gridCol w="1762229"/>
                <a:gridCol w="1380289"/>
              </a:tblGrid>
              <a:tr h="885831"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Линии сравнения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Ракообразные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Паукообразные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36195" marR="3619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1">
                          <a:latin typeface="Times New Roman"/>
                          <a:ea typeface="Calibri"/>
                          <a:cs typeface="Times New Roman"/>
                        </a:rPr>
                        <a:t>Насекомые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</a:tr>
              <a:tr h="88583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Внешний вид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Представители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Среда обитания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5831"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Количество конечностей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195" marR="361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Стадия Рефлексии Групповая </a:t>
            </a:r>
            <a:r>
              <a:rPr lang="ru-RU" sz="3200" b="1" dirty="0" smtClean="0"/>
              <a:t>дискуссия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00808"/>
            <a:ext cx="7772400" cy="431899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dirty="0"/>
              <a:t>Групповая дискуссия может использоваться как на стадии </a:t>
            </a:r>
            <a:r>
              <a:rPr lang="ru-RU" b="1" dirty="0"/>
              <a:t>вызова</a:t>
            </a:r>
            <a:r>
              <a:rPr lang="ru-RU" dirty="0"/>
              <a:t>, так и на стадии </a:t>
            </a:r>
            <a:r>
              <a:rPr lang="ru-RU" b="1" dirty="0" smtClean="0"/>
              <a:t>рефлексии </a:t>
            </a:r>
            <a:r>
              <a:rPr lang="ru-RU" dirty="0"/>
              <a:t>При этом в первом случае ее задача: обмен первичной информацией, выявление противоречий, а во втором – это возможность переосмысления полученных сведений, сравнение собственного видения проблемы с другими взглядами и </a:t>
            </a:r>
            <a:r>
              <a:rPr lang="ru-RU" dirty="0" smtClean="0"/>
              <a:t>позициями</a:t>
            </a:r>
          </a:p>
          <a:p>
            <a:r>
              <a:rPr lang="ru-RU" dirty="0" smtClean="0"/>
              <a:t> </a:t>
            </a:r>
            <a:r>
              <a:rPr lang="ru-RU" dirty="0"/>
              <a:t>Форма групповой дискуссии способствует развитию диалогичности общения, становлению самостоятельности </a:t>
            </a:r>
            <a:r>
              <a:rPr lang="ru-RU" dirty="0" smtClean="0"/>
              <a:t>мышления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571184" cy="108012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Эссе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55000" lnSpcReduction="20000"/>
          </a:bodyPr>
          <a:lstStyle/>
          <a:p>
            <a:r>
              <a:rPr lang="ru-RU" sz="3200" dirty="0" smtClean="0"/>
              <a:t>Стадия рефлексии</a:t>
            </a:r>
            <a:endParaRPr lang="ru-RU" sz="3200" dirty="0"/>
          </a:p>
          <a:p>
            <a:r>
              <a:rPr lang="ru-RU" sz="3200" dirty="0"/>
              <a:t>Различают 5-минутное эссе, 10-минутное </a:t>
            </a:r>
            <a:r>
              <a:rPr lang="ru-RU" sz="3200" dirty="0" smtClean="0"/>
              <a:t>эссе</a:t>
            </a:r>
            <a:endParaRPr lang="ru-RU" sz="3200" dirty="0"/>
          </a:p>
          <a:p>
            <a:r>
              <a:rPr lang="ru-RU" sz="3200" dirty="0"/>
              <a:t>10-минутное </a:t>
            </a:r>
            <a:r>
              <a:rPr lang="ru-RU" sz="3200" dirty="0" smtClean="0"/>
              <a:t>эссе </a:t>
            </a:r>
          </a:p>
          <a:p>
            <a:r>
              <a:rPr lang="ru-RU" sz="3200" dirty="0" smtClean="0"/>
              <a:t>После </a:t>
            </a:r>
            <a:r>
              <a:rPr lang="ru-RU" sz="3200" dirty="0"/>
              <a:t>чтения (прослушивания) и общего обсуждения текста учащимся предлагается организовать свои мысли с помощью </a:t>
            </a:r>
            <a:r>
              <a:rPr lang="ru-RU" sz="3200" dirty="0" smtClean="0"/>
              <a:t>эссе </a:t>
            </a:r>
            <a:r>
              <a:rPr lang="ru-RU" sz="3200" dirty="0"/>
              <a:t>(по методике свободного письма</a:t>
            </a:r>
            <a:r>
              <a:rPr lang="ru-RU" sz="3200" dirty="0" smtClean="0"/>
              <a:t>)</a:t>
            </a:r>
            <a:endParaRPr lang="ru-RU" sz="3200" dirty="0"/>
          </a:p>
          <a:p>
            <a:r>
              <a:rPr lang="ru-RU" sz="3200" dirty="0"/>
              <a:t>5-минутное </a:t>
            </a:r>
            <a:r>
              <a:rPr lang="ru-RU" sz="3200" dirty="0" smtClean="0"/>
              <a:t>эссе </a:t>
            </a:r>
          </a:p>
          <a:p>
            <a:r>
              <a:rPr lang="ru-RU" sz="3200" dirty="0" smtClean="0"/>
              <a:t>Этот </a:t>
            </a:r>
            <a:r>
              <a:rPr lang="ru-RU" sz="3200" dirty="0"/>
              <a:t>вид письменного задания обычно применяется в конце занятия, чтобы помочь учащимся подытожить свои знания по изученной </a:t>
            </a:r>
            <a:r>
              <a:rPr lang="ru-RU" sz="3200" dirty="0" smtClean="0"/>
              <a:t>теме </a:t>
            </a:r>
            <a:r>
              <a:rPr lang="ru-RU" sz="3200" dirty="0"/>
              <a:t>Для учителя – это возможность получить обратную связь</a:t>
            </a:r>
            <a:r>
              <a:rPr lang="ru-RU" sz="3200" dirty="0" smtClean="0"/>
              <a:t>.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Поэтому учащимся можно предложить два пункта:</a:t>
            </a:r>
          </a:p>
          <a:p>
            <a:r>
              <a:rPr lang="ru-RU" sz="3200" dirty="0"/>
              <a:t>1) написать, что они узнали по новой </a:t>
            </a:r>
            <a:r>
              <a:rPr lang="ru-RU" sz="3200" dirty="0" smtClean="0"/>
              <a:t>теме</a:t>
            </a:r>
            <a:endParaRPr lang="ru-RU" sz="3200" dirty="0"/>
          </a:p>
          <a:p>
            <a:r>
              <a:rPr lang="ru-RU" sz="3200" dirty="0"/>
              <a:t>2) задать один вопрос, на который они так и не получили </a:t>
            </a:r>
            <a:r>
              <a:rPr lang="ru-RU" sz="3200" dirty="0" smtClean="0"/>
              <a:t>ответа</a:t>
            </a:r>
            <a:endParaRPr lang="ru-RU" sz="3200" dirty="0"/>
          </a:p>
          <a:p>
            <a:r>
              <a:rPr lang="ru-RU" sz="3200" b="1" dirty="0"/>
              <a:t> </a:t>
            </a:r>
            <a:endParaRPr lang="ru-RU" sz="3200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err="1" smtClean="0"/>
              <a:t>Взаимоопрос</a:t>
            </a:r>
            <a:r>
              <a:rPr lang="ru-RU" b="1" dirty="0" smtClean="0"/>
              <a:t>-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/>
              <a:t>Один из способов работы в парах. Используется на стадии «осмысления». Технология применения: Два ученика читают текст, останавливаясь после каждого абзаца, и задают друг другу вопросы разного уровня по содержанию прочитанного. Данная форма способствует развитию коммуникативных </a:t>
            </a:r>
            <a:r>
              <a:rPr lang="ru-RU" dirty="0" smtClean="0"/>
              <a:t>навыков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/>
              <a:t> </a:t>
            </a:r>
            <a:r>
              <a:rPr lang="ru-RU" sz="3600" b="1" dirty="0" err="1" smtClean="0"/>
              <a:t>Синквейн</a:t>
            </a:r>
            <a:r>
              <a:rPr lang="ru-RU" sz="3600" b="1" dirty="0" smtClean="0"/>
              <a:t>-</a:t>
            </a:r>
            <a:r>
              <a:rPr lang="ru-RU" sz="3600" dirty="0" smtClean="0"/>
              <a:t> </a:t>
            </a:r>
            <a:r>
              <a:rPr lang="ru-RU" sz="2200" dirty="0" smtClean="0"/>
              <a:t> (француз) слова «</a:t>
            </a:r>
            <a:r>
              <a:rPr lang="ru-RU" sz="2200" dirty="0" err="1" smtClean="0"/>
              <a:t>cing</a:t>
            </a:r>
            <a:r>
              <a:rPr lang="ru-RU" sz="2200" dirty="0" smtClean="0"/>
              <a:t>» – </a:t>
            </a:r>
            <a:r>
              <a:rPr lang="ru-RU" sz="3600" dirty="0" smtClean="0"/>
              <a:t>пять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980728"/>
            <a:ext cx="7772400" cy="503907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ru-RU" sz="1400" dirty="0" smtClean="0"/>
              <a:t>Стихотворение</a:t>
            </a:r>
            <a:r>
              <a:rPr lang="ru-RU" sz="1400" dirty="0"/>
              <a:t>, состоящее из пяти строк. Используется как способ синтеза </a:t>
            </a:r>
            <a:r>
              <a:rPr lang="ru-RU" sz="1400" dirty="0" smtClean="0"/>
              <a:t>материала</a:t>
            </a:r>
            <a:endParaRPr lang="ru-RU" sz="1400" dirty="0"/>
          </a:p>
          <a:p>
            <a:r>
              <a:rPr lang="ru-RU" sz="1400" dirty="0" err="1"/>
              <a:t>Сиквейн</a:t>
            </a:r>
            <a:r>
              <a:rPr lang="ru-RU" sz="1400" dirty="0"/>
              <a:t> может быть предложен, как индивидуальное самостоятельное задание; </a:t>
            </a:r>
            <a:r>
              <a:rPr lang="ru-RU" sz="1400" dirty="0" smtClean="0"/>
              <a:t> для </a:t>
            </a:r>
            <a:r>
              <a:rPr lang="ru-RU" sz="1400" dirty="0"/>
              <a:t>работы в парах; реже как коллективное </a:t>
            </a:r>
            <a:r>
              <a:rPr lang="ru-RU" sz="1400" dirty="0" smtClean="0"/>
              <a:t>творчество    Используется </a:t>
            </a:r>
            <a:r>
              <a:rPr lang="ru-RU" sz="1400" dirty="0"/>
              <a:t>на стадии </a:t>
            </a:r>
            <a:r>
              <a:rPr lang="ru-RU" sz="1400" dirty="0" smtClean="0"/>
              <a:t>рефлексии</a:t>
            </a:r>
            <a:endParaRPr lang="ru-RU" sz="1400" dirty="0"/>
          </a:p>
          <a:p>
            <a:r>
              <a:rPr lang="ru-RU" sz="1400" dirty="0" err="1" smtClean="0"/>
              <a:t>Синквейны</a:t>
            </a:r>
            <a:endParaRPr lang="ru-RU" sz="1400" dirty="0"/>
          </a:p>
          <a:p>
            <a:r>
              <a:rPr lang="ru-RU" sz="1400" dirty="0"/>
              <a:t>1) инструмента для </a:t>
            </a:r>
            <a:r>
              <a:rPr lang="ru-RU" sz="1400" dirty="0" err="1"/>
              <a:t>синтезирования</a:t>
            </a:r>
            <a:r>
              <a:rPr lang="ru-RU" sz="1400" dirty="0"/>
              <a:t> сложной </a:t>
            </a:r>
            <a:r>
              <a:rPr lang="ru-RU" sz="1400" dirty="0" smtClean="0"/>
              <a:t>информации</a:t>
            </a:r>
            <a:endParaRPr lang="ru-RU" sz="1400" dirty="0"/>
          </a:p>
          <a:p>
            <a:r>
              <a:rPr lang="ru-RU" sz="1400" dirty="0"/>
              <a:t>2) способа оценки понятийного багажа </a:t>
            </a:r>
            <a:r>
              <a:rPr lang="ru-RU" sz="1400" dirty="0" smtClean="0"/>
              <a:t>учащихся</a:t>
            </a:r>
            <a:endParaRPr lang="ru-RU" sz="1400" dirty="0"/>
          </a:p>
          <a:p>
            <a:r>
              <a:rPr lang="ru-RU" sz="1400" dirty="0"/>
              <a:t>3) средства развития </a:t>
            </a:r>
            <a:r>
              <a:rPr lang="ru-RU" sz="1400" dirty="0" smtClean="0"/>
              <a:t>творческой </a:t>
            </a:r>
            <a:r>
              <a:rPr lang="ru-RU" sz="1400" dirty="0" err="1" smtClean="0"/>
              <a:t>выразителности</a:t>
            </a:r>
            <a:endParaRPr lang="ru-RU" sz="1400" dirty="0"/>
          </a:p>
          <a:p>
            <a:r>
              <a:rPr lang="ru-RU" sz="1400" dirty="0"/>
              <a:t>      Правила написания </a:t>
            </a:r>
            <a:r>
              <a:rPr lang="ru-RU" sz="1400" dirty="0" err="1"/>
              <a:t>синквейна</a:t>
            </a:r>
            <a:r>
              <a:rPr lang="ru-RU" sz="1400" dirty="0"/>
              <a:t>:</a:t>
            </a:r>
          </a:p>
          <a:p>
            <a:r>
              <a:rPr lang="ru-RU" sz="1400" dirty="0"/>
              <a:t>1. (первая строка – тема стихотворения, выраженная ОДНИМ словом, обычно именем существительным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2. (вторая строка – описание темы в ДВУХ словах, как правило, именами прилагательными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3. (третья строка – описание действия в рамках этой темы ТРЕМЯ словами, обычно глаголами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4. (четвертая строка – фраза из </a:t>
            </a:r>
            <a:r>
              <a:rPr lang="ru-RU" sz="1400" dirty="0" smtClean="0"/>
              <a:t>ЧЕТЫРЕХ, пяти  </a:t>
            </a:r>
            <a:r>
              <a:rPr lang="ru-RU" sz="1400" dirty="0"/>
              <a:t>слов, выражающая отношение автора к данной теме</a:t>
            </a:r>
            <a:r>
              <a:rPr lang="ru-RU" sz="1400" dirty="0" smtClean="0"/>
              <a:t>)</a:t>
            </a:r>
            <a:endParaRPr lang="ru-RU" sz="1400" dirty="0"/>
          </a:p>
          <a:p>
            <a:r>
              <a:rPr lang="ru-RU" sz="1400" dirty="0"/>
              <a:t>5. (пятая строка – ОДНО слово – синоним к первому, на эмоционально-образном или философско-обобщенном уровне повторяющее суть темы</a:t>
            </a:r>
            <a:r>
              <a:rPr lang="ru-RU" sz="1400" dirty="0" smtClean="0"/>
              <a:t>)</a:t>
            </a:r>
            <a:endParaRPr lang="ru-RU" sz="1400" dirty="0"/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/>
              <a:t>Бортовые журналы</a:t>
            </a:r>
            <a:r>
              <a:rPr lang="ru-RU" dirty="0"/>
              <a:t> –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714488"/>
            <a:ext cx="7772400" cy="430531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Стадия вызова, осмысления, рефлексии</a:t>
            </a:r>
            <a:endParaRPr lang="ru-RU" dirty="0"/>
          </a:p>
          <a:p>
            <a:endParaRPr lang="ru-RU" dirty="0" smtClean="0"/>
          </a:p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/>
              <a:t>При </a:t>
            </a:r>
            <a:r>
              <a:rPr lang="ru-RU" sz="1800" dirty="0"/>
              <a:t>изучении новой темы, я организую работу в группах: один из партнеров работает со списком в графе «Предположения», ставит знаки «+» и «-», в зависимости от правильности предположений, другой записывает только новую информацию. Результат работы группы зависит от </a:t>
            </a:r>
            <a:r>
              <a:rPr lang="ru-RU" dirty="0"/>
              <a:t>индивидуальной работы </a:t>
            </a:r>
            <a:r>
              <a:rPr lang="ru-RU" sz="1400" dirty="0"/>
              <a:t>каждого</a:t>
            </a:r>
            <a:r>
              <a:rPr lang="ru-RU" dirty="0"/>
              <a:t> </a:t>
            </a:r>
            <a:r>
              <a:rPr lang="ru-RU" sz="1800" dirty="0"/>
              <a:t>участника.</a:t>
            </a:r>
          </a:p>
          <a:p>
            <a:pPr fontAlgn="t"/>
            <a:r>
              <a:rPr lang="ru-RU" dirty="0" smtClean="0"/>
              <a:t>   </a:t>
            </a:r>
          </a:p>
          <a:p>
            <a:pPr fontAlgn="t"/>
            <a:r>
              <a:rPr lang="ru-RU" dirty="0" smtClean="0"/>
              <a:t>  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5214950"/>
          <a:ext cx="609600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62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Предположения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i="1" dirty="0" smtClean="0"/>
                        <a:t>Новая</a:t>
                      </a:r>
                      <a:r>
                        <a:rPr lang="ru-RU" i="1" baseline="0" dirty="0" smtClean="0"/>
                        <a:t> информация</a:t>
                      </a:r>
                      <a:endParaRPr lang="ru-RU" dirty="0" smtClean="0"/>
                    </a:p>
                  </a:txBody>
                  <a:tcPr/>
                </a:tc>
              </a:tr>
              <a:tr h="48056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24000" y="2214555"/>
          <a:ext cx="6096000" cy="1143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27369">
                <a:tc>
                  <a:txBody>
                    <a:bodyPr/>
                    <a:lstStyle/>
                    <a:p>
                      <a:r>
                        <a:rPr lang="ru-RU" dirty="0" smtClean="0"/>
                        <a:t>. Что я знаю по данной теме?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Что я узнал нового из текста по данной теме?</a:t>
                      </a:r>
                      <a:endParaRPr lang="ru-RU" dirty="0"/>
                    </a:p>
                  </a:txBody>
                  <a:tcPr/>
                </a:tc>
              </a:tr>
              <a:tr h="41563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dirty="0" smtClean="0"/>
              <a:t>Выводы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5613" y="1598613"/>
          <a:ext cx="8226426" cy="493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3213"/>
                <a:gridCol w="4113213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800000"/>
                          </a:solidFill>
                        </a:rPr>
                        <a:t>Для учителя на уроке: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>
                          <a:solidFill>
                            <a:srgbClr val="800000"/>
                          </a:solidFill>
                        </a:rPr>
                        <a:t>Для ученика на уроке: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Выделять цели учения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Работать в парах, группах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Повышает мотивацию к учению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Создавать свой продукт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Обеспечивает активизацию образовательного процесса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Аргументировать, создавать, анализировать;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Стимулирует мышление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Формирование умений работать с различными источниками информации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Создает атмосферу творчества, самостоятельности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Заключение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628800"/>
            <a:ext cx="7715200" cy="4391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ru-RU" dirty="0"/>
              <a:t>Я данную технологию изучаю с </a:t>
            </a:r>
            <a:r>
              <a:rPr lang="ru-RU" dirty="0" smtClean="0"/>
              <a:t>2010 года</a:t>
            </a:r>
            <a:endParaRPr lang="ru-RU" dirty="0"/>
          </a:p>
          <a:p>
            <a:r>
              <a:rPr lang="ru-RU" dirty="0" smtClean="0"/>
              <a:t>в </a:t>
            </a:r>
            <a:r>
              <a:rPr lang="ru-RU" dirty="0"/>
              <a:t>силу обстоятельств, использовать и применять удаётся не все. </a:t>
            </a:r>
            <a:r>
              <a:rPr lang="ru-RU" dirty="0" smtClean="0"/>
              <a:t>Некоторые </a:t>
            </a:r>
            <a:r>
              <a:rPr lang="ru-RU" dirty="0"/>
              <a:t>дети не приемлют отдельные приёмы. Не всегда нравятся приёмы, есть отрицательный опыт применения отдельных приёмов. В своей </a:t>
            </a:r>
            <a:r>
              <a:rPr lang="ru-RU" dirty="0" smtClean="0"/>
              <a:t>работе применяю </a:t>
            </a:r>
            <a:r>
              <a:rPr lang="ru-RU" dirty="0"/>
              <a:t>технологию на уроках изучения новой темы. </a:t>
            </a:r>
            <a:r>
              <a:rPr lang="ru-RU" dirty="0" smtClean="0"/>
              <a:t> Большое </a:t>
            </a:r>
            <a:r>
              <a:rPr lang="ru-RU" dirty="0"/>
              <a:t>разнообразие приёмов и стратегий даёт большое поле для деятельности и </a:t>
            </a:r>
            <a:r>
              <a:rPr lang="ru-RU" dirty="0" smtClean="0"/>
              <a:t>размышлений</a:t>
            </a:r>
            <a:endParaRPr lang="ru-RU" dirty="0"/>
          </a:p>
          <a:p>
            <a:r>
              <a:rPr lang="ru-RU" dirty="0"/>
              <a:t>Приёмы, наиболее часто, используемые мной на уроках: различные виды таблиц (Т-таблица, концептуальная и др.), </a:t>
            </a:r>
            <a:r>
              <a:rPr lang="ru-RU" dirty="0" err="1"/>
              <a:t>инсерт</a:t>
            </a:r>
            <a:r>
              <a:rPr lang="ru-RU" dirty="0"/>
              <a:t>, ключевые слова, кластер, дерево предсказаний, лекция-визуализация, различные приёмы для прогнозирования материала, перепутанные логические цепочки, </a:t>
            </a:r>
            <a:r>
              <a:rPr lang="ru-RU" dirty="0" smtClean="0"/>
              <a:t>ассоциации </a:t>
            </a:r>
          </a:p>
          <a:p>
            <a:r>
              <a:rPr lang="ru-RU" dirty="0" smtClean="0"/>
              <a:t>Некоторым </a:t>
            </a:r>
            <a:r>
              <a:rPr lang="ru-RU" dirty="0"/>
              <a:t>детям нравится преподносить информацию творчески, по-новому. Поэтому приходится осуществлять дифференцированный подход и </a:t>
            </a:r>
            <a:r>
              <a:rPr lang="ru-RU" dirty="0" smtClean="0"/>
              <a:t>индивидуализацию</a:t>
            </a:r>
          </a:p>
          <a:p>
            <a:r>
              <a:rPr lang="ru-RU" dirty="0" smtClean="0"/>
              <a:t> </a:t>
            </a:r>
            <a:r>
              <a:rPr lang="ru-RU" dirty="0"/>
              <a:t>На уроках приходится дозировать «порции материала», так как не все дети могут работать в одном и том же темпе, не у всех одинаковая техника </a:t>
            </a:r>
            <a:r>
              <a:rPr lang="ru-RU" dirty="0" smtClean="0"/>
              <a:t>чтения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00B050"/>
            </a:solidFill>
          </a:ln>
        </p:spPr>
        <p:txBody>
          <a:bodyPr/>
          <a:lstStyle/>
          <a:p>
            <a:pPr algn="ctr"/>
            <a:r>
              <a:rPr lang="ru-RU" dirty="0" smtClean="0"/>
              <a:t>Цель данной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развитие мыслительных навыков учащихся, необходимых не только в учёбе, но и в обычной жизни (умение принимать взвешенные решения, работать с информацией)</a:t>
            </a:r>
          </a:p>
          <a:p>
            <a:endParaRPr lang="ru-RU" dirty="0" smtClean="0"/>
          </a:p>
          <a:p>
            <a:r>
              <a:rPr lang="ru-RU" dirty="0" smtClean="0"/>
              <a:t>обеспечить развитие критического мышления посредством интерактивного включения учащихся в интерактивный процесс</a:t>
            </a:r>
          </a:p>
          <a:p>
            <a:endParaRPr lang="ru-RU" dirty="0" smtClean="0"/>
          </a:p>
          <a:p>
            <a:r>
              <a:rPr lang="ru-RU" dirty="0" smtClean="0"/>
              <a:t>Избежать психических и физических перегрузок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/>
              <a:t>Ресурсы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www.openclass.ru/node/181687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http://www.myshared.ru/slide/377569</a:t>
            </a:r>
            <a:r>
              <a:rPr lang="en-US" dirty="0" smtClean="0">
                <a:hlinkClick r:id="rId3"/>
              </a:rPr>
              <a:t>/#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490066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Технологическая карта урока по технологии  РКМЧП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79512" y="836712"/>
          <a:ext cx="8568952" cy="5014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504055"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Этапы</a:t>
                      </a:r>
                    </a:p>
                    <a:p>
                      <a:pPr fontAlgn="base"/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ru-RU" sz="1800" b="1" dirty="0" smtClean="0"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Характеристика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899512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Вызов</a:t>
                      </a:r>
                      <a:endParaRPr lang="ru-RU" dirty="0" smtClean="0"/>
                    </a:p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(ликвидация чистого листа)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Ученик ставит перед  собой вопрос: «Что я знаю»? по данной теме</a:t>
                      </a:r>
                      <a:endParaRPr lang="ru-RU" dirty="0"/>
                    </a:p>
                  </a:txBody>
                  <a:tcPr/>
                </a:tc>
              </a:tr>
              <a:tr h="1356538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Осмысление</a:t>
                      </a:r>
                      <a:endParaRPr lang="ru-RU" dirty="0" smtClean="0"/>
                    </a:p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(реализация осмысления)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Ученик ответит на те вопросы, которые сам поставил перед собой на первой стадии (под руководством учителя с помощью</a:t>
                      </a:r>
                      <a:r>
                        <a:rPr lang="ru-RU" baseline="0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учеников</a:t>
                      </a:r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)</a:t>
                      </a:r>
                      <a:endParaRPr lang="ru-RU" dirty="0" smtClean="0"/>
                    </a:p>
                  </a:txBody>
                  <a:tcPr/>
                </a:tc>
              </a:tr>
              <a:tr h="847836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Рефлексия </a:t>
                      </a:r>
                      <a:endParaRPr lang="ru-RU" dirty="0" smtClean="0"/>
                    </a:p>
                    <a:p>
                      <a:pPr fontAlgn="base"/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(размышление)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Обобщение того, «что узнал» ученик на уроке по данной проблеме</a:t>
                      </a:r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effectLst>
                            <a:outerShdw blurRad="50800" dist="38100" algn="tr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3913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1368152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>Эффективность технологии  развития критического мышления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71600" y="1988840"/>
            <a:ext cx="7416824" cy="4030960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dirty="0" smtClean="0"/>
              <a:t>Технология развития  критического мышления ориентирована на вопросы как основную движущую силу мышления</a:t>
            </a:r>
          </a:p>
          <a:p>
            <a:endParaRPr lang="ru-RU" dirty="0" smtClean="0"/>
          </a:p>
          <a:p>
            <a:r>
              <a:rPr lang="ru-RU" dirty="0" smtClean="0"/>
              <a:t>Каждый ученик запоминает именно ту информацию, которая оказалась актуальной для него, пригодится ему в дальнейшем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Приемы, используемые на разных </a:t>
            </a:r>
            <a:r>
              <a:rPr lang="ru-RU" smtClean="0"/>
              <a:t>стадиях </a:t>
            </a:r>
            <a:r>
              <a:rPr lang="ru-RU" smtClean="0"/>
              <a:t>урока(более 40)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55613" y="1598613"/>
          <a:ext cx="8226426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142"/>
                <a:gridCol w="3246453"/>
                <a:gridCol w="2237831"/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Стадии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Приемы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Способ работы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</a:rPr>
                        <a:t>  Вызов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</a:rPr>
                        <a:t>Активизация учащихся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Карта познания, кластер, краткое эссе,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j-lt"/>
                          <a:cs typeface="+mn-cs"/>
                        </a:rPr>
                        <a:t>р</a:t>
                      </a:r>
                      <a:r>
                        <a:rPr lang="ru-RU" sz="1400" b="1" dirty="0" smtClean="0">
                          <a:effectLst/>
                          <a:latin typeface="+mj-lt"/>
                        </a:rPr>
                        <a:t>ассказ-предположение по ключевым словам,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мозговой штурм, </a:t>
                      </a:r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тонкие и</a:t>
                      </a:r>
                    </a:p>
                    <a:p>
                      <a:r>
                        <a:rPr kumimoji="0"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толстые вопросы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перепутанные логические цепочки, утверждения, заполнение первой колонки таблицы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ведётся индивидуально, в парах или группах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Осмысление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lang="ru-RU" sz="1400" dirty="0" smtClean="0"/>
                        <a:t>от “старого” к “новому”	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 Чтение с остановками и пометками, работа в парах, поиск ответов на вопросы, поставленные на стадии вызова, определение терминов,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фишбоун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исправление логических цепочек, проверка утверждений, заполнение  второй колонки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ведётся индивидуально - в парах - в группах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 Рефлексия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itchFamily="34" charset="0"/>
                        </a:rPr>
                        <a:t>анализ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11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+mj-lt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Карта познания, эссе, проведение дискуссии,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взаимоопрос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взаимопроверка,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синквейн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Times New Roman" pitchFamily="18" charset="0"/>
                        </a:rPr>
                        <a:t>, обсуждение, оценка работы на уроке, заполнение третьей колонки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Работа ведётся индивидуально - в парах - в группах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Стадия Вызов</a:t>
            </a:r>
            <a:br>
              <a:rPr lang="ru-RU" dirty="0" smtClean="0"/>
            </a:br>
            <a:r>
              <a:rPr lang="ru-RU" sz="2800" dirty="0" smtClean="0"/>
              <a:t>Ключевые слова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99592" y="1628800"/>
            <a:ext cx="7787208" cy="4391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ru-RU" dirty="0"/>
              <a:t>Учитель выбирает из текста 4-5 ключевых слов и выписывает их на </a:t>
            </a:r>
            <a:r>
              <a:rPr lang="ru-RU" dirty="0" smtClean="0"/>
              <a:t>доску</a:t>
            </a:r>
            <a:endParaRPr lang="ru-RU" dirty="0"/>
          </a:p>
          <a:p>
            <a:pPr>
              <a:buNone/>
            </a:pPr>
            <a:r>
              <a:rPr lang="ru-RU" dirty="0" smtClean="0"/>
              <a:t>Учащимся </a:t>
            </a:r>
            <a:r>
              <a:rPr lang="ru-RU" dirty="0"/>
              <a:t>предлагается в группе или индивидуально составить и записать свою версию рассказа, употребив все предложенные ключевые </a:t>
            </a:r>
            <a:r>
              <a:rPr lang="ru-RU" dirty="0" smtClean="0"/>
              <a:t>термины</a:t>
            </a:r>
          </a:p>
          <a:p>
            <a:r>
              <a:rPr lang="ru-RU" dirty="0" smtClean="0"/>
              <a:t>Среда жизни</a:t>
            </a:r>
          </a:p>
          <a:p>
            <a:r>
              <a:rPr lang="ru-RU" dirty="0" smtClean="0"/>
              <a:t>Конечности</a:t>
            </a:r>
          </a:p>
          <a:p>
            <a:r>
              <a:rPr lang="ru-RU" dirty="0" smtClean="0"/>
              <a:t>Легкие</a:t>
            </a:r>
          </a:p>
          <a:p>
            <a:r>
              <a:rPr lang="ru-RU" dirty="0" smtClean="0"/>
              <a:t>Размножение</a:t>
            </a:r>
          </a:p>
          <a:p>
            <a:r>
              <a:rPr lang="ru-RU" dirty="0" smtClean="0"/>
              <a:t>Тропики</a:t>
            </a:r>
          </a:p>
          <a:p>
            <a:r>
              <a:rPr lang="ru-RU" dirty="0" smtClean="0"/>
              <a:t>на стадии осмысления искать подтверждение своим предположениям, расширяя материал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7715304" cy="1143000"/>
          </a:xfrm>
          <a:solidFill>
            <a:srgbClr val="00B050"/>
          </a:solidFill>
        </p:spPr>
        <p:txBody>
          <a:bodyPr/>
          <a:lstStyle/>
          <a:p>
            <a:pPr algn="ctr"/>
            <a:r>
              <a:rPr lang="ru-RU" b="1" dirty="0" smtClean="0"/>
              <a:t>«Корзина» идей»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На доске рисуется корзина, в которую «складываются» </a:t>
            </a:r>
            <a:r>
              <a:rPr lang="ru-RU" sz="2000" dirty="0" smtClean="0"/>
              <a:t>идеи- словосочетания или слово,</a:t>
            </a:r>
            <a:endParaRPr lang="ru-RU" sz="2000" dirty="0" smtClean="0"/>
          </a:p>
          <a:p>
            <a:r>
              <a:rPr lang="ru-RU" sz="2000" dirty="0" smtClean="0"/>
              <a:t>а учитель записывает, ничего не </a:t>
            </a:r>
            <a:r>
              <a:rPr lang="ru-RU" sz="2000" dirty="0" smtClean="0"/>
              <a:t>комментируя</a:t>
            </a:r>
          </a:p>
          <a:p>
            <a:r>
              <a:rPr lang="ru-RU" sz="2000" dirty="0" smtClean="0"/>
              <a:t>На стадии Осмысления –отбираются правильные идеи</a:t>
            </a:r>
          </a:p>
          <a:p>
            <a:r>
              <a:rPr lang="ru-RU" dirty="0" smtClean="0"/>
              <a:t>Пример: Тема Грибы</a:t>
            </a:r>
          </a:p>
          <a:p>
            <a:r>
              <a:rPr lang="ru-RU" dirty="0" smtClean="0"/>
              <a:t>Шляпка</a:t>
            </a:r>
          </a:p>
          <a:p>
            <a:r>
              <a:rPr lang="ru-RU" dirty="0" smtClean="0"/>
              <a:t>Ножка</a:t>
            </a:r>
          </a:p>
          <a:p>
            <a:r>
              <a:rPr lang="ru-RU" dirty="0" smtClean="0"/>
              <a:t>Корень</a:t>
            </a:r>
          </a:p>
          <a:p>
            <a:r>
              <a:rPr lang="ru-RU" dirty="0" smtClean="0"/>
              <a:t>Маленькие</a:t>
            </a:r>
          </a:p>
          <a:p>
            <a:r>
              <a:rPr lang="ru-RU" dirty="0" smtClean="0"/>
              <a:t>Съедобные</a:t>
            </a:r>
          </a:p>
          <a:p>
            <a:r>
              <a:rPr lang="ru-RU" dirty="0" smtClean="0"/>
              <a:t>Я</a:t>
            </a:r>
            <a:r>
              <a:rPr lang="ru-RU" dirty="0" smtClean="0"/>
              <a:t>довитые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16416" cy="114300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Прием «тонких» и «толстых» вопросов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83568" y="1556792"/>
            <a:ext cx="8003232" cy="5112568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4200" dirty="0" smtClean="0"/>
              <a:t>на стадии вызова, то это будут вопросы, на которые учащиеся хотели бы получить ответы при изучении темы </a:t>
            </a:r>
          </a:p>
          <a:p>
            <a:r>
              <a:rPr lang="ru-RU" sz="4200" dirty="0" smtClean="0"/>
              <a:t>На стадии осмысления содержания прием служит для активной фиксации вопросов по ходу чтения, слушания</a:t>
            </a:r>
          </a:p>
          <a:p>
            <a:r>
              <a:rPr lang="ru-RU" sz="4200" dirty="0" smtClean="0"/>
              <a:t>при рефлексии – для демонстрации понимания пройденного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876672"/>
          <a:ext cx="792088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3960440"/>
              </a:tblGrid>
              <a:tr h="3374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Толстые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Тонкие ?</a:t>
                      </a:r>
                      <a:endParaRPr lang="ru-RU" dirty="0"/>
                    </a:p>
                  </a:txBody>
                  <a:tcPr/>
                </a:tc>
              </a:tr>
              <a:tr h="2614919">
                <a:tc>
                  <a:txBody>
                    <a:bodyPr/>
                    <a:lstStyle/>
                    <a:p>
                      <a:r>
                        <a:rPr lang="ru-RU" dirty="0" smtClean="0"/>
                        <a:t>Дайте 3 объяснения, почему...? </a:t>
                      </a:r>
                    </a:p>
                    <a:p>
                      <a:r>
                        <a:rPr lang="ru-RU" dirty="0" smtClean="0"/>
                        <a:t>   Объясните, почему...?</a:t>
                      </a:r>
                    </a:p>
                    <a:p>
                      <a:r>
                        <a:rPr lang="ru-RU" dirty="0" smtClean="0"/>
                        <a:t>   Почему Вы думаете ...?</a:t>
                      </a:r>
                    </a:p>
                    <a:p>
                      <a:r>
                        <a:rPr lang="ru-RU" dirty="0" smtClean="0"/>
                        <a:t>   Почему Вы считаете ...?</a:t>
                      </a:r>
                    </a:p>
                    <a:p>
                      <a:r>
                        <a:rPr lang="ru-RU" dirty="0" smtClean="0"/>
                        <a:t>   В чем различие ...? </a:t>
                      </a:r>
                    </a:p>
                    <a:p>
                      <a:r>
                        <a:rPr lang="ru-RU" dirty="0" smtClean="0"/>
                        <a:t>   Предположите, что будет, если... ?</a:t>
                      </a:r>
                    </a:p>
                    <a:p>
                      <a:r>
                        <a:rPr lang="ru-RU" dirty="0" smtClean="0"/>
                        <a:t>   Что, если ... 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 ?</a:t>
                      </a:r>
                    </a:p>
                    <a:p>
                      <a:r>
                        <a:rPr lang="ru-RU" dirty="0" smtClean="0"/>
                        <a:t>   Что ? </a:t>
                      </a:r>
                    </a:p>
                    <a:p>
                      <a:r>
                        <a:rPr lang="ru-RU" dirty="0" smtClean="0"/>
                        <a:t>   Когда ?</a:t>
                      </a:r>
                    </a:p>
                    <a:p>
                      <a:r>
                        <a:rPr lang="ru-RU" dirty="0" smtClean="0"/>
                        <a:t>   Может ..?</a:t>
                      </a:r>
                    </a:p>
                    <a:p>
                      <a:r>
                        <a:rPr lang="ru-RU" dirty="0" smtClean="0"/>
                        <a:t>   Будет ...?</a:t>
                      </a:r>
                    </a:p>
                    <a:p>
                      <a:r>
                        <a:rPr lang="ru-RU" dirty="0" smtClean="0"/>
                        <a:t>   Мог ли ... ?</a:t>
                      </a:r>
                    </a:p>
                    <a:p>
                      <a:r>
                        <a:rPr lang="ru-RU" dirty="0" smtClean="0"/>
                        <a:t>   Как звать ...? </a:t>
                      </a:r>
                    </a:p>
                    <a:p>
                      <a:r>
                        <a:rPr lang="ru-RU" dirty="0" smtClean="0"/>
                        <a:t>   Было ли ...?</a:t>
                      </a:r>
                    </a:p>
                    <a:p>
                      <a:r>
                        <a:rPr lang="ru-RU" dirty="0" smtClean="0"/>
                        <a:t>   Согласны ли Вы ...?</a:t>
                      </a:r>
                    </a:p>
                    <a:p>
                      <a:r>
                        <a:rPr lang="ru-RU" dirty="0" smtClean="0"/>
                        <a:t>   Верно ли ...?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1219</TotalTime>
  <Words>1969</Words>
  <Application>Microsoft Office PowerPoint</Application>
  <PresentationFormat>Экран (4:3)</PresentationFormat>
  <Paragraphs>365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Справедливость</vt:lpstr>
      <vt:lpstr>Технология развития критического мышления(ТРКМЧП) на уроках биологии  </vt:lpstr>
      <vt:lpstr>Соавторы-разработчики</vt:lpstr>
      <vt:lpstr>Цель данной технологии</vt:lpstr>
      <vt:lpstr>Технологическая карта урока по технологии  РКМЧП</vt:lpstr>
      <vt:lpstr>Эффективность технологии  развития критического мышления </vt:lpstr>
      <vt:lpstr>Приемы, используемые на разных стадиях урока(более 40)</vt:lpstr>
      <vt:lpstr>        Стадия Вызов Ключевые слова</vt:lpstr>
      <vt:lpstr>«Корзина» идей»</vt:lpstr>
      <vt:lpstr>Прием «тонких» и «толстых» вопросов </vt:lpstr>
      <vt:lpstr>Мозговая атака </vt:lpstr>
      <vt:lpstr>           Кластеры автор Гудлат </vt:lpstr>
      <vt:lpstr>«Кластер»-</vt:lpstr>
      <vt:lpstr>Стадия Осмысление</vt:lpstr>
      <vt:lpstr>Чтение с остановками  и вопросы Блума </vt:lpstr>
      <vt:lpstr>Ромашка Блума</vt:lpstr>
      <vt:lpstr>Вопросы Блума     Уровень 1 </vt:lpstr>
      <vt:lpstr>Вопросы Блума     Уровень 1 </vt:lpstr>
      <vt:lpstr>Вопросы Блума     Уровень 3 </vt:lpstr>
      <vt:lpstr>Фишбоун - стратегия обучения умению решать проблемы  </vt:lpstr>
      <vt:lpstr>Перепутанные  логические  цепочки </vt:lpstr>
      <vt:lpstr>Маркировочная таблица (ЗУХ):</vt:lpstr>
      <vt:lpstr>Прием «Концептуальная таблица» </vt:lpstr>
      <vt:lpstr>Стадия Рефлексии Групповая дискуссия </vt:lpstr>
      <vt:lpstr>Эссе </vt:lpstr>
      <vt:lpstr>Взаимоопрос-  </vt:lpstr>
      <vt:lpstr>  Синквейн-  (француз) слова «cing» – пять  </vt:lpstr>
      <vt:lpstr>Бортовые журналы – </vt:lpstr>
      <vt:lpstr>Выводы</vt:lpstr>
      <vt:lpstr>Заключение </vt:lpstr>
      <vt:lpstr>Ресурсы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развития критического мышления на уроках биологии</dc:title>
  <dc:creator>Пользователь</dc:creator>
  <cp:lastModifiedBy>Home</cp:lastModifiedBy>
  <cp:revision>121</cp:revision>
  <dcterms:created xsi:type="dcterms:W3CDTF">2014-10-31T15:37:42Z</dcterms:created>
  <dcterms:modified xsi:type="dcterms:W3CDTF">2015-01-24T22:32:55Z</dcterms:modified>
</cp:coreProperties>
</file>