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5" r:id="rId4"/>
    <p:sldId id="266" r:id="rId5"/>
    <p:sldId id="258" r:id="rId6"/>
    <p:sldId id="262" r:id="rId7"/>
    <p:sldId id="268" r:id="rId8"/>
    <p:sldId id="267" r:id="rId9"/>
    <p:sldId id="269" r:id="rId10"/>
    <p:sldId id="270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73C99-A09A-4469-AB27-AB1560585B72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21DC5-FAD6-4706-B099-F5B0DB546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pipip.ru/konstitucia/" TargetMode="External"/><Relationship Id="rId2" Type="http://schemas.openxmlformats.org/officeDocument/2006/relationships/hyperlink" Target="http://www.bestreferat.ru/referat-21939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r.fondedin.ru/new/fullnews.php?subaction=showfull&amp;id=1375364353&amp;archive=1375364671&amp;start_from=&amp;ucat=14&amp;" TargetMode="External"/><Relationship Id="rId5" Type="http://schemas.openxmlformats.org/officeDocument/2006/relationships/hyperlink" Target="http://base.garant.ru/70648630/" TargetMode="External"/><Relationship Id="rId4" Type="http://schemas.openxmlformats.org/officeDocument/2006/relationships/hyperlink" Target="http://base.garant.ru/10103000/3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011222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</a:rPr>
              <a:t>Всероссийский урок русского языка</a:t>
            </a:r>
            <a:endParaRPr lang="ru-RU" sz="4000" b="1" u="sng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357298"/>
            <a:ext cx="8143932" cy="526297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Русский язык является родным для </a:t>
            </a:r>
            <a:r>
              <a:rPr lang="ru-RU" sz="2800" b="1" dirty="0" smtClean="0">
                <a:solidFill>
                  <a:srgbClr val="FF0000"/>
                </a:solidFill>
              </a:rPr>
              <a:t>170 млн</a:t>
            </a:r>
            <a:r>
              <a:rPr lang="ru-RU" sz="2800" b="1" dirty="0" smtClean="0"/>
              <a:t>. человек, </a:t>
            </a:r>
            <a:r>
              <a:rPr lang="ru-RU" sz="2800" b="1" dirty="0" smtClean="0">
                <a:solidFill>
                  <a:srgbClr val="FF0000"/>
                </a:solidFill>
              </a:rPr>
              <a:t>350 млн. </a:t>
            </a:r>
            <a:r>
              <a:rPr lang="ru-RU" sz="2800" b="1" dirty="0" smtClean="0"/>
              <a:t>его понимают.</a:t>
            </a:r>
          </a:p>
          <a:p>
            <a:endParaRPr lang="ru-RU" sz="2800" b="1" dirty="0" smtClean="0"/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Это государственный язык для </a:t>
            </a:r>
            <a:r>
              <a:rPr lang="ru-RU" sz="2800" b="1" dirty="0" smtClean="0">
                <a:solidFill>
                  <a:srgbClr val="FF0000"/>
                </a:solidFill>
              </a:rPr>
              <a:t>145 млн. </a:t>
            </a:r>
            <a:r>
              <a:rPr lang="ru-RU" sz="2800" b="1" dirty="0" smtClean="0"/>
              <a:t>россиян.</a:t>
            </a:r>
          </a:p>
          <a:p>
            <a:endParaRPr lang="ru-RU" sz="2800" b="1" dirty="0" smtClean="0"/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Это язык общения более </a:t>
            </a:r>
            <a:r>
              <a:rPr lang="ru-RU" sz="2800" b="1" dirty="0" smtClean="0">
                <a:solidFill>
                  <a:srgbClr val="FF0000"/>
                </a:solidFill>
              </a:rPr>
              <a:t>160</a:t>
            </a:r>
            <a:r>
              <a:rPr lang="ru-RU" sz="2800" b="1" dirty="0" smtClean="0"/>
              <a:t> народов и национальностей России.</a:t>
            </a:r>
          </a:p>
          <a:p>
            <a:endParaRPr lang="ru-RU" sz="2800" b="1" dirty="0" smtClean="0"/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Это язык связи с Родиной для </a:t>
            </a:r>
            <a:r>
              <a:rPr lang="ru-RU" sz="2800" b="1" dirty="0" smtClean="0">
                <a:solidFill>
                  <a:srgbClr val="FF0000"/>
                </a:solidFill>
              </a:rPr>
              <a:t>30 млн. </a:t>
            </a:r>
            <a:r>
              <a:rPr lang="ru-RU" sz="2800" b="1" dirty="0" smtClean="0"/>
              <a:t>наших соотечественников за рубежом.</a:t>
            </a:r>
          </a:p>
          <a:p>
            <a:endParaRPr lang="ru-RU" sz="2800" b="1" dirty="0" smtClean="0"/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Его изучают более </a:t>
            </a:r>
            <a:r>
              <a:rPr lang="ru-RU" sz="2800" b="1" dirty="0" smtClean="0">
                <a:solidFill>
                  <a:srgbClr val="FF0000"/>
                </a:solidFill>
              </a:rPr>
              <a:t>180 млн. </a:t>
            </a:r>
            <a:r>
              <a:rPr lang="ru-RU" sz="2800" b="1" dirty="0" smtClean="0"/>
              <a:t>человек на планете.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rgbClr val="FF0000"/>
                </a:solidFill>
              </a:rPr>
              <a:t>Защита  родного  языка </a:t>
            </a:r>
            <a:r>
              <a:rPr lang="ru-RU" b="1" i="1" dirty="0" smtClean="0">
                <a:solidFill>
                  <a:srgbClr val="FF0000"/>
                </a:solidFill>
              </a:rPr>
              <a:t>- </a:t>
            </a: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патриотический   </a:t>
            </a:r>
            <a:r>
              <a:rPr lang="ru-RU" b="1" i="1" dirty="0" smtClean="0">
                <a:solidFill>
                  <a:srgbClr val="FF0000"/>
                </a:solidFill>
              </a:rPr>
              <a:t>долг   </a:t>
            </a:r>
            <a:r>
              <a:rPr lang="ru-RU" b="1" i="1" dirty="0" smtClean="0">
                <a:solidFill>
                  <a:srgbClr val="FF0000"/>
                </a:solidFill>
              </a:rPr>
              <a:t>каждого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u="sng" dirty="0" smtClean="0"/>
              <a:t>Домашнее задание</a:t>
            </a:r>
          </a:p>
          <a:p>
            <a:pPr>
              <a:buNone/>
            </a:pPr>
            <a:r>
              <a:rPr lang="ru-RU" dirty="0" smtClean="0"/>
              <a:t>Напишите небольшое сочинение на тему «Как защитить русский язык».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Используемая литература и Интернет-ресурсы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1. Колин К.К. </a:t>
            </a:r>
            <a:r>
              <a:rPr lang="ru-RU" sz="3800" i="1" dirty="0" smtClean="0">
                <a:latin typeface="Times New Roman" pitchFamily="18" charset="0"/>
                <a:cs typeface="Times New Roman" pitchFamily="18" charset="0"/>
              </a:rPr>
              <a:t>Русский язык и актуальные проблемы национальной безопасности России и стран Евразии // Знание. Понимание. Умение.- 2008.- №1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 2. 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http://www.bestreferat.ru/referat-219392.html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Гефнер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В.В. Статья «Значение русского языка в культуре безопасности человека»</a:t>
            </a:r>
          </a:p>
          <a:p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3. Конституция РФ 2014. Статья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68.             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://ipipip.ru/konstitucia/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4. Федеральный закон от 1 июня 2005 г. N 53-ФЗ  "О государственном языке Российской Федерации"</a:t>
            </a:r>
          </a:p>
          <a:p>
            <a:pPr>
              <a:buNone/>
            </a:pPr>
            <a:r>
              <a:rPr lang="ru-RU" sz="38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http://base.garant.ru/10103000/3/#block_6801#ixzz37kGPUfBM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5. Федеральный закон от 5 мая 2014г. №101-ФЗ «О внесении изменений в Федеральный закон от 1 июня 2005 г. N 53-ФЗ  "О государственном языке Российской Федерации"</a:t>
            </a:r>
          </a:p>
          <a:p>
            <a:pPr>
              <a:buNone/>
            </a:pPr>
            <a:r>
              <a:rPr lang="ru-RU" sz="38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http://base.garant.ru/70648630/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38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http://sr.fondedin.ru/new/fullnews.php?subaction=showfull&amp;id=1375364353&amp;archive=1375364671&amp;start_from=&amp;ucat=14&amp;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972188" cy="482919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endParaRPr lang="ru-RU" dirty="0"/>
          </a:p>
          <a:p>
            <a:pPr>
              <a:buNone/>
            </a:pPr>
            <a:r>
              <a:rPr lang="ru-RU" i="1" dirty="0" smtClean="0"/>
              <a:t>         Фундаментальной </a:t>
            </a:r>
            <a:r>
              <a:rPr lang="ru-RU" i="1" dirty="0"/>
              <a:t>основой единства страны, безусловно, является  </a:t>
            </a:r>
            <a:r>
              <a:rPr lang="ru-RU" i="1" dirty="0" smtClean="0"/>
              <a:t>     </a:t>
            </a:r>
            <a:r>
              <a:rPr lang="ru-RU" i="1" dirty="0" smtClean="0">
                <a:solidFill>
                  <a:srgbClr val="FF0000"/>
                </a:solidFill>
              </a:rPr>
              <a:t>русский язык  </a:t>
            </a:r>
            <a:r>
              <a:rPr lang="ru-RU" i="1" dirty="0" smtClean="0"/>
              <a:t>.                                           </a:t>
            </a:r>
            <a:r>
              <a:rPr lang="ru-RU" i="1" dirty="0"/>
              <a:t>Именно он формирует общее </a:t>
            </a:r>
            <a:r>
              <a:rPr lang="ru-RU" i="1" dirty="0" smtClean="0"/>
              <a:t>гражданское, культурное</a:t>
            </a:r>
            <a:r>
              <a:rPr lang="ru-RU" i="1" dirty="0"/>
              <a:t>, образовательное пространство. И знать его, причём на высоком уровне, должен каждый гражданин России. (В.В.Путин)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43702" y="1600200"/>
            <a:ext cx="2286016" cy="482919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Конституция</a:t>
            </a:r>
          </a:p>
          <a:p>
            <a:endParaRPr lang="ru-RU" sz="2400" dirty="0" smtClean="0"/>
          </a:p>
          <a:p>
            <a:r>
              <a:rPr lang="ru-RU" sz="2400" dirty="0" smtClean="0"/>
              <a:t>Закон</a:t>
            </a:r>
          </a:p>
          <a:p>
            <a:endParaRPr lang="ru-RU" sz="2400" dirty="0" smtClean="0"/>
          </a:p>
          <a:p>
            <a:r>
              <a:rPr lang="ru-RU" sz="2400" dirty="0" smtClean="0"/>
              <a:t>Русский язык</a:t>
            </a:r>
          </a:p>
          <a:p>
            <a:endParaRPr lang="ru-RU" sz="2400" dirty="0" smtClean="0"/>
          </a:p>
          <a:p>
            <a:r>
              <a:rPr lang="ru-RU" sz="2400" dirty="0" smtClean="0"/>
              <a:t>Народ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3071810"/>
            <a:ext cx="221457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?</a:t>
            </a:r>
            <a:endParaRPr lang="ru-RU" b="1" dirty="0"/>
          </a:p>
        </p:txBody>
      </p:sp>
      <p:pic>
        <p:nvPicPr>
          <p:cNvPr id="6" name="Рисунок 5" descr="f46f21f41773e990bec3ac258eaafe81.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14290"/>
            <a:ext cx="2143140" cy="1714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0.14167 L 0.00347 0.435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пова Марина, Тупикова Ирина Проек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191123"/>
          </a:xfrm>
          <a:prstGeom prst="rect">
            <a:avLst/>
          </a:prstGeom>
          <a:noFill/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214282" y="274638"/>
            <a:ext cx="8715436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Тема урока:            </a:t>
            </a:r>
            <a:r>
              <a:rPr lang="ru-RU" sz="3600" b="1" i="1" dirty="0" smtClean="0">
                <a:solidFill>
                  <a:srgbClr val="FF0000"/>
                </a:solidFill>
              </a:rPr>
              <a:t>Защита  родного  языка  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         как патриотический   долг   каждого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3571876"/>
            <a:ext cx="4857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FFFF00"/>
                </a:solidFill>
              </a:rPr>
              <a:t> Федеральный закон </a:t>
            </a:r>
            <a:endParaRPr lang="ru-RU" b="1" u="sng" dirty="0" smtClean="0">
              <a:solidFill>
                <a:srgbClr val="FFFF00"/>
              </a:solidFill>
            </a:endParaRPr>
          </a:p>
          <a:p>
            <a:pPr algn="ctr"/>
            <a:r>
              <a:rPr lang="ru-RU" b="1" u="sng" dirty="0" smtClean="0">
                <a:solidFill>
                  <a:srgbClr val="FFFF00"/>
                </a:solidFill>
              </a:rPr>
              <a:t> </a:t>
            </a:r>
            <a:r>
              <a:rPr lang="ru-RU" b="1" u="sng" dirty="0" smtClean="0">
                <a:solidFill>
                  <a:srgbClr val="FFFF00"/>
                </a:solidFill>
              </a:rPr>
              <a:t>«О государственном языке Российской Федерации»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Проверь себя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14340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600" dirty="0" smtClean="0"/>
              <a:t>1)Ру</a:t>
            </a:r>
            <a:r>
              <a:rPr lang="ru-RU" sz="2600" dirty="0" smtClean="0">
                <a:solidFill>
                  <a:srgbClr val="FF0000"/>
                </a:solidFill>
              </a:rPr>
              <a:t>сс</a:t>
            </a:r>
            <a:r>
              <a:rPr lang="ru-RU" sz="2600" dirty="0" smtClean="0"/>
              <a:t>кий </a:t>
            </a:r>
            <a:r>
              <a:rPr lang="ru-RU" sz="2600" dirty="0" smtClean="0"/>
              <a:t>язык </a:t>
            </a:r>
            <a:r>
              <a:rPr lang="ru-RU" sz="2600" dirty="0" smtClean="0">
                <a:solidFill>
                  <a:srgbClr val="FF0000"/>
                </a:solidFill>
              </a:rPr>
              <a:t>я</a:t>
            </a:r>
            <a:r>
              <a:rPr lang="ru-RU" sz="2600" dirty="0" smtClean="0"/>
              <a:t>вляе</a:t>
            </a:r>
            <a:r>
              <a:rPr lang="ru-RU" sz="2600" dirty="0" smtClean="0">
                <a:solidFill>
                  <a:srgbClr val="FF0000"/>
                </a:solidFill>
              </a:rPr>
              <a:t>тся</a:t>
            </a:r>
            <a:r>
              <a:rPr lang="ru-RU" sz="2600" dirty="0" smtClean="0"/>
              <a:t> не только нац</a:t>
            </a:r>
            <a:r>
              <a:rPr lang="ru-RU" sz="2600" dirty="0" smtClean="0">
                <a:solidFill>
                  <a:srgbClr val="FF0000"/>
                </a:solidFill>
              </a:rPr>
              <a:t>и</a:t>
            </a:r>
            <a:r>
              <a:rPr lang="ru-RU" sz="2600" dirty="0" smtClean="0"/>
              <a:t>онально</a:t>
            </a:r>
            <a:r>
              <a:rPr lang="ru-RU" sz="2600" dirty="0" smtClean="0">
                <a:solidFill>
                  <a:srgbClr val="FF0000"/>
                </a:solidFill>
              </a:rPr>
              <a:t>-</a:t>
            </a:r>
            <a:r>
              <a:rPr lang="ru-RU" sz="2600" dirty="0" smtClean="0"/>
              <a:t>культурной це</a:t>
            </a:r>
            <a:r>
              <a:rPr lang="ru-RU" sz="2600" dirty="0" smtClean="0">
                <a:solidFill>
                  <a:srgbClr val="FF0000"/>
                </a:solidFill>
              </a:rPr>
              <a:t>нн</a:t>
            </a:r>
            <a:r>
              <a:rPr lang="ru-RU" sz="2600" dirty="0" smtClean="0"/>
              <a:t>остью</a:t>
            </a:r>
            <a:r>
              <a:rPr lang="ru-RU" sz="2600" dirty="0" smtClean="0">
                <a:solidFill>
                  <a:srgbClr val="FF0000"/>
                </a:solidFill>
              </a:rPr>
              <a:t>, </a:t>
            </a:r>
            <a:r>
              <a:rPr lang="ru-RU" sz="2600" dirty="0" smtClean="0"/>
              <a:t>но и представляет собой об</a:t>
            </a:r>
            <a:r>
              <a:rPr lang="ru-RU" sz="2600" dirty="0" smtClean="0">
                <a:solidFill>
                  <a:srgbClr val="FF0000"/>
                </a:solidFill>
              </a:rPr>
              <a:t>ъ</a:t>
            </a:r>
            <a:r>
              <a:rPr lang="ru-RU" sz="2600" dirty="0" smtClean="0"/>
              <a:t>ект системы нац</a:t>
            </a:r>
            <a:r>
              <a:rPr lang="ru-RU" sz="2600" dirty="0" smtClean="0">
                <a:solidFill>
                  <a:srgbClr val="FF0000"/>
                </a:solidFill>
              </a:rPr>
              <a:t>и</a:t>
            </a:r>
            <a:r>
              <a:rPr lang="ru-RU" sz="2600" dirty="0" smtClean="0"/>
              <a:t>ональной безопа</a:t>
            </a:r>
            <a:r>
              <a:rPr lang="ru-RU" sz="2600" dirty="0" smtClean="0">
                <a:solidFill>
                  <a:srgbClr val="FF0000"/>
                </a:solidFill>
              </a:rPr>
              <a:t>сн</a:t>
            </a:r>
            <a:r>
              <a:rPr lang="ru-RU" sz="2600" dirty="0" smtClean="0"/>
              <a:t>ости</a:t>
            </a:r>
            <a:r>
              <a:rPr lang="ru-RU" sz="2600" dirty="0" smtClean="0">
                <a:solidFill>
                  <a:srgbClr val="FF0000"/>
                </a:solidFill>
              </a:rPr>
              <a:t>, </a:t>
            </a:r>
            <a:r>
              <a:rPr lang="ru-RU" sz="2600" dirty="0" smtClean="0"/>
              <a:t>требу</a:t>
            </a:r>
            <a:r>
              <a:rPr lang="ru-RU" sz="2600" dirty="0" smtClean="0">
                <a:solidFill>
                  <a:srgbClr val="FF0000"/>
                </a:solidFill>
              </a:rPr>
              <a:t>ю</a:t>
            </a:r>
            <a:r>
              <a:rPr lang="ru-RU" sz="2600" dirty="0" smtClean="0"/>
              <a:t>щий вн</a:t>
            </a:r>
            <a:r>
              <a:rPr lang="ru-RU" sz="2600" dirty="0" smtClean="0">
                <a:solidFill>
                  <a:srgbClr val="FF0000"/>
                </a:solidFill>
              </a:rPr>
              <a:t>и</a:t>
            </a:r>
            <a:r>
              <a:rPr lang="ru-RU" sz="2600" dirty="0" smtClean="0"/>
              <a:t>мания и защиты. </a:t>
            </a:r>
            <a:r>
              <a:rPr lang="ru-RU" sz="2600" dirty="0" smtClean="0"/>
              <a:t>2)И.С</a:t>
            </a:r>
            <a:r>
              <a:rPr lang="ru-RU" sz="2600" dirty="0" smtClean="0"/>
              <a:t>. Тургенев писал о русском языке</a:t>
            </a:r>
            <a:r>
              <a:rPr lang="ru-RU" sz="2600" dirty="0" smtClean="0">
                <a:solidFill>
                  <a:srgbClr val="FF0000"/>
                </a:solidFill>
              </a:rPr>
              <a:t>: "</a:t>
            </a:r>
            <a:r>
              <a:rPr lang="ru-RU" sz="2600" dirty="0" smtClean="0"/>
              <a:t>В дни сомнений</a:t>
            </a:r>
            <a:r>
              <a:rPr lang="ru-RU" sz="2600" dirty="0" smtClean="0">
                <a:solidFill>
                  <a:srgbClr val="FF0000"/>
                </a:solidFill>
              </a:rPr>
              <a:t>, </a:t>
            </a:r>
            <a:r>
              <a:rPr lang="ru-RU" sz="2600" dirty="0" smtClean="0"/>
              <a:t>в дни тягос</a:t>
            </a:r>
            <a:r>
              <a:rPr lang="ru-RU" sz="2600" dirty="0" smtClean="0">
                <a:solidFill>
                  <a:srgbClr val="FF0000"/>
                </a:solidFill>
              </a:rPr>
              <a:t>т</a:t>
            </a:r>
            <a:r>
              <a:rPr lang="ru-RU" sz="2600" dirty="0" smtClean="0"/>
              <a:t>ных раздумий ты один мне поддер</a:t>
            </a:r>
            <a:r>
              <a:rPr lang="ru-RU" sz="2600" dirty="0" smtClean="0">
                <a:solidFill>
                  <a:srgbClr val="FF0000"/>
                </a:solidFill>
              </a:rPr>
              <a:t>ж</a:t>
            </a:r>
            <a:r>
              <a:rPr lang="ru-RU" sz="2600" dirty="0" smtClean="0"/>
              <a:t>ка и опора</a:t>
            </a:r>
            <a:r>
              <a:rPr lang="ru-RU" sz="2600" dirty="0" smtClean="0">
                <a:solidFill>
                  <a:srgbClr val="FF0000"/>
                </a:solidFill>
              </a:rPr>
              <a:t>"</a:t>
            </a:r>
            <a:r>
              <a:rPr lang="ru-RU" sz="2600" dirty="0" smtClean="0"/>
              <a:t>. </a:t>
            </a:r>
            <a:r>
              <a:rPr lang="ru-RU" sz="2600" dirty="0" smtClean="0"/>
              <a:t>3)</a:t>
            </a:r>
            <a:r>
              <a:rPr lang="ru-RU" sz="2600" dirty="0" smtClean="0">
                <a:solidFill>
                  <a:srgbClr val="FF0000"/>
                </a:solidFill>
              </a:rPr>
              <a:t>Чтобы</a:t>
            </a:r>
            <a:r>
              <a:rPr lang="ru-RU" sz="2600" dirty="0" smtClean="0"/>
              <a:t> </a:t>
            </a:r>
            <a:r>
              <a:rPr lang="ru-RU" sz="2600" dirty="0" smtClean="0"/>
              <a:t>л</a:t>
            </a:r>
            <a:r>
              <a:rPr lang="ru-RU" sz="2600" dirty="0" smtClean="0">
                <a:solidFill>
                  <a:srgbClr val="FF0000"/>
                </a:solidFill>
              </a:rPr>
              <a:t>и</a:t>
            </a:r>
            <a:r>
              <a:rPr lang="ru-RU" sz="2600" dirty="0" smtClean="0"/>
              <a:t>шить человека этой по</a:t>
            </a:r>
            <a:r>
              <a:rPr lang="ru-RU" sz="2600" dirty="0" smtClean="0">
                <a:solidFill>
                  <a:srgbClr val="FF0000"/>
                </a:solidFill>
              </a:rPr>
              <a:t>дд</a:t>
            </a:r>
            <a:r>
              <a:rPr lang="ru-RU" sz="2600" dirty="0" smtClean="0"/>
              <a:t>ержки и опоры</a:t>
            </a:r>
            <a:r>
              <a:rPr lang="ru-RU" sz="2600" dirty="0" smtClean="0">
                <a:solidFill>
                  <a:srgbClr val="FF0000"/>
                </a:solidFill>
              </a:rPr>
              <a:t>,</a:t>
            </a:r>
            <a:r>
              <a:rPr lang="ru-RU" sz="2600" dirty="0" smtClean="0"/>
              <a:t> достато</a:t>
            </a:r>
            <a:r>
              <a:rPr lang="ru-RU" sz="2600" dirty="0" smtClean="0">
                <a:solidFill>
                  <a:srgbClr val="FF0000"/>
                </a:solidFill>
              </a:rPr>
              <a:t>чн</a:t>
            </a:r>
            <a:r>
              <a:rPr lang="ru-RU" sz="2600" dirty="0" smtClean="0"/>
              <a:t>о иск</a:t>
            </a:r>
            <a:r>
              <a:rPr lang="ru-RU" sz="2600" dirty="0" smtClean="0">
                <a:solidFill>
                  <a:srgbClr val="FF0000"/>
                </a:solidFill>
              </a:rPr>
              <a:t>а</a:t>
            </a:r>
            <a:r>
              <a:rPr lang="ru-RU" sz="2600" dirty="0" smtClean="0"/>
              <a:t>зить язык. 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5286388"/>
          <a:ext cx="5286413" cy="1189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1603"/>
                <a:gridCol w="1321603"/>
                <a:gridCol w="1357322"/>
                <a:gridCol w="1285885"/>
              </a:tblGrid>
              <a:tr h="549435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ошибок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1-2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3-4</a:t>
                      </a:r>
                      <a:endParaRPr lang="ru-RU" dirty="0"/>
                    </a:p>
                  </a:txBody>
                  <a:tcPr/>
                </a:tc>
              </a:tr>
              <a:tr h="549435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оценка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700" b="1" i="1" dirty="0" smtClean="0">
                <a:solidFill>
                  <a:srgbClr val="FF0000"/>
                </a:solidFill>
              </a:rPr>
              <a:t>Защита родного языка </a:t>
            </a:r>
            <a:br>
              <a:rPr lang="ru-RU" sz="2700" b="1" i="1" dirty="0" smtClean="0">
                <a:solidFill>
                  <a:srgbClr val="FF0000"/>
                </a:solidFill>
              </a:rPr>
            </a:br>
            <a:r>
              <a:rPr lang="ru-RU" sz="2700" b="1" i="1" dirty="0" smtClean="0">
                <a:solidFill>
                  <a:srgbClr val="FF0000"/>
                </a:solidFill>
              </a:rPr>
              <a:t>как патриотический долг каждого</a:t>
            </a:r>
            <a:endParaRPr lang="ru-RU" sz="2700" b="1" i="1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Цели:</a:t>
            </a:r>
          </a:p>
          <a:p>
            <a:pPr>
              <a:buNone/>
            </a:pPr>
            <a:r>
              <a:rPr lang="ru-RU" dirty="0" smtClean="0"/>
              <a:t>1) </a:t>
            </a:r>
            <a:r>
              <a:rPr lang="ru-RU" dirty="0"/>
              <a:t>определить, что угрожает русскому языку в наше </a:t>
            </a:r>
            <a:r>
              <a:rPr lang="ru-RU" dirty="0" smtClean="0"/>
              <a:t>время;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/>
              <a:t>выяснить, как законодательно защищён русский </a:t>
            </a:r>
            <a:r>
              <a:rPr lang="ru-RU" dirty="0" smtClean="0"/>
              <a:t>язык</a:t>
            </a:r>
            <a:r>
              <a:rPr lang="ru-RU" dirty="0"/>
              <a:t>;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3)</a:t>
            </a:r>
            <a:r>
              <a:rPr lang="ru-RU" dirty="0"/>
              <a:t> предложить комплекс мер по защите родного языка.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Федеральный закон от 5 мая 2014 г. N 101-ФЗ</a:t>
            </a:r>
            <a:br>
              <a:rPr lang="ru-RU" sz="3100" b="1" dirty="0" smtClean="0"/>
            </a:br>
            <a:r>
              <a:rPr lang="ru-RU" sz="3100" b="1" dirty="0" smtClean="0"/>
              <a:t>"О государственном языке Российской Федерации"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2000" b="1" dirty="0" smtClean="0"/>
              <a:t>Статья 1.</a:t>
            </a:r>
            <a:r>
              <a:rPr lang="ru-RU" sz="2000" dirty="0" smtClean="0"/>
              <a:t> Русский язык как государственный язык Российской Федерации.</a:t>
            </a:r>
          </a:p>
          <a:p>
            <a:pPr>
              <a:buNone/>
            </a:pPr>
            <a:r>
              <a:rPr lang="ru-RU" sz="2000" b="1" dirty="0" smtClean="0"/>
              <a:t>Статья 2.</a:t>
            </a:r>
            <a:r>
              <a:rPr lang="ru-RU" sz="2000" dirty="0" smtClean="0"/>
              <a:t> Законодательство Российской Федерации о государственном     языке Российской Федерации основывается на Конституции РФ.</a:t>
            </a:r>
          </a:p>
          <a:p>
            <a:pPr>
              <a:buNone/>
            </a:pPr>
            <a:r>
              <a:rPr lang="ru-RU" sz="2000" b="1" dirty="0" smtClean="0"/>
              <a:t>Статья 3.</a:t>
            </a:r>
            <a:r>
              <a:rPr lang="ru-RU" sz="2000" dirty="0" smtClean="0"/>
              <a:t> Сферы использования государственного языка Российской    Федерации.</a:t>
            </a:r>
          </a:p>
          <a:p>
            <a:pPr>
              <a:buNone/>
            </a:pPr>
            <a:r>
              <a:rPr lang="ru-RU" sz="2000" b="1" dirty="0" smtClean="0"/>
              <a:t>Статья 4.</a:t>
            </a:r>
            <a:r>
              <a:rPr lang="ru-RU" sz="2000" dirty="0" smtClean="0"/>
              <a:t> Защита и поддержка государственного языка Российской Федерации.</a:t>
            </a:r>
          </a:p>
          <a:p>
            <a:pPr>
              <a:buNone/>
            </a:pPr>
            <a:r>
              <a:rPr lang="ru-RU" sz="2000" b="1" dirty="0" smtClean="0"/>
              <a:t>Статья 5.</a:t>
            </a:r>
            <a:r>
              <a:rPr lang="ru-RU" sz="2000" dirty="0" smtClean="0"/>
              <a:t> Обеспечение права граждан Российской Федерации на пользование государственным языком Российской Федерации.</a:t>
            </a:r>
          </a:p>
          <a:p>
            <a:pPr>
              <a:buNone/>
            </a:pPr>
            <a:r>
              <a:rPr lang="ru-RU" sz="2000" b="1" dirty="0" smtClean="0"/>
              <a:t>Статья 6.</a:t>
            </a:r>
            <a:r>
              <a:rPr lang="ru-RU" sz="2000" dirty="0" smtClean="0"/>
              <a:t> Ответственность за нарушение законодательства Российской Федерации о государственном языке Российской Федерации.</a:t>
            </a:r>
          </a:p>
          <a:p>
            <a:pPr>
              <a:buNone/>
            </a:pP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Угрозы для русского языка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dirty="0" smtClean="0"/>
              <a:t>ст.1 </a:t>
            </a:r>
            <a:r>
              <a:rPr lang="ru-RU" dirty="0" smtClean="0"/>
              <a:t>п.6</a:t>
            </a:r>
          </a:p>
          <a:p>
            <a:r>
              <a:rPr lang="ru-RU" dirty="0" smtClean="0"/>
              <a:t>При использовании русского языка как государственного </a:t>
            </a:r>
            <a:r>
              <a:rPr lang="ru-RU" u="sng" dirty="0" smtClean="0"/>
              <a:t>не допускается использование </a:t>
            </a:r>
            <a:r>
              <a:rPr lang="ru-RU" dirty="0" smtClean="0"/>
              <a:t>слов и выражений, не соответствующих нормам русского литературного языка (в т.ч. нецензурной брани), за исключением иностранных слов, не имеющих общеупотребительных аналогов в русском языке.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2857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7" descr="dhdhdhdh-dhcdhundhdhudhudhdhn-dhdhudhndhnfdhdh-dhndhnnndhdh-1979-dh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071546"/>
            <a:ext cx="1101794" cy="17573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0" y="3071810"/>
            <a:ext cx="4071966" cy="34163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i="1" dirty="0" smtClean="0"/>
              <a:t>Берегите чистоту языка как святыню! Никогда не употребляйте иностранных слов. </a:t>
            </a:r>
          </a:p>
          <a:p>
            <a:pPr>
              <a:buNone/>
            </a:pP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Русский язык так богат и гибок, что нам нечего брать у тех, кто беднее нас. 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1500174"/>
            <a:ext cx="2643206" cy="1323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dirty="0" smtClean="0"/>
              <a:t>       И. С. </a:t>
            </a:r>
            <a:r>
              <a:rPr lang="ru-RU" sz="1600" dirty="0" smtClean="0"/>
              <a:t>Тургенев </a:t>
            </a:r>
            <a:r>
              <a:rPr lang="ru-RU" sz="1600" dirty="0" smtClean="0"/>
              <a:t>–</a:t>
            </a:r>
          </a:p>
          <a:p>
            <a:r>
              <a:rPr lang="ru-RU" sz="1600" dirty="0" smtClean="0"/>
              <a:t>член </a:t>
            </a:r>
            <a:r>
              <a:rPr lang="ru-RU" sz="1600" dirty="0" smtClean="0"/>
              <a:t>-корреспондент императорской Академии наук по разряду русского языка и словесности</a:t>
            </a:r>
            <a:endParaRPr lang="ru-RU" sz="1600" dirty="0"/>
          </a:p>
        </p:txBody>
      </p:sp>
      <p:pic>
        <p:nvPicPr>
          <p:cNvPr id="1026" name="Picture 2" descr="C:\Documents and Settings\семья.C602757887B643F\Рабочий стол\вс-ур\cef388517df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14422"/>
            <a:ext cx="1576317" cy="202819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143636" y="1500174"/>
            <a:ext cx="2643206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dirty="0" smtClean="0"/>
              <a:t>       В.Г.Белинский – литературный критик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57752" y="3071810"/>
            <a:ext cx="4071966" cy="23083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i="1" dirty="0" smtClean="0"/>
              <a:t>Употреблять иностранное слово, когда есть равносильное ему русское слово, - значит оскорблять и здравый смысл, и здравый вкус.</a:t>
            </a:r>
            <a:endParaRPr lang="ru-RU" sz="2400" b="1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Самостоятельная работа</a:t>
            </a:r>
            <a:endParaRPr lang="ru-RU" sz="32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2000" u="sng" dirty="0" smtClean="0"/>
              <a:t>Из статьи «Железный Иван» в «Российской газете» от 10.07.2014.</a:t>
            </a:r>
            <a:endParaRPr lang="ru-RU" sz="2000" dirty="0" smtClean="0"/>
          </a:p>
          <a:p>
            <a:pPr>
              <a:buNone/>
            </a:pPr>
            <a:r>
              <a:rPr lang="ru-RU" sz="2800" dirty="0" smtClean="0"/>
              <a:t>1) И </a:t>
            </a:r>
            <a:r>
              <a:rPr lang="ru-RU" sz="2800" dirty="0" smtClean="0"/>
              <a:t>вот новый русский </a:t>
            </a:r>
            <a:r>
              <a:rPr lang="ru-RU" sz="2800" dirty="0" err="1" smtClean="0"/>
              <a:t>блокбастер</a:t>
            </a:r>
            <a:r>
              <a:rPr lang="ru-RU" sz="2800" dirty="0" smtClean="0"/>
              <a:t> – хит этого лета – «</a:t>
            </a:r>
            <a:r>
              <a:rPr lang="ru-RU" sz="2800" dirty="0" err="1" smtClean="0"/>
              <a:t>Поддубный</a:t>
            </a:r>
            <a:r>
              <a:rPr lang="ru-RU" sz="2800" dirty="0" smtClean="0"/>
              <a:t>».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2) «</a:t>
            </a:r>
            <a:r>
              <a:rPr lang="ru-RU" sz="2800" dirty="0" err="1" smtClean="0"/>
              <a:t>Экшн</a:t>
            </a:r>
            <a:r>
              <a:rPr lang="ru-RU" sz="2800" dirty="0" smtClean="0"/>
              <a:t>» и драйв удачно, строго по времени, перемежаются с лирическими моментами.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3) В </a:t>
            </a:r>
            <a:r>
              <a:rPr lang="ru-RU" sz="2800" dirty="0" smtClean="0"/>
              <a:t>картине чуть переборщили с </a:t>
            </a:r>
            <a:r>
              <a:rPr lang="ru-RU" sz="2800" dirty="0" err="1" smtClean="0"/>
              <a:t>флэшбэками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444</Words>
  <Application>Microsoft Office PowerPoint</Application>
  <PresentationFormat>Экран (4:3)</PresentationFormat>
  <Paragraphs>80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Всероссийский урок русского языка</vt:lpstr>
      <vt:lpstr>Слайд 2</vt:lpstr>
      <vt:lpstr>Тема урока:            Защита  родного  языка            как патриотический   долг   каждого</vt:lpstr>
      <vt:lpstr>Проверь себя</vt:lpstr>
      <vt:lpstr>Защита родного языка  как патриотический долг каждого</vt:lpstr>
      <vt:lpstr> Федеральный закон от 5 мая 2014 г. N 101-ФЗ "О государственном языке Российской Федерации" </vt:lpstr>
      <vt:lpstr>Угрозы для русского языка</vt:lpstr>
      <vt:lpstr>Слайд 8</vt:lpstr>
      <vt:lpstr>Самостоятельная работа</vt:lpstr>
      <vt:lpstr>Защита  родного  языка -   патриотический   долг   каждого ?</vt:lpstr>
      <vt:lpstr>Используемая литература и Интернет-ресурсы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урок русского языка</dc:title>
  <dc:creator>семья</dc:creator>
  <cp:lastModifiedBy>семья</cp:lastModifiedBy>
  <cp:revision>73</cp:revision>
  <dcterms:created xsi:type="dcterms:W3CDTF">2014-07-19T17:19:55Z</dcterms:created>
  <dcterms:modified xsi:type="dcterms:W3CDTF">2014-08-20T23:06:27Z</dcterms:modified>
</cp:coreProperties>
</file>