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72" r:id="rId9"/>
    <p:sldId id="273" r:id="rId10"/>
    <p:sldId id="276" r:id="rId11"/>
    <p:sldId id="27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56A218-CC38-4D2A-ABA6-4E13E585968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88A68-00D8-4B59-BC79-9547D9B87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214950"/>
            <a:ext cx="5798448" cy="95035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М.В.Кузнецова, методист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457203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Социокультурная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среда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ГАОУ СПО КО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«Кузбасский техникум архитектуры, геодезии и строительства»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Методический фестиваль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«Инновации в образовании»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Цели</a:t>
            </a:r>
            <a:r>
              <a:rPr lang="ru-RU" sz="1600" dirty="0" smtClean="0"/>
              <a:t>:</a:t>
            </a:r>
          </a:p>
          <a:p>
            <a:pPr>
              <a:buNone/>
            </a:pPr>
            <a:r>
              <a:rPr lang="ru-RU" sz="1600" dirty="0" smtClean="0"/>
              <a:t>- повышение уровня профессионального мастерства педагогических кадров, </a:t>
            </a:r>
          </a:p>
          <a:p>
            <a:pPr>
              <a:buNone/>
            </a:pPr>
            <a:r>
              <a:rPr lang="ru-RU" sz="1600" dirty="0" smtClean="0"/>
              <a:t>- включение преподавателей и мастеров производственного обучения  в творческий педагогический поиск, </a:t>
            </a:r>
          </a:p>
          <a:p>
            <a:pPr>
              <a:buNone/>
            </a:pPr>
            <a:r>
              <a:rPr lang="ru-RU" sz="1600" dirty="0" smtClean="0"/>
              <a:t>- обеспечение готовности преподавателей к реализации требований ФГОС.</a:t>
            </a:r>
          </a:p>
          <a:p>
            <a:pPr>
              <a:buNone/>
            </a:pPr>
            <a:r>
              <a:rPr lang="ru-RU" sz="1600" dirty="0" smtClean="0"/>
              <a:t> </a:t>
            </a:r>
            <a:r>
              <a:rPr lang="ru-RU" sz="1600" b="1" dirty="0" smtClean="0"/>
              <a:t>Задачи: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- представить опыт работы преподавателей по реализации компетентностного подхода в профессиональном образовании,</a:t>
            </a:r>
          </a:p>
          <a:p>
            <a:pPr>
              <a:buNone/>
            </a:pPr>
            <a:r>
              <a:rPr lang="ru-RU" sz="1600" dirty="0" smtClean="0"/>
              <a:t>-     представить опыт работы по созданию учебно-методических материалов,</a:t>
            </a:r>
          </a:p>
          <a:p>
            <a:pPr>
              <a:buNone/>
            </a:pPr>
            <a:r>
              <a:rPr lang="ru-RU" sz="1600" dirty="0" smtClean="0"/>
              <a:t>-   создать условия для реализации творческого потенциала  и педагогической активности педагогических работников,</a:t>
            </a:r>
          </a:p>
          <a:p>
            <a:pPr>
              <a:buNone/>
            </a:pPr>
            <a:r>
              <a:rPr lang="ru-RU" sz="1600" dirty="0" smtClean="0"/>
              <a:t>-  обеспечить работу с одаренными обучающимися.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В рамках фестиваля проводятся следующие мероприятия: </a:t>
            </a:r>
          </a:p>
          <a:p>
            <a:pPr>
              <a:buNone/>
            </a:pPr>
            <a:r>
              <a:rPr lang="ru-RU" sz="1600" dirty="0" smtClean="0"/>
              <a:t>- предметные олимпиады;</a:t>
            </a:r>
          </a:p>
          <a:p>
            <a:pPr>
              <a:buNone/>
            </a:pPr>
            <a:r>
              <a:rPr lang="ru-RU" sz="1600" dirty="0" smtClean="0"/>
              <a:t>- открытые уроки;</a:t>
            </a:r>
          </a:p>
          <a:p>
            <a:pPr>
              <a:buNone/>
            </a:pPr>
            <a:r>
              <a:rPr lang="ru-RU" sz="1600" dirty="0" smtClean="0"/>
              <a:t>- конкурс методических разработок.</a:t>
            </a:r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Программа обучающего семинара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«Формирование фондов оценочных средств»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2" y="928671"/>
          <a:ext cx="9144002" cy="571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082"/>
                <a:gridCol w="5814353"/>
                <a:gridCol w="2194567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Выступающие, форма проведения занятий</a:t>
                      </a:r>
                      <a:endParaRPr lang="ru-RU" sz="1200" dirty="0"/>
                    </a:p>
                  </a:txBody>
                  <a:tcPr/>
                </a:tc>
              </a:tr>
              <a:tr h="971559"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05.10.2012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Нормативно, правовые документы, обеспечивающие организацию самостоятельной работы обучающихся. План работы методического кабинета по подготовке КУМО для реализации ОПОП. Комплексно-методическое обеспечение учебной дисциплины в соответствии требованиям нового стандарта.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.П.Негадаева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зам.директора по НМР,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лекция, ответы на вопросы</a:t>
                      </a:r>
                      <a:endParaRPr lang="ru-RU" sz="1200" dirty="0"/>
                    </a:p>
                  </a:txBody>
                  <a:tcPr/>
                </a:tc>
              </a:tr>
              <a:tr h="2286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05.10.2012</a:t>
                      </a:r>
                      <a:endParaRPr lang="ru-RU" sz="1200" b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«Контрольно-оценочные средства, ориентированные на проверку сформированных компетенций. Методологические принципы разработки»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оценка процесса и результатов освоения ОПОП. Ориентация на полное овладение деятельностью. Основные характеристики компетенций и общие подходы к их оценке. Государственная итоговая аттестация. Возможности сертификации выпускников. Предложения по формату документов об образовании. Контроль и оценка результатов освоения профессионального модуля. Промежуточная аттестация по МДК и практикам. Экзамен (квалификационный) по профессиональному модулю в целом. Объекты и инструментарий оценивания. Обязательная апробация оценочных материалов с участием работодателей.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Н.П.Негадаева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зам.директора по НМР,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лекция, ответы на вопросы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74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05.10.2012</a:t>
                      </a:r>
                      <a:endParaRPr lang="ru-RU" sz="1200" b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КОС. Алгоритм разработки КОС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показатели оценки результатов обучения по профессиональному модулю – требования к формулировкам.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М.В.Кузнецова, методист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лекция, дискуссия</a:t>
                      </a:r>
                      <a:endParaRPr lang="ru-RU" sz="1200" dirty="0"/>
                    </a:p>
                  </a:txBody>
                  <a:tcPr/>
                </a:tc>
              </a:tr>
              <a:tr h="462667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12.10.2012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комплектов </a:t>
                      </a:r>
                      <a:r>
                        <a:rPr kumimoji="0"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контрольно-оцночных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средств по профессиональному модулю.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по группам. Основные показатели оценки результатов обучения по профессиональному модулю – коррекция формулировок. Разработка системы оценивания по профессиональному модулю. Заполнение паспорта макета КОС по профессиональному модулю.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М.В.Кузнецова, методист,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практическое занятие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Критерии эффективности функционирования структуры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социокультурной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деятельности: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Взаимодействие двух главных субъектов образовательно-воспитательного процесса  - студентов и преподавателей.</a:t>
            </a:r>
          </a:p>
          <a:p>
            <a:r>
              <a:rPr lang="ru-RU" dirty="0" smtClean="0"/>
              <a:t>2. Неразрывная связь учебно-научного, учебно-воспитательного и </a:t>
            </a:r>
            <a:r>
              <a:rPr lang="ru-RU" dirty="0" err="1" smtClean="0"/>
              <a:t>внеучебного</a:t>
            </a:r>
            <a:r>
              <a:rPr lang="ru-RU" dirty="0" smtClean="0"/>
              <a:t>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процессов.</a:t>
            </a:r>
          </a:p>
          <a:p>
            <a:r>
              <a:rPr lang="ru-RU" dirty="0" smtClean="0"/>
              <a:t>3. Достижения обучающихся в различных конкурсах, соревнованиях, проектах, фестивалях.</a:t>
            </a:r>
          </a:p>
          <a:p>
            <a:r>
              <a:rPr lang="ru-RU" dirty="0" smtClean="0"/>
              <a:t>4. Культура профессионально-педагогического общения.</a:t>
            </a:r>
          </a:p>
          <a:p>
            <a:r>
              <a:rPr lang="ru-RU" dirty="0" smtClean="0"/>
              <a:t>5. Мастерство в использовании методов и приемов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Характеристика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социокультурной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среды техникума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Необходимым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условием  реализации основной профессиональной образовательной программы по специальностям и профессиям является удовлетворение требований ФГОС по формированию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среды, созданию условий, необходимых для всестороннего развития и социализации личности, сохранению здоровья обучающихся, способствовать развитию воспитательного компонента образовательного процесса, включая развитие самоуправления, участие обучающихся в работе общественных организаций, спортивных и творческих клубов.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среда в условиях реализации ФГОС 3 (проект)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Среди приоритетных качеств современного специалиста выделяются самостоятельность, ответственность, инициативность,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принятии решений, умение работать в коллективе, способность находить организационно-управленческие решения и др.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Формированию этих качеств способствует не только учебная , но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внеучебная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деятельность.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среда техникума направлена на удовлетворение потребностей и интересов личности обучающихся в соответствии с общечеловеческими и национальными ценностями. 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этого требуется комплексное решение взаимосвязанных проблем в области: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осуществление учебного процесса;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организация быта, досуга и отдыха;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художественное и научно-техническое творчество;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развитие физической культуры и спорта;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формирование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среда в условиях реализации ФГОС 3 (проект)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Цель</a:t>
            </a:r>
            <a:r>
              <a:rPr lang="ru-RU" sz="1600" b="1" dirty="0"/>
              <a:t>:</a:t>
            </a:r>
            <a:endParaRPr lang="ru-RU" sz="1600" dirty="0"/>
          </a:p>
          <a:p>
            <a:r>
              <a:rPr lang="ru-RU" sz="1600" b="1" dirty="0"/>
              <a:t> формирование разносторонней развитой личности,  конкурентоспособного специалиста с профессиональным образованием</a:t>
            </a:r>
            <a:r>
              <a:rPr lang="ru-RU" sz="1600" b="1" dirty="0" smtClean="0"/>
              <a:t>.</a:t>
            </a:r>
          </a:p>
          <a:p>
            <a:pPr>
              <a:buNone/>
            </a:pPr>
            <a:r>
              <a:rPr lang="ru-RU" sz="1600" dirty="0"/>
              <a:t> 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Задачи</a:t>
            </a:r>
            <a:r>
              <a:rPr lang="ru-RU" sz="1600" dirty="0"/>
              <a:t>:</a:t>
            </a:r>
          </a:p>
          <a:p>
            <a:pPr>
              <a:buNone/>
            </a:pPr>
            <a:r>
              <a:rPr lang="ru-RU" sz="1600" dirty="0"/>
              <a:t>1) формирование полноценной </a:t>
            </a:r>
            <a:r>
              <a:rPr lang="ru-RU" sz="1600" dirty="0" smtClean="0"/>
              <a:t>социально-педагогической </a:t>
            </a:r>
            <a:r>
              <a:rPr lang="ru-RU" sz="1600" dirty="0"/>
              <a:t>и </a:t>
            </a:r>
            <a:r>
              <a:rPr lang="ru-RU" sz="1600" dirty="0" err="1"/>
              <a:t>социокультурной</a:t>
            </a:r>
            <a:r>
              <a:rPr lang="ru-RU" sz="1600" dirty="0"/>
              <a:t> воспитывающей среды в техникуме; </a:t>
            </a:r>
          </a:p>
          <a:p>
            <a:pPr>
              <a:buNone/>
            </a:pPr>
            <a:r>
              <a:rPr lang="ru-RU" sz="1600" dirty="0"/>
              <a:t>2) формирование у студентов </a:t>
            </a:r>
            <a:r>
              <a:rPr lang="ru-RU" sz="1600" dirty="0" smtClean="0"/>
              <a:t>нравственных</a:t>
            </a:r>
            <a:r>
              <a:rPr lang="ru-RU" sz="1600" dirty="0"/>
              <a:t>, духовных и культурных ценностей, этических </a:t>
            </a:r>
            <a:r>
              <a:rPr lang="ru-RU" sz="1600" dirty="0" smtClean="0"/>
              <a:t>норм</a:t>
            </a:r>
            <a:r>
              <a:rPr lang="ru-RU" sz="1600" dirty="0"/>
              <a:t>; </a:t>
            </a:r>
          </a:p>
          <a:p>
            <a:pPr>
              <a:buNone/>
            </a:pPr>
            <a:r>
              <a:rPr lang="ru-RU" sz="1600" dirty="0"/>
              <a:t>3) выработка у студентов чувства принадлежности к сообществу техникума и выбранной профессии, специальности;</a:t>
            </a:r>
          </a:p>
          <a:p>
            <a:pPr>
              <a:buNone/>
            </a:pPr>
            <a:r>
              <a:rPr lang="ru-RU" sz="1600" dirty="0"/>
              <a:t>4) ориентация студентов на активную жизненную позицию;</a:t>
            </a:r>
          </a:p>
          <a:p>
            <a:pPr>
              <a:buNone/>
            </a:pPr>
            <a:r>
              <a:rPr lang="ru-RU" sz="1600" dirty="0"/>
              <a:t>5) удовлетворение потребностей </a:t>
            </a:r>
            <a:r>
              <a:rPr lang="ru-RU" sz="1600" dirty="0" smtClean="0"/>
              <a:t>личности </a:t>
            </a:r>
            <a:r>
              <a:rPr lang="ru-RU" sz="1600" dirty="0"/>
              <a:t>в интеллектуальном, культурном, нравственном и физическом развитии;</a:t>
            </a:r>
          </a:p>
          <a:p>
            <a:pPr>
              <a:buNone/>
            </a:pPr>
            <a:r>
              <a:rPr lang="ru-RU" sz="1600" dirty="0"/>
              <a:t>6) формирование и активизация деятельности молодежных объединений.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Направления деятельности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формирования у обучающихся ответственности и организованности созданы:</a:t>
            </a:r>
          </a:p>
          <a:p>
            <a:r>
              <a:rPr lang="ru-RU" dirty="0" smtClean="0"/>
              <a:t> концепции деятельности;</a:t>
            </a:r>
          </a:p>
          <a:p>
            <a:r>
              <a:rPr lang="ru-RU" dirty="0" smtClean="0"/>
              <a:t>планы работы на учебный год;</a:t>
            </a:r>
          </a:p>
          <a:p>
            <a:r>
              <a:rPr lang="ru-RU" dirty="0" smtClean="0"/>
              <a:t>составлена форма  отчетности по итогам работы.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6643710"/>
            <a:ext cx="822960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85786" y="142852"/>
            <a:ext cx="7218363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Социокультурная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среда техникума в условиях реализации ФГОС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282" y="785794"/>
            <a:ext cx="1928825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ОБРАЗОВАТЕЛЬНЫЙ БЛОК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00364" y="785794"/>
            <a:ext cx="2071703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ВОСПИТАТЕЛЬНЫЙ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БЛОК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286380" y="785794"/>
            <a:ext cx="2786082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НАУЧНО-МЕТОДИЧЕСКИЙ БЛОК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42844" y="1571612"/>
            <a:ext cx="1133475" cy="61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аудиторных занятий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428728" y="2500306"/>
            <a:ext cx="10096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Олимпиады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643174" y="2500306"/>
            <a:ext cx="1133475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Студенческий совет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714612" y="4071942"/>
            <a:ext cx="1076325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Творческие клубы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714612" y="5357826"/>
            <a:ext cx="1076325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Волонтерское движение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714612" y="5929330"/>
            <a:ext cx="10763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Психологическая служба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929322" y="1857364"/>
            <a:ext cx="1357322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Методический фестиваль «Инновации  в образовании»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929322" y="2714620"/>
            <a:ext cx="1357322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Научно-практическая </a:t>
            </a:r>
            <a:r>
              <a:rPr lang="ru-RU" sz="1100" dirty="0" smtClean="0"/>
              <a:t>конференция «Самостоятельная работа студентов»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929322" y="3929066"/>
            <a:ext cx="1357322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Обучающий семинар «Разработка фондов оценочных средств для оценки качества освоения ОПОП»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929322" y="5429264"/>
            <a:ext cx="1357322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100" dirty="0" smtClean="0"/>
              <a:t>Семинар «Пути реализации компетентностного подхода в профессиональном образовании»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714612" y="4643446"/>
            <a:ext cx="1133475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Вокальная группа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214810" y="4643446"/>
            <a:ext cx="1276351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Гражданско-патриотический клуб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14282" y="3286124"/>
            <a:ext cx="1133475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100" dirty="0" smtClean="0"/>
              <a:t>Спортивная секция по волейболу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428728" y="3286124"/>
            <a:ext cx="1133475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Спортивная секция по баскетболу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643174" y="3286124"/>
            <a:ext cx="1133475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Спортивная секция по настольному теннису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071538" y="5857892"/>
            <a:ext cx="1347789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Социологическое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исследование обучающихся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286248" y="5857892"/>
            <a:ext cx="1133475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Курс адаптации обучающихся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 –го курса 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714612" y="1571612"/>
            <a:ext cx="1076325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Профессиональные конкурсы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357290" y="1571612"/>
            <a:ext cx="1214446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внеаудиторной деятельности</a:t>
            </a:r>
          </a:p>
        </p:txBody>
      </p:sp>
      <p:cxnSp>
        <p:nvCxnSpPr>
          <p:cNvPr id="1040" name="AutoShape 16"/>
          <p:cNvCxnSpPr>
            <a:cxnSpLocks noChangeShapeType="1"/>
          </p:cNvCxnSpPr>
          <p:nvPr/>
        </p:nvCxnSpPr>
        <p:spPr bwMode="auto">
          <a:xfrm rot="5400000">
            <a:off x="1679555" y="3750471"/>
            <a:ext cx="4785552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3786182" y="2714620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>
            <a:off x="4071934" y="5000636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>
            <a:off x="3786182" y="3643314"/>
            <a:ext cx="28575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>
            <a:off x="3857620" y="4286256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9" name="AutoShape 20"/>
          <p:cNvCxnSpPr>
            <a:cxnSpLocks noChangeShapeType="1"/>
          </p:cNvCxnSpPr>
          <p:nvPr/>
        </p:nvCxnSpPr>
        <p:spPr bwMode="auto">
          <a:xfrm>
            <a:off x="3857620" y="5572140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0" name="AutoShape 20"/>
          <p:cNvCxnSpPr>
            <a:cxnSpLocks noChangeShapeType="1"/>
          </p:cNvCxnSpPr>
          <p:nvPr/>
        </p:nvCxnSpPr>
        <p:spPr bwMode="auto">
          <a:xfrm>
            <a:off x="3857620" y="6143644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" name="AutoShape 20"/>
          <p:cNvCxnSpPr>
            <a:cxnSpLocks noChangeShapeType="1"/>
          </p:cNvCxnSpPr>
          <p:nvPr/>
        </p:nvCxnSpPr>
        <p:spPr bwMode="auto">
          <a:xfrm>
            <a:off x="3857620" y="5000636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4286248" y="3857628"/>
            <a:ext cx="1133475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Вокальная группа</a:t>
            </a:r>
          </a:p>
        </p:txBody>
      </p:sp>
      <p:cxnSp>
        <p:nvCxnSpPr>
          <p:cNvPr id="43" name="AutoShape 20"/>
          <p:cNvCxnSpPr>
            <a:cxnSpLocks noChangeShapeType="1"/>
          </p:cNvCxnSpPr>
          <p:nvPr/>
        </p:nvCxnSpPr>
        <p:spPr bwMode="auto">
          <a:xfrm>
            <a:off x="4143372" y="4286256"/>
            <a:ext cx="14287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4" name="AutoShape 20"/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2562203" y="3643314"/>
            <a:ext cx="80971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20"/>
          <p:cNvCxnSpPr>
            <a:cxnSpLocks noChangeShapeType="1"/>
            <a:stCxn id="22" idx="3"/>
            <a:endCxn id="23" idx="1"/>
          </p:cNvCxnSpPr>
          <p:nvPr/>
        </p:nvCxnSpPr>
        <p:spPr bwMode="auto">
          <a:xfrm>
            <a:off x="1347757" y="3643314"/>
            <a:ext cx="80971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6" name="AutoShape 20"/>
          <p:cNvCxnSpPr>
            <a:cxnSpLocks noChangeShapeType="1"/>
          </p:cNvCxnSpPr>
          <p:nvPr/>
        </p:nvCxnSpPr>
        <p:spPr bwMode="auto">
          <a:xfrm>
            <a:off x="2500298" y="6143644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7" name="AutoShape 20"/>
          <p:cNvCxnSpPr>
            <a:cxnSpLocks noChangeShapeType="1"/>
          </p:cNvCxnSpPr>
          <p:nvPr/>
        </p:nvCxnSpPr>
        <p:spPr bwMode="auto">
          <a:xfrm>
            <a:off x="4071934" y="6143644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8" name="AutoShape 16"/>
          <p:cNvCxnSpPr>
            <a:cxnSpLocks noChangeShapeType="1"/>
          </p:cNvCxnSpPr>
          <p:nvPr/>
        </p:nvCxnSpPr>
        <p:spPr bwMode="auto">
          <a:xfrm rot="5400000">
            <a:off x="3536546" y="3535760"/>
            <a:ext cx="4357718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1" name="AutoShape 20"/>
          <p:cNvCxnSpPr>
            <a:cxnSpLocks noChangeShapeType="1"/>
          </p:cNvCxnSpPr>
          <p:nvPr/>
        </p:nvCxnSpPr>
        <p:spPr bwMode="auto">
          <a:xfrm>
            <a:off x="5715008" y="5715016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2" name="AutoShape 20"/>
          <p:cNvCxnSpPr>
            <a:cxnSpLocks noChangeShapeType="1"/>
          </p:cNvCxnSpPr>
          <p:nvPr/>
        </p:nvCxnSpPr>
        <p:spPr bwMode="auto">
          <a:xfrm>
            <a:off x="5715008" y="4500570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3" name="AutoShape 20"/>
          <p:cNvCxnSpPr>
            <a:cxnSpLocks noChangeShapeType="1"/>
          </p:cNvCxnSpPr>
          <p:nvPr/>
        </p:nvCxnSpPr>
        <p:spPr bwMode="auto">
          <a:xfrm>
            <a:off x="5715008" y="3214686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4" name="AutoShape 20"/>
          <p:cNvCxnSpPr>
            <a:cxnSpLocks noChangeShapeType="1"/>
          </p:cNvCxnSpPr>
          <p:nvPr/>
        </p:nvCxnSpPr>
        <p:spPr bwMode="auto">
          <a:xfrm>
            <a:off x="5715008" y="2214554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5" name="AutoShape 17"/>
          <p:cNvCxnSpPr>
            <a:cxnSpLocks noChangeShapeType="1"/>
          </p:cNvCxnSpPr>
          <p:nvPr/>
        </p:nvCxnSpPr>
        <p:spPr bwMode="auto">
          <a:xfrm>
            <a:off x="2571736" y="1857364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" name="AutoShape 2"/>
          <p:cNvCxnSpPr>
            <a:cxnSpLocks noChangeShapeType="1"/>
            <a:endCxn id="1032" idx="0"/>
          </p:cNvCxnSpPr>
          <p:nvPr/>
        </p:nvCxnSpPr>
        <p:spPr bwMode="auto">
          <a:xfrm rot="16200000" flipH="1">
            <a:off x="1824016" y="2390769"/>
            <a:ext cx="214314" cy="47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42844" y="2500306"/>
            <a:ext cx="1152526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Экологические конференции</a:t>
            </a:r>
          </a:p>
        </p:txBody>
      </p:sp>
      <p:cxnSp>
        <p:nvCxnSpPr>
          <p:cNvPr id="50" name="AutoShape 2"/>
          <p:cNvCxnSpPr>
            <a:cxnSpLocks noChangeShapeType="1"/>
          </p:cNvCxnSpPr>
          <p:nvPr/>
        </p:nvCxnSpPr>
        <p:spPr bwMode="auto">
          <a:xfrm rot="16200000" flipH="1">
            <a:off x="609571" y="2319331"/>
            <a:ext cx="214314" cy="47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Волонтерское движение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Волонтерское движение направлено на осуществление участия в благотворительных акциях по оказанию помощи ветеранам ВОВ, ветеранам труда, пенсионерам, инвалидам.</a:t>
            </a:r>
          </a:p>
          <a:p>
            <a:r>
              <a:rPr lang="ru-RU" sz="1600" dirty="0" smtClean="0"/>
              <a:t>Виды работ: </a:t>
            </a:r>
          </a:p>
          <a:p>
            <a:r>
              <a:rPr lang="ru-RU" sz="1600" dirty="0" smtClean="0"/>
              <a:t>-ремонт жилых домов;</a:t>
            </a:r>
          </a:p>
          <a:p>
            <a:r>
              <a:rPr lang="ru-RU" sz="1600" dirty="0" smtClean="0"/>
              <a:t>- изготовление и установка заборов, изгородей;</a:t>
            </a:r>
          </a:p>
          <a:p>
            <a:r>
              <a:rPr lang="ru-RU" sz="1600" dirty="0" smtClean="0"/>
              <a:t>- уборка мусора в скверах, улицах города;</a:t>
            </a:r>
          </a:p>
          <a:p>
            <a:r>
              <a:rPr lang="ru-RU" sz="1600" dirty="0" smtClean="0"/>
              <a:t>- концертные программы для ветеранов войн труда;</a:t>
            </a:r>
          </a:p>
          <a:p>
            <a:r>
              <a:rPr lang="ru-RU" sz="1600" dirty="0" smtClean="0"/>
              <a:t>- участие в акции «Гармония добра» (помощь в доставке инвалидов в концертные залы);</a:t>
            </a:r>
          </a:p>
          <a:p>
            <a:r>
              <a:rPr lang="ru-RU" sz="1600" dirty="0" smtClean="0"/>
              <a:t>- озеленение улиц города;</a:t>
            </a:r>
          </a:p>
          <a:p>
            <a:r>
              <a:rPr lang="ru-RU" sz="1600" dirty="0" smtClean="0"/>
              <a:t>- организация концертных программ для  детских домов, приютов, интернатов;</a:t>
            </a:r>
          </a:p>
          <a:p>
            <a:r>
              <a:rPr lang="ru-RU" sz="1600" dirty="0" smtClean="0"/>
              <a:t>- оформление снежных городков.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Психолого-педагогическое сопровождение учебного процесса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Курс адаптации </a:t>
            </a:r>
            <a:r>
              <a:rPr lang="ru-RU" sz="1600" dirty="0" smtClean="0"/>
              <a:t>направлен на развитие у обучающихся интереса к индивидуальным личностным особенностям, знакомству с основами эффективного общения и обучения, получение информации о себе в социуме.</a:t>
            </a:r>
          </a:p>
          <a:p>
            <a:pPr>
              <a:buNone/>
            </a:pPr>
            <a:r>
              <a:rPr lang="ru-RU" sz="1600" dirty="0" smtClean="0"/>
              <a:t>Цель программы «Курс адаптации»:  формирование у подростков навыков адекватного общения со сверстниками и взрослыми, повышение навыков эффективной коммуникации, оказание помощи в скорейшей адаптации к образовательному процессу в техникуме, повышение мотивации.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Социологическое исследование </a:t>
            </a:r>
            <a:r>
              <a:rPr lang="ru-RU" sz="1600" dirty="0" smtClean="0"/>
              <a:t>обучающихся помогает  классным руководителям выявить психологическую обстановку в группе, определить уровень мотивации у студентов на продолжение учебы, выявить проблемы, связанные с процессами обучения, воспитания.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858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Социокультурная среда   ГАОУ СПО КО  «Кузбасский техникум архитектуры, геодезии и строительства» </vt:lpstr>
      <vt:lpstr>Характеристика социокультурной среды техникума</vt:lpstr>
      <vt:lpstr>Социокультурная среда в условиях реализации ФГОС 3 (проект)</vt:lpstr>
      <vt:lpstr>Проблемы </vt:lpstr>
      <vt:lpstr>Социокультурная среда в условиях реализации ФГОС 3 (проект)</vt:lpstr>
      <vt:lpstr>Направления деятельности </vt:lpstr>
      <vt:lpstr>Слайд 7</vt:lpstr>
      <vt:lpstr>Волонтерское движение </vt:lpstr>
      <vt:lpstr>Психолого-педагогическое сопровождение учебного процесса</vt:lpstr>
      <vt:lpstr>Методический фестиваль   «Инновации в образовании»</vt:lpstr>
      <vt:lpstr>Программа обучающего семинара   «Формирование фондов оценочных средств»</vt:lpstr>
      <vt:lpstr>Критерии эффективности функционирования структуры социокультурной деятельности:</vt:lpstr>
    </vt:vector>
  </TitlesOfParts>
  <Company>КузТАГиС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Социокультурная среда  ГАОУ СПО КО  «Кузбасский техникум архитектуры, геодезии и строительства»</dc:title>
  <dc:creator>Бутырская</dc:creator>
  <cp:lastModifiedBy>Кузнецова</cp:lastModifiedBy>
  <cp:revision>40</cp:revision>
  <dcterms:created xsi:type="dcterms:W3CDTF">2013-04-22T07:17:31Z</dcterms:created>
  <dcterms:modified xsi:type="dcterms:W3CDTF">2014-09-10T09:43:48Z</dcterms:modified>
</cp:coreProperties>
</file>