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11"/>
  </p:notesMasterIdLst>
  <p:sldIdLst>
    <p:sldId id="266" r:id="rId2"/>
    <p:sldId id="256" r:id="rId3"/>
    <p:sldId id="268" r:id="rId4"/>
    <p:sldId id="269" r:id="rId5"/>
    <p:sldId id="270" r:id="rId6"/>
    <p:sldId id="261" r:id="rId7"/>
    <p:sldId id="262" r:id="rId8"/>
    <p:sldId id="263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649" autoAdjust="0"/>
  </p:normalViewPr>
  <p:slideViewPr>
    <p:cSldViewPr>
      <p:cViewPr varScale="1">
        <p:scale>
          <a:sx n="51" d="100"/>
          <a:sy n="51" d="100"/>
        </p:scale>
        <p:origin x="-547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B2099-2DBC-4192-B27F-CEE3C10EB955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6D434-0C06-4BA7-8706-12E7E6E678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D434-0C06-4BA7-8706-12E7E6E678D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D434-0C06-4BA7-8706-12E7E6E678D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F9125-9D22-41D8-9E99-E1709D490C9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F9125-9D22-41D8-9E99-E1709D490C9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F9125-9D22-41D8-9E99-E1709D490C9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D434-0C06-4BA7-8706-12E7E6E678D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D434-0C06-4BA7-8706-12E7E6E678D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D434-0C06-4BA7-8706-12E7E6E678D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D434-0C06-4BA7-8706-12E7E6E678D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1A8F-9CBA-4722-8C12-4E99EA366679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E30CCE-CEA6-4A6B-8C6A-5AC244D8C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1A8F-9CBA-4722-8C12-4E99EA366679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CCE-CEA6-4A6B-8C6A-5AC244D8C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1A8F-9CBA-4722-8C12-4E99EA366679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CCE-CEA6-4A6B-8C6A-5AC244D8C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BF3AF93A-BE43-4EED-AE0D-4A12EF57C0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8007350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38200" y="4076700"/>
            <a:ext cx="8007350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0EB53ADE-5F39-4DB7-8DC5-D6565B6BCE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1A8F-9CBA-4722-8C12-4E99EA366679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E30CCE-CEA6-4A6B-8C6A-5AC244D8C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1A8F-9CBA-4722-8C12-4E99EA366679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CCE-CEA6-4A6B-8C6A-5AC244D8C9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1A8F-9CBA-4722-8C12-4E99EA366679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CCE-CEA6-4A6B-8C6A-5AC244D8C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1A8F-9CBA-4722-8C12-4E99EA366679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9E30CCE-CEA6-4A6B-8C6A-5AC244D8C9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1A8F-9CBA-4722-8C12-4E99EA366679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CCE-CEA6-4A6B-8C6A-5AC244D8C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1A8F-9CBA-4722-8C12-4E99EA366679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CCE-CEA6-4A6B-8C6A-5AC244D8C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1A8F-9CBA-4722-8C12-4E99EA366679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CCE-CEA6-4A6B-8C6A-5AC244D8C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C1A8F-9CBA-4722-8C12-4E99EA366679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30CCE-CEA6-4A6B-8C6A-5AC244D8C9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66C1A8F-9CBA-4722-8C12-4E99EA366679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9E30CCE-CEA6-4A6B-8C6A-5AC244D8C9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</p:sldLayoutIdLst>
  <p:transition>
    <p:wheel spokes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jpe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785786" y="2143116"/>
            <a:ext cx="7643866" cy="2286016"/>
          </a:xfrm>
          <a:prstGeom prst="horizontalScroll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Мягкий знак – показатель мягкости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85720" y="428604"/>
            <a:ext cx="84296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у ч </a:t>
            </a:r>
            <a:r>
              <a:rPr lang="ru-RU" sz="6000" b="1" dirty="0" smtClean="0">
                <a:solidFill>
                  <a:srgbClr val="FF0000"/>
                </a:solidFill>
              </a:rPr>
              <a:t>е </a:t>
            </a:r>
            <a:r>
              <a:rPr lang="ru-RU" sz="6000" b="1" dirty="0" err="1" smtClean="0">
                <a:solidFill>
                  <a:schemeClr val="accent5">
                    <a:lumMod val="75000"/>
                  </a:schemeClr>
                </a:solidFill>
              </a:rPr>
              <a:t>н</a:t>
            </a:r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 и к        </a:t>
            </a:r>
            <a:r>
              <a:rPr lang="ru-RU" sz="6000" b="1" dirty="0" err="1" smtClean="0">
                <a:solidFill>
                  <a:schemeClr val="accent5">
                    <a:lumMod val="75000"/>
                  </a:schemeClr>
                </a:solidFill>
              </a:rPr>
              <a:t>р</a:t>
            </a:r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6000" b="1" dirty="0" smtClean="0">
                <a:solidFill>
                  <a:srgbClr val="FF0000"/>
                </a:solidFill>
              </a:rPr>
              <a:t>е </a:t>
            </a:r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б я т а </a:t>
            </a:r>
          </a:p>
          <a:p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х </a:t>
            </a:r>
            <a:r>
              <a:rPr lang="ru-RU" sz="6000" b="1" dirty="0" smtClean="0">
                <a:solidFill>
                  <a:srgbClr val="FF0000"/>
                </a:solidFill>
              </a:rPr>
              <a:t>о </a:t>
            </a:r>
            <a:r>
              <a:rPr lang="ru-RU" sz="6000" b="1" dirty="0" err="1" smtClean="0">
                <a:solidFill>
                  <a:schemeClr val="accent5">
                    <a:lumMod val="75000"/>
                  </a:schemeClr>
                </a:solidFill>
              </a:rPr>
              <a:t>р</a:t>
            </a:r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6000" b="1" dirty="0" err="1" smtClean="0">
                <a:solidFill>
                  <a:srgbClr val="FF0000"/>
                </a:solidFill>
              </a:rPr>
              <a:t>о</a:t>
            </a:r>
            <a:r>
              <a:rPr lang="ru-RU" sz="6000" b="1" dirty="0" smtClean="0">
                <a:solidFill>
                  <a:srgbClr val="FF0000"/>
                </a:solidFill>
              </a:rPr>
              <a:t> </a:t>
            </a:r>
            <a:r>
              <a:rPr lang="ru-RU" sz="6000" b="1" dirty="0" err="1" smtClean="0">
                <a:solidFill>
                  <a:schemeClr val="accent5">
                    <a:lumMod val="75000"/>
                  </a:schemeClr>
                </a:solidFill>
              </a:rPr>
              <a:t>ш</a:t>
            </a:r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6000" b="1" dirty="0" err="1" smtClean="0">
                <a:solidFill>
                  <a:schemeClr val="accent5">
                    <a:lumMod val="75000"/>
                  </a:schemeClr>
                </a:solidFill>
              </a:rPr>
              <a:t>о</a:t>
            </a:r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       </a:t>
            </a:r>
            <a:r>
              <a:rPr lang="ru-RU" sz="6000" b="1" dirty="0" err="1" smtClean="0">
                <a:solidFill>
                  <a:srgbClr val="FF0000"/>
                </a:solidFill>
              </a:rPr>
              <a:t>о</a:t>
            </a:r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6000" b="1" dirty="0" err="1" smtClean="0">
                <a:solidFill>
                  <a:schemeClr val="accent5">
                    <a:lumMod val="75000"/>
                  </a:schemeClr>
                </a:solidFill>
              </a:rPr>
              <a:t>д</a:t>
            </a:r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 е ж </a:t>
            </a:r>
            <a:r>
              <a:rPr lang="ru-RU" sz="6000" b="1" dirty="0" err="1" smtClean="0">
                <a:solidFill>
                  <a:schemeClr val="accent5">
                    <a:lumMod val="75000"/>
                  </a:schemeClr>
                </a:solidFill>
              </a:rPr>
              <a:t>д</a:t>
            </a:r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 а</a:t>
            </a:r>
          </a:p>
          <a:p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с </a:t>
            </a:r>
            <a:r>
              <a:rPr lang="ru-RU" sz="6000" b="1" dirty="0" smtClean="0">
                <a:solidFill>
                  <a:srgbClr val="FF0000"/>
                </a:solidFill>
              </a:rPr>
              <a:t>о</a:t>
            </a:r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 б а к а        </a:t>
            </a:r>
            <a:r>
              <a:rPr lang="ru-RU" sz="6000" b="1" dirty="0" err="1" smtClean="0">
                <a:solidFill>
                  <a:schemeClr val="accent5">
                    <a:lumMod val="75000"/>
                  </a:schemeClr>
                </a:solidFill>
              </a:rPr>
              <a:t>з</a:t>
            </a:r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6000" b="1" dirty="0" err="1" smtClean="0">
                <a:solidFill>
                  <a:srgbClr val="FF0000"/>
                </a:solidFill>
              </a:rPr>
              <a:t>а</a:t>
            </a:r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 в о </a:t>
            </a:r>
            <a:r>
              <a:rPr lang="ru-RU" sz="6000" b="1" dirty="0" err="1" smtClean="0">
                <a:solidFill>
                  <a:schemeClr val="accent5">
                    <a:lumMod val="75000"/>
                  </a:schemeClr>
                </a:solidFill>
              </a:rPr>
              <a:t>д</a:t>
            </a:r>
            <a:r>
              <a:rPr lang="ru-RU" sz="6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ru-RU" sz="6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1214414" y="714356"/>
            <a:ext cx="785818" cy="71438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блако 15"/>
          <p:cNvSpPr/>
          <p:nvPr/>
        </p:nvSpPr>
        <p:spPr>
          <a:xfrm>
            <a:off x="5500694" y="642918"/>
            <a:ext cx="785818" cy="71438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блако 16"/>
          <p:cNvSpPr/>
          <p:nvPr/>
        </p:nvSpPr>
        <p:spPr>
          <a:xfrm>
            <a:off x="714348" y="1643050"/>
            <a:ext cx="785818" cy="71438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блако 17"/>
          <p:cNvSpPr/>
          <p:nvPr/>
        </p:nvSpPr>
        <p:spPr>
          <a:xfrm>
            <a:off x="1857356" y="1643050"/>
            <a:ext cx="785818" cy="71438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блако 18"/>
          <p:cNvSpPr/>
          <p:nvPr/>
        </p:nvSpPr>
        <p:spPr>
          <a:xfrm>
            <a:off x="4929190" y="1571612"/>
            <a:ext cx="785818" cy="71438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блако 19"/>
          <p:cNvSpPr/>
          <p:nvPr/>
        </p:nvSpPr>
        <p:spPr>
          <a:xfrm>
            <a:off x="785786" y="2428868"/>
            <a:ext cx="785818" cy="71438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блако 20"/>
          <p:cNvSpPr/>
          <p:nvPr/>
        </p:nvSpPr>
        <p:spPr>
          <a:xfrm>
            <a:off x="5572132" y="2500306"/>
            <a:ext cx="785818" cy="71438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1214414" y="4071942"/>
            <a:ext cx="6215106" cy="11079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bg2">
                    <a:lumMod val="25000"/>
                  </a:schemeClr>
                </a:solidFill>
              </a:rPr>
              <a:t>П </a:t>
            </a:r>
            <a:r>
              <a:rPr lang="ru-RU" sz="6600" b="1" dirty="0" smtClean="0">
                <a:solidFill>
                  <a:srgbClr val="FF0000"/>
                </a:solidFill>
              </a:rPr>
              <a:t>а</a:t>
            </a:r>
            <a:r>
              <a:rPr lang="ru-RU" sz="6600" b="1" dirty="0" smtClean="0">
                <a:solidFill>
                  <a:schemeClr val="bg2">
                    <a:lumMod val="25000"/>
                  </a:schemeClr>
                </a:solidFill>
              </a:rPr>
              <a:t> л </a:t>
            </a:r>
            <a:r>
              <a:rPr lang="ru-RU" sz="6600" b="1" dirty="0" err="1" smtClean="0">
                <a:solidFill>
                  <a:schemeClr val="bg2">
                    <a:lumMod val="25000"/>
                  </a:schemeClr>
                </a:solidFill>
              </a:rPr>
              <a:t>ь</a:t>
            </a:r>
            <a:r>
              <a:rPr lang="ru-RU" sz="6600" b="1" dirty="0" smtClean="0">
                <a:solidFill>
                  <a:schemeClr val="bg2">
                    <a:lumMod val="25000"/>
                  </a:schemeClr>
                </a:solidFill>
              </a:rPr>
              <a:t> т </a:t>
            </a:r>
            <a:r>
              <a:rPr lang="en-US" sz="6600" b="1" dirty="0" smtClean="0">
                <a:solidFill>
                  <a:schemeClr val="bg2">
                    <a:lumMod val="25000"/>
                  </a:schemeClr>
                </a:solidFill>
              </a:rPr>
              <a:t>ó</a:t>
            </a:r>
            <a:r>
              <a:rPr lang="ru-RU" sz="66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ru-RU" sz="66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85720" y="285728"/>
            <a:ext cx="8686800" cy="1328726"/>
          </a:xfrm>
        </p:spPr>
        <p:txBody>
          <a:bodyPr>
            <a:noAutofit/>
          </a:bodyPr>
          <a:lstStyle/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бРЮКИ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майка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тоже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одежда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платье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57158" y="1844675"/>
            <a:ext cx="8572560" cy="4191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Какая разница между </a:t>
            </a:r>
            <a:r>
              <a:rPr lang="ru-RU" sz="3600" b="1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ними и пальто</a:t>
            </a:r>
            <a:r>
              <a:rPr lang="ru-RU" sz="3600" b="1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24583" name="Picture 7" descr="i?id=31818514&amp;tov=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143248"/>
            <a:ext cx="1584325" cy="1800225"/>
          </a:xfrm>
          <a:prstGeom prst="rect">
            <a:avLst/>
          </a:prstGeom>
          <a:noFill/>
        </p:spPr>
      </p:pic>
      <p:pic>
        <p:nvPicPr>
          <p:cNvPr id="24585" name="Picture 9" descr="i?id=24247087&amp;tov=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2857496"/>
            <a:ext cx="1336675" cy="1368425"/>
          </a:xfrm>
          <a:prstGeom prst="rect">
            <a:avLst/>
          </a:prstGeom>
          <a:noFill/>
        </p:spPr>
      </p:pic>
      <p:pic>
        <p:nvPicPr>
          <p:cNvPr id="24589" name="Picture 13" descr="i?id=11033020&amp;tov=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4786322"/>
            <a:ext cx="1427163" cy="1563688"/>
          </a:xfrm>
          <a:prstGeom prst="rect">
            <a:avLst/>
          </a:prstGeom>
          <a:noFill/>
        </p:spPr>
      </p:pic>
      <p:pic>
        <p:nvPicPr>
          <p:cNvPr id="24591" name="Picture 15" descr="i?id=3625994&amp;tov=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2857496"/>
            <a:ext cx="1370012" cy="1417638"/>
          </a:xfrm>
          <a:prstGeom prst="rect">
            <a:avLst/>
          </a:prstGeom>
          <a:noFill/>
        </p:spPr>
      </p:pic>
      <p:sp>
        <p:nvSpPr>
          <p:cNvPr id="24597" name="AutoShape 21"/>
          <p:cNvSpPr>
            <a:spLocks/>
          </p:cNvSpPr>
          <p:nvPr/>
        </p:nvSpPr>
        <p:spPr bwMode="auto">
          <a:xfrm>
            <a:off x="2555875" y="188913"/>
            <a:ext cx="584200" cy="1511300"/>
          </a:xfrm>
          <a:prstGeom prst="rightBrace">
            <a:avLst>
              <a:gd name="adj1" fmla="val 21558"/>
              <a:gd name="adj2" fmla="val 50000"/>
            </a:avLst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pic>
        <p:nvPicPr>
          <p:cNvPr id="24598" name="Picture 22" descr="9_s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28992" y="4857760"/>
            <a:ext cx="1368425" cy="143986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8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Пальто – верхняя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одежда</a:t>
            </a:r>
          </a:p>
        </p:txBody>
      </p:sp>
      <p:sp>
        <p:nvSpPr>
          <p:cNvPr id="26629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28596" y="2071678"/>
            <a:ext cx="4572032" cy="40878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Это слово пришло в русский язык из французского, в котором много лет назад оно обозначало домашнюю одежду типа халата. В современном языке слово пальто обозначает верхнюю одежду</a:t>
            </a:r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4919662" y="1905000"/>
          <a:ext cx="3924300" cy="4191000"/>
        </p:xfrm>
        <a:graphic>
          <a:graphicData uri="http://schemas.openxmlformats.org/presentationml/2006/ole">
            <p:oleObj spid="_x0000_s1026" name="Диаграмма" r:id="rId4" imgW="3924352" imgH="4191097" progId="MSGraph.Chart.8">
              <p:embed followColorScheme="full"/>
            </p:oleObj>
          </a:graphicData>
        </a:graphic>
      </p:graphicFrame>
      <p:pic>
        <p:nvPicPr>
          <p:cNvPr id="26632" name="Picture 8" descr="i?id=69899762&amp;tov=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72132" y="2143116"/>
            <a:ext cx="2952750" cy="41036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2662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4" name="Rectangle 1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Назовите однокоренные слова </a:t>
            </a:r>
          </a:p>
        </p:txBody>
      </p:sp>
      <p:sp>
        <p:nvSpPr>
          <p:cNvPr id="28685" name="Rectangle 1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755650" y="1916113"/>
            <a:ext cx="8007350" cy="15240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пальтишко</a:t>
            </a:r>
          </a:p>
          <a:p>
            <a:pPr>
              <a:lnSpc>
                <a:spcPct val="8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пальтецо</a:t>
            </a:r>
          </a:p>
          <a:p>
            <a:pPr>
              <a:lnSpc>
                <a:spcPct val="8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пальтовый</a:t>
            </a:r>
          </a:p>
        </p:txBody>
      </p:sp>
      <p:sp>
        <p:nvSpPr>
          <p:cNvPr id="28686" name="Rectangle 14"/>
          <p:cNvSpPr>
            <a:spLocks noGrp="1" noRot="1" noChangeArrowheads="1"/>
          </p:cNvSpPr>
          <p:nvPr>
            <p:ph sz="half" idx="2"/>
          </p:nvPr>
        </p:nvSpPr>
        <p:spPr>
          <a:xfrm>
            <a:off x="500034" y="4143380"/>
            <a:ext cx="8007350" cy="208756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магазин завезли новые пальто</a:t>
            </a:r>
          </a:p>
          <a:p>
            <a:pPr>
              <a:buFont typeface="Wingdings" pitchFamily="2" charset="2"/>
              <a:buNone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пальто пришили красивые пуговицы</a:t>
            </a:r>
          </a:p>
          <a:p>
            <a:pPr>
              <a:buFont typeface="Wingdings" pitchFamily="2" charset="2"/>
              <a:buNone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слово 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ИЗМЕНЯЕТСЯ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89" name="AutoShape 17"/>
          <p:cNvSpPr>
            <a:spLocks noChangeArrowheads="1"/>
          </p:cNvSpPr>
          <p:nvPr/>
        </p:nvSpPr>
        <p:spPr bwMode="auto">
          <a:xfrm>
            <a:off x="785786" y="2857496"/>
            <a:ext cx="1152525" cy="217487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  <p:sp>
        <p:nvSpPr>
          <p:cNvPr id="28690" name="AutoShape 18"/>
          <p:cNvSpPr>
            <a:spLocks noChangeArrowheads="1"/>
          </p:cNvSpPr>
          <p:nvPr/>
        </p:nvSpPr>
        <p:spPr bwMode="auto">
          <a:xfrm>
            <a:off x="785786" y="2357430"/>
            <a:ext cx="1152525" cy="217488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  <p:sp>
        <p:nvSpPr>
          <p:cNvPr id="28691" name="AutoShape 19"/>
          <p:cNvSpPr>
            <a:spLocks noChangeArrowheads="1"/>
          </p:cNvSpPr>
          <p:nvPr/>
        </p:nvSpPr>
        <p:spPr bwMode="auto">
          <a:xfrm>
            <a:off x="785786" y="1857364"/>
            <a:ext cx="1081088" cy="2159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  <p:pic>
        <p:nvPicPr>
          <p:cNvPr id="10" name="Picture 8" descr="i?id=69899762&amp;tov=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500174"/>
            <a:ext cx="1744648" cy="24246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4" grpId="0"/>
      <p:bldP spid="2868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7215238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Почему  у дома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угол</a:t>
            </a:r>
          </a:p>
          <a:p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Превратился сразу в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уголь     </a:t>
            </a: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</a:p>
          <a:p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Без пожара, просто так?   </a:t>
            </a:r>
            <a:endParaRPr lang="ru-RU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5643570" y="285728"/>
            <a:ext cx="1071570" cy="64294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блако 3"/>
          <p:cNvSpPr/>
          <p:nvPr/>
        </p:nvSpPr>
        <p:spPr>
          <a:xfrm>
            <a:off x="6786578" y="928670"/>
            <a:ext cx="928694" cy="64294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урок 0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3071810"/>
            <a:ext cx="4357718" cy="3598323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14744" y="1857364"/>
            <a:ext cx="52149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Мягкий знак – хитрый знак,</a:t>
            </a:r>
          </a:p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Не сказать его никак: </a:t>
            </a:r>
          </a:p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Он не произносится, </a:t>
            </a:r>
          </a:p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Но в слово часто просится.</a:t>
            </a:r>
          </a:p>
          <a:p>
            <a:r>
              <a:rPr lang="ru-RU" sz="32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                 (Е. Измайлов)</a:t>
            </a: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ru-RU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000108"/>
            <a:ext cx="2985088" cy="464347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урок 00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7" y="857232"/>
            <a:ext cx="3500462" cy="50006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7158" y="1000108"/>
            <a:ext cx="4857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Что без начала и без конца?</a:t>
            </a:r>
            <a:endParaRPr lang="ru-RU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4" y="3500438"/>
            <a:ext cx="55721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Я не печка и не грею, </a:t>
            </a:r>
          </a:p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Но тепло хранить умею. 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5984" y="2285992"/>
            <a:ext cx="264320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кольцо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5357826"/>
            <a:ext cx="264320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пальто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2143116"/>
            <a:ext cx="70723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i="1" dirty="0" smtClean="0">
                <a:solidFill>
                  <a:schemeClr val="accent2">
                    <a:lumMod val="75000"/>
                  </a:schemeClr>
                </a:solidFill>
              </a:rPr>
              <a:t>Молодцы!</a:t>
            </a:r>
          </a:p>
          <a:p>
            <a:pPr algn="ctr"/>
            <a:r>
              <a:rPr lang="ru-RU" sz="7200" b="1" i="1" dirty="0" smtClean="0">
                <a:solidFill>
                  <a:schemeClr val="accent2">
                    <a:lumMod val="75000"/>
                  </a:schemeClr>
                </a:solidFill>
              </a:rPr>
              <a:t>Желаю успехов!</a:t>
            </a:r>
            <a:endParaRPr lang="ru-RU" sz="7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474</TotalTime>
  <Words>184</Words>
  <Application>Microsoft Office PowerPoint</Application>
  <PresentationFormat>Экран (4:3)</PresentationFormat>
  <Paragraphs>41</Paragraphs>
  <Slides>9</Slides>
  <Notes>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Трек</vt:lpstr>
      <vt:lpstr>Диаграмма</vt:lpstr>
      <vt:lpstr>Слайд 1</vt:lpstr>
      <vt:lpstr>Слайд 2</vt:lpstr>
      <vt:lpstr>бРЮКИ майка             тоже  одежда платье</vt:lpstr>
      <vt:lpstr>Пальто – верхняя одежда</vt:lpstr>
      <vt:lpstr>Назовите однокоренные слова </vt:lpstr>
      <vt:lpstr>Слайд 6</vt:lpstr>
      <vt:lpstr>Слайд 7</vt:lpstr>
      <vt:lpstr>Слайд 8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света</dc:creator>
  <cp:lastModifiedBy>user</cp:lastModifiedBy>
  <cp:revision>28</cp:revision>
  <dcterms:created xsi:type="dcterms:W3CDTF">2009-10-25T09:36:37Z</dcterms:created>
  <dcterms:modified xsi:type="dcterms:W3CDTF">2014-10-07T16:16:48Z</dcterms:modified>
</cp:coreProperties>
</file>