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7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tionary.org/wiki/%D0%B0%D0%B4%D1%80%D0%B5%D1%81%D0%B0%D1%82" TargetMode="External"/><Relationship Id="rId2" Type="http://schemas.openxmlformats.org/officeDocument/2006/relationships/hyperlink" Target="https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E%D0%B6%D0%BD%D1%8B%D0%B5_%D0%B4%D1%80%D1%83%D0%B7%D1%8C%D1%8F_%D0%BF%D0%B5%D1%80%D0%B5%D0%B2%D0%BE%D0%B4%D1%87%D0%B8%D0%BA%D0%B0" TargetMode="External"/><Relationship Id="rId5" Type="http://schemas.openxmlformats.org/officeDocument/2006/relationships/hyperlink" Target="https://ru.wikipedia.org/wiki/%D0%90%D0%BD%D0%B0%D0%BB%D0%BE%D0%B3%D0%B8%D1%8F" TargetMode="External"/><Relationship Id="rId4" Type="http://schemas.openxmlformats.org/officeDocument/2006/relationships/hyperlink" Target="https://ru.wiktionary.org/wiki/%D0%B0%D0%B4%D1%80%D0%B5%D1%81%D0%B0%D0%BD%D1%82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E%D0%BC%D0%BE%D0%BD%D0%B8%D0%BC%D1%8B" TargetMode="External"/><Relationship Id="rId2" Type="http://schemas.openxmlformats.org/officeDocument/2006/relationships/hyperlink" Target="https://ru.wikipedia.org/wiki/%D0%9F%D0%BE%D0%BB%D0%B8%D1%81%D0%B5%D0%BC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5%D0%BC%D0%B5%D1%86%D0%BA%D0%B8%D0%B9_%D1%8F%D0%B7%D1%8B%D0%BA" TargetMode="External"/><Relationship Id="rId5" Type="http://schemas.openxmlformats.org/officeDocument/2006/relationships/hyperlink" Target="https://ru.wikipedia.org/wiki/%D0%90%D0%BD%D0%B3%D0%BB%D0%B8%D0%B9%D1%81%D0%BA%D0%B8%D0%B9_%D1%8F%D0%B7%D1%8B%D0%BA" TargetMode="External"/><Relationship Id="rId4" Type="http://schemas.openxmlformats.org/officeDocument/2006/relationships/hyperlink" Target="https://ru.wikipedia.org/wiki/%D0%A0%D1%83%D1%81%D1%81%D0%BA%D0%B8%D0%B9_%D1%8F%D0%B7%D1%8B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1%80%D0%B5%D1%87%D0%B5%D1%81%D0%BA%D0%B8%D0%B9_%D1%8F%D0%B7%D1%8B%D0%BA" TargetMode="External"/><Relationship Id="rId2" Type="http://schemas.openxmlformats.org/officeDocument/2006/relationships/hyperlink" Target="https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D%D0%B3%D0%BB%D0%B8%D0%B9%D1%81%D0%BA%D0%B8%D0%B9_%D1%8F%D0%B7%D1%8B%D0%BA" TargetMode="External"/><Relationship Id="rId2" Type="http://schemas.openxmlformats.org/officeDocument/2006/relationships/hyperlink" Target="https://ru.wikipedia.org/wiki/%D0%A0%D1%83%D1%81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5%D0%BC%D0%B0%D0%BD%D1%82%D0%B8%D0%BA%D0%B0" TargetMode="External"/><Relationship Id="rId5" Type="http://schemas.openxmlformats.org/officeDocument/2006/relationships/hyperlink" Target="https://ru.wikipedia.org/wiki/%D0%9F%D1%80%D0%BE%D0%B8%D0%B7%D0%B2%D0%BE%D0%B4%D0%BD%D0%BE%D0%B5_%D1%81%D0%BB%D0%BE%D0%B2%D0%BE" TargetMode="External"/><Relationship Id="rId4" Type="http://schemas.openxmlformats.org/officeDocument/2006/relationships/hyperlink" Target="https://ru.wikipedia.org/wiki/%D0%9D%D0%B5%D0%BC%D0%B5%D1%86%D0%BA%D0%B8%D0%B9_%D1%8F%D0%B7%D1%8B%D0%B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D%D0%B3%D0%BB%D0%B8%D0%B9%D1%81%D0%BA%D0%B8%D0%B9_%D1%8F%D0%B7%D1%8B%D0%BA" TargetMode="External"/><Relationship Id="rId13" Type="http://schemas.openxmlformats.org/officeDocument/2006/relationships/hyperlink" Target="https://ru.wikipedia.org/wiki/%D0%9F%D1%80%D0%B0%D1%8F%D0%B7%D1%8B%D0%BA" TargetMode="External"/><Relationship Id="rId18" Type="http://schemas.openxmlformats.org/officeDocument/2006/relationships/hyperlink" Target="https://ru.wikipedia.org/wiki/%D0%AE%D0%B6%D0%BD%D0%BE%D1%81%D0%BB%D0%B0%D0%B2%D1%8F%D0%BD%D1%81%D0%BA%D0%B8%D0%B5_%D1%8F%D0%B7%D1%8B%D0%BA%D0%B8" TargetMode="External"/><Relationship Id="rId3" Type="http://schemas.openxmlformats.org/officeDocument/2006/relationships/hyperlink" Target="https://ru.wikipedia.org/w/index.php?title=%D0%9F%D0%B0%D1%80%D0%BE%D0%BD%D0%B8%D0%BC%D1%8B&amp;action=edit&amp;section=4" TargetMode="External"/><Relationship Id="rId7" Type="http://schemas.openxmlformats.org/officeDocument/2006/relationships/hyperlink" Target="https://ru.wikipedia.org/wiki/%D0%A4%D1%80%D0%B0%D0%BD%D1%86%D1%83%D0%B7%D1%81%D0%BA%D0%B8%D0%B9_%D1%8F%D0%B7%D1%8B%D0%BA" TargetMode="External"/><Relationship Id="rId12" Type="http://schemas.openxmlformats.org/officeDocument/2006/relationships/hyperlink" Target="https://ru.wikipedia.org/wiki/%D0%A6%D0%B5%D1%80%D0%BA%D0%BE%D0%B2%D0%BD%D0%BE%D1%81%D0%BB%D0%B0%D0%B2%D1%8F%D0%BD%D1%81%D0%BA%D0%B8%D0%B9_%D1%8F%D0%B7%D1%8B%D0%BA" TargetMode="External"/><Relationship Id="rId17" Type="http://schemas.openxmlformats.org/officeDocument/2006/relationships/hyperlink" Target="https://ru.wikipedia.org/wiki/%D0%9F%D0%BE%D0%BB%D0%BD%D0%BE%D0%B3%D0%BB%D0%B0%D1%81%D0%B8%D0%B5" TargetMode="External"/><Relationship Id="rId2" Type="http://schemas.openxmlformats.org/officeDocument/2006/relationships/hyperlink" Target="https://ru.wikipedia.org/w/index.php?title=%D0%9F%D0%B0%D1%80%D0%BE%D0%BD%D0%B8%D0%BC%D1%8B&amp;veaction=edit&amp;vesection=4" TargetMode="External"/><Relationship Id="rId16" Type="http://schemas.openxmlformats.org/officeDocument/2006/relationships/hyperlink" Target="https://ru.wikipedia.org/wiki/%D0%A1%D0%B0%D0%BD%D1%81%D0%BA%D1%80%D0%B8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B%D0%B0%D1%82%D0%B8%D0%BD%D1%81%D0%BA%D0%B8%D0%B9_%D1%8F%D0%B7%D1%8B%D0%BA" TargetMode="External"/><Relationship Id="rId11" Type="http://schemas.openxmlformats.org/officeDocument/2006/relationships/hyperlink" Target="https://ru.wikipedia.org/wiki/%D0%9F%D0%BE%D0%BB%D1%8C%D1%81%D0%BA%D0%B8%D0%B9_%D1%8F%D0%B7%D1%8B%D0%BA" TargetMode="External"/><Relationship Id="rId5" Type="http://schemas.openxmlformats.org/officeDocument/2006/relationships/hyperlink" Target="https://ru.wikipedia.org/wiki/%D0%A0%D1%83%D1%81%D1%81%D0%BA%D0%B8%D0%B9_%D1%8F%D0%B7%D1%8B%D0%BA" TargetMode="External"/><Relationship Id="rId15" Type="http://schemas.openxmlformats.org/officeDocument/2006/relationships/hyperlink" Target="https://ru.wikipedia.org/wiki/%D0%A5%D0%B8%D0%BD%D0%B4%D0%B8" TargetMode="External"/><Relationship Id="rId10" Type="http://schemas.openxmlformats.org/officeDocument/2006/relationships/hyperlink" Target="https://ru.wikipedia.org/wiki/%D0%93%D0%B5%D0%BD%D0%B5%D0%B0%D0%BB%D0%BE%D0%B3%D0%B8%D1%87%D0%B5%D1%81%D0%BA%D0%B0%D1%8F_%D0%BA%D0%BB%D0%B0%D1%81%D1%81%D0%B8%D1%84%D0%B8%D0%BA%D0%B0%D1%86%D0%B8%D1%8F_%D1%8F%D0%B7%D1%8B%D0%BA%D0%BE%D0%B2" TargetMode="External"/><Relationship Id="rId19" Type="http://schemas.openxmlformats.org/officeDocument/2006/relationships/hyperlink" Target="https://ru.wikipedia.org/" TargetMode="External"/><Relationship Id="rId4" Type="http://schemas.openxmlformats.org/officeDocument/2006/relationships/hyperlink" Target="https://ru.wikipedia.org/wiki/%D0%AD%D1%82%D0%B8%D0%BC%D0%BE%D0%BB%D0%BE%D0%B3%D0%B8%D1%8F" TargetMode="External"/><Relationship Id="rId9" Type="http://schemas.openxmlformats.org/officeDocument/2006/relationships/hyperlink" Target="https://ru.wikipedia.org/wiki/%D0%98%D1%82%D0%B0%D0%BB%D1%8C%D1%8F%D0%BD%D1%81%D0%BA%D0%B8%D0%B9_%D1%8F%D0%B7%D1%8B%D0%BA" TargetMode="External"/><Relationship Id="rId14" Type="http://schemas.openxmlformats.org/officeDocument/2006/relationships/hyperlink" Target="https://ru.wikipedia.org/wiki/%D0%AF%D0%B7%D1%8B%D0%B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        </a:t>
            </a:r>
            <a:r>
              <a:rPr lang="ru-RU" b="1" dirty="0" smtClean="0">
                <a:solidFill>
                  <a:srgbClr val="C00000"/>
                </a:solidFill>
              </a:rPr>
              <a:t>Готовимся к ЕГЭ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</a:t>
            </a:r>
            <a:r>
              <a:rPr lang="ru-RU" dirty="0" smtClean="0"/>
              <a:t>5. Лексические нормы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Паронимы</a:t>
            </a:r>
            <a:r>
              <a:rPr lang="ru-RU" dirty="0" smtClean="0"/>
              <a:t> (от </a:t>
            </a:r>
            <a:r>
              <a:rPr lang="ru-RU" dirty="0" err="1" smtClean="0">
                <a:hlinkClick r:id="rId2" tooltip="Древнегреческий язык"/>
              </a:rPr>
              <a:t>др.-греч</a:t>
            </a:r>
            <a:r>
              <a:rPr lang="ru-RU" dirty="0" smtClean="0">
                <a:hlinkClick r:id="rId2" tooltip="Древнегреческий язык"/>
              </a:rPr>
              <a:t>.</a:t>
            </a:r>
            <a:r>
              <a:rPr lang="ru-RU" dirty="0" smtClean="0"/>
              <a:t> </a:t>
            </a:r>
            <a:r>
              <a:rPr lang="ru-RU" dirty="0" err="1" smtClean="0"/>
              <a:t>παρα- </a:t>
            </a:r>
            <a:r>
              <a:rPr lang="ru-RU" dirty="0" smtClean="0"/>
              <a:t>— приставка со значением смежности, </a:t>
            </a:r>
            <a:r>
              <a:rPr lang="ru-RU" dirty="0" err="1" smtClean="0"/>
              <a:t>ὄνομα </a:t>
            </a:r>
            <a:r>
              <a:rPr lang="ru-RU" dirty="0" smtClean="0"/>
              <a:t>— «имя») — слова, сходные по звучанию, но различающиеся по смыслу. Также обычно ошибочное употребление одного из них вместо другого. Например, </a:t>
            </a:r>
            <a:r>
              <a:rPr lang="ru-RU" dirty="0" smtClean="0">
                <a:hlinkClick r:id="rId3" tooltip="wikt:адресат"/>
              </a:rPr>
              <a:t>адресат</a:t>
            </a:r>
            <a:r>
              <a:rPr lang="ru-RU" dirty="0" smtClean="0"/>
              <a:t> —</a:t>
            </a:r>
            <a:r>
              <a:rPr lang="ru-RU" dirty="0" smtClean="0">
                <a:hlinkClick r:id="rId4" tooltip="wikt:адресант"/>
              </a:rPr>
              <a:t>адреса</a:t>
            </a:r>
            <a:r>
              <a:rPr lang="ru-RU" i="1" dirty="0" smtClean="0">
                <a:hlinkClick r:id="rId4" tooltip="wikt:адресант"/>
              </a:rPr>
              <a:t>н</a:t>
            </a:r>
            <a:r>
              <a:rPr lang="ru-RU" dirty="0" smtClean="0">
                <a:hlinkClick r:id="rId4" tooltip="wikt:адресант"/>
              </a:rPr>
              <a:t>т</a:t>
            </a:r>
            <a:r>
              <a:rPr lang="ru-RU" dirty="0" smtClean="0"/>
              <a:t>. По </a:t>
            </a:r>
            <a:r>
              <a:rPr lang="ru-RU" dirty="0" smtClean="0">
                <a:hlinkClick r:id="rId5" tooltip="Аналогия"/>
              </a:rPr>
              <a:t>аналогии</a:t>
            </a:r>
            <a:r>
              <a:rPr lang="ru-RU" dirty="0" smtClean="0"/>
              <a:t> с </a:t>
            </a:r>
            <a:r>
              <a:rPr lang="ru-RU" dirty="0" smtClean="0">
                <a:hlinkClick r:id="rId6" tooltip="Ложные друзья переводчика"/>
              </a:rPr>
              <a:t>ложными друзьями переводчика</a:t>
            </a:r>
            <a:r>
              <a:rPr lang="ru-RU" dirty="0" smtClean="0"/>
              <a:t> паронимы иногда называются </a:t>
            </a:r>
            <a:r>
              <a:rPr lang="ru-RU" b="1" dirty="0" smtClean="0"/>
              <a:t>ложными братьями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1Большинство маленьких кинотеатров не могли ОПЛАТИТЬ коммунальные расходы и налоги за месяц.</a:t>
            </a:r>
          </a:p>
          <a:p>
            <a:pPr lvl="0"/>
            <a:r>
              <a:rPr lang="ru-RU" dirty="0" smtClean="0"/>
              <a:t>2Собравшиесяв теплой атмосфере обсудили творческий путь и лучшие работы мастеров, подчеркнув при этом их ПРИЗНАТЕЛЬНЫЙ талант.</a:t>
            </a:r>
          </a:p>
          <a:p>
            <a:pPr lvl="0"/>
            <a:r>
              <a:rPr lang="ru-RU" dirty="0" smtClean="0"/>
              <a:t>3Происшествие, мною рассказанное, — ДЕЙСТВИТЕЛЬНЫЙ  факт, случившийся неподалеку от моей деревни.</a:t>
            </a:r>
          </a:p>
          <a:p>
            <a:pPr lvl="0"/>
            <a:r>
              <a:rPr lang="ru-RU" dirty="0" smtClean="0"/>
              <a:t>4.В тюрьме был еще один фаворит — рыжий и толстый котенок, маленькое, избалованное всеми, ИГРИВОЕ животное.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3.В каком варианте ответа выделенное слово употреблено </a:t>
            </a:r>
            <a:r>
              <a:rPr lang="ru-RU" sz="3600" b="1" dirty="0" smtClean="0"/>
              <a:t>неверно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1.В форме ПРОИЗВОДСТВЕННОГО  в капиталистическом обществе выступает всякий труд, непосредственно обмененный на капитал и доставляющий прибыль.</a:t>
            </a:r>
          </a:p>
          <a:p>
            <a:pPr lvl="0"/>
            <a:r>
              <a:rPr lang="ru-RU" dirty="0" smtClean="0"/>
              <a:t>2.По блестящей от влаги тужурке Риты скатывались СТЕКЛЯННЫМИ  крупинками дождевые капли.</a:t>
            </a:r>
          </a:p>
          <a:p>
            <a:pPr lvl="0"/>
            <a:r>
              <a:rPr lang="ru-RU" dirty="0" smtClean="0"/>
              <a:t>3.За одну ночь он СОСТАРИЛСЯ на несколько лет.</a:t>
            </a:r>
          </a:p>
          <a:p>
            <a:pPr lvl="0"/>
            <a:r>
              <a:rPr lang="ru-RU" dirty="0" smtClean="0"/>
              <a:t>4.Поражения ЦАРСКИХ войск вскрывали перед самыми широкими массами народа гнилость царизма.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1.Москва того времени была центром, к которому тяготело все </a:t>
            </a:r>
            <a:r>
              <a:rPr lang="ru-RU" dirty="0" err="1" smtClean="0"/>
              <a:t>неслужащее</a:t>
            </a:r>
            <a:r>
              <a:rPr lang="ru-RU" dirty="0" smtClean="0"/>
              <a:t> ПОМЕСТНОЕ  русское дворянство.</a:t>
            </a:r>
          </a:p>
          <a:p>
            <a:pPr lvl="0"/>
            <a:r>
              <a:rPr lang="ru-RU" dirty="0" smtClean="0"/>
              <a:t>2.Различают несколько видов повторных и </a:t>
            </a:r>
            <a:r>
              <a:rPr lang="ru-RU" dirty="0" err="1" smtClean="0"/>
              <a:t>СРАВНИТЕЛЬНЫХисследований</a:t>
            </a:r>
            <a:r>
              <a:rPr lang="ru-RU" dirty="0" smtClean="0"/>
              <a:t> .</a:t>
            </a:r>
          </a:p>
          <a:p>
            <a:pPr lvl="0"/>
            <a:r>
              <a:rPr lang="ru-RU" dirty="0" smtClean="0"/>
              <a:t>3.ДОВЕРИТЕЛЬНЫЙ  тон и простота создают гармоничность в его общении с читателями.</a:t>
            </a:r>
          </a:p>
          <a:p>
            <a:pPr lvl="0"/>
            <a:r>
              <a:rPr lang="ru-RU" dirty="0" smtClean="0"/>
              <a:t>4.Теперь он намеревался ПРЕДОСТАВИТЬ  с невыгодной стороны </a:t>
            </a:r>
            <a:r>
              <a:rPr lang="ru-RU" dirty="0" err="1" smtClean="0"/>
              <a:t>распоряжениеВоронцова</a:t>
            </a:r>
            <a:r>
              <a:rPr lang="ru-RU" dirty="0" smtClean="0"/>
              <a:t> о Хаджи-Мурате.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5.В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1.Подход к решению данной проблемы, к сожалению, УСТАРЕЛ .</a:t>
            </a:r>
          </a:p>
          <a:p>
            <a:pPr lvl="0"/>
            <a:r>
              <a:rPr lang="ru-RU" dirty="0" smtClean="0"/>
              <a:t>2.При НАПОМИНАНИИ о дочери прибаутки и улыбки исчезали у сапожника.</a:t>
            </a:r>
          </a:p>
          <a:p>
            <a:pPr lvl="0"/>
            <a:r>
              <a:rPr lang="ru-RU" dirty="0" smtClean="0"/>
              <a:t>3.Его ПРОСТУПКИ были чисты и благородны.</a:t>
            </a:r>
          </a:p>
          <a:p>
            <a:pPr lvl="0"/>
            <a:r>
              <a:rPr lang="ru-RU" dirty="0" smtClean="0"/>
              <a:t>4.СТАРЫЙ, больной человек поднимается по лестнице на пятый этаж.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6.В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1.Родители долго спорили о том, как создать КОМФОРТАБЕЛЬНЫЕ  условия для малыша.</a:t>
            </a:r>
          </a:p>
          <a:p>
            <a:pPr lvl="0"/>
            <a:r>
              <a:rPr lang="ru-RU" dirty="0" smtClean="0"/>
              <a:t>2.ДИПЛОМАТИЧЕСКИЙ иммунитет - особые права, преимущества, предоставляемые иностранным дипломатам на территории тех государств, в которых они находятся для выполнения своей миссии.</a:t>
            </a:r>
          </a:p>
          <a:p>
            <a:pPr lvl="0"/>
            <a:r>
              <a:rPr lang="ru-RU" dirty="0" smtClean="0"/>
              <a:t>3.Успех этого дела весьма ПРОБЛЕМАТИЧЕН.</a:t>
            </a:r>
          </a:p>
          <a:p>
            <a:pPr lvl="0"/>
            <a:r>
              <a:rPr lang="ru-RU" dirty="0" smtClean="0"/>
              <a:t>4.В поле не найдешь ПРАЗДНОГО клочка земли.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7.В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1.Учеником он был толковым, ДИСЦИПЛИНИРОВАННЫМ.</a:t>
            </a:r>
          </a:p>
          <a:p>
            <a:pPr lvl="0"/>
            <a:r>
              <a:rPr lang="ru-RU" dirty="0" smtClean="0"/>
              <a:t>2.Многие русские историки абсолютно справедливо считают Ивана III ЗАЧИНАТЕЛЕМ строительства российского государства</a:t>
            </a:r>
          </a:p>
          <a:p>
            <a:pPr lvl="0"/>
            <a:r>
              <a:rPr lang="ru-RU" dirty="0" smtClean="0"/>
              <a:t>3.Овраг, наполнившийся ДОЖДЛИВЫМИ водами, превосходил в своей свирепости самый Терек.</a:t>
            </a:r>
          </a:p>
          <a:p>
            <a:pPr lvl="0"/>
            <a:r>
              <a:rPr lang="ru-RU" dirty="0" smtClean="0"/>
              <a:t>4.Избегай НЕВЕЖДЫ, считающего себя ученым.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1-2</a:t>
            </a:r>
          </a:p>
          <a:p>
            <a:r>
              <a:rPr lang="ru-RU" sz="3600" dirty="0" smtClean="0"/>
              <a:t>2-2</a:t>
            </a:r>
          </a:p>
          <a:p>
            <a:r>
              <a:rPr lang="ru-RU" sz="3600" dirty="0" smtClean="0"/>
              <a:t>3-1</a:t>
            </a:r>
          </a:p>
          <a:p>
            <a:r>
              <a:rPr lang="ru-RU" sz="3600" dirty="0" smtClean="0"/>
              <a:t>4-4</a:t>
            </a:r>
          </a:p>
          <a:p>
            <a:r>
              <a:rPr lang="ru-RU" sz="3600" dirty="0" smtClean="0"/>
              <a:t>5-3</a:t>
            </a:r>
          </a:p>
          <a:p>
            <a:r>
              <a:rPr lang="ru-RU" sz="3600" dirty="0" smtClean="0"/>
              <a:t>6-1</a:t>
            </a:r>
          </a:p>
          <a:p>
            <a:r>
              <a:rPr lang="ru-RU" sz="3600" dirty="0" smtClean="0"/>
              <a:t>7-3</a:t>
            </a:r>
            <a:endParaRPr lang="ru-RU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МБОУ «Приуральская СОШ» Оренбургская область</a:t>
            </a:r>
            <a:endParaRPr lang="ru-RU" sz="2800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sz="3600" dirty="0" smtClean="0"/>
              <a:t>         </a:t>
            </a:r>
            <a:r>
              <a:rPr lang="ru-RU" sz="3200" b="1" dirty="0" smtClean="0"/>
              <a:t>Выполнила: учитель русского языка и литературы </a:t>
            </a:r>
            <a:r>
              <a:rPr lang="ru-RU" sz="3200" b="1" dirty="0" smtClean="0"/>
              <a:t>Гусева В.А.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одному </a:t>
            </a:r>
            <a:r>
              <a:rPr lang="ru-RU" dirty="0" smtClean="0">
                <a:hlinkClick r:id="rId2" tooltip="Полисемия"/>
              </a:rPr>
              <a:t>многозначному слову</a:t>
            </a:r>
            <a:r>
              <a:rPr lang="ru-RU" dirty="0" smtClean="0"/>
              <a:t> либо нескольким </a:t>
            </a:r>
            <a:r>
              <a:rPr lang="ru-RU" dirty="0" smtClean="0">
                <a:hlinkClick r:id="rId3" tooltip="Омонимы"/>
              </a:rPr>
              <a:t>омонимам</a:t>
            </a:r>
            <a:r>
              <a:rPr lang="ru-RU" dirty="0" smtClean="0"/>
              <a:t> в одном языке соответствуют несколько разных паронимов в другом: </a:t>
            </a:r>
            <a:r>
              <a:rPr lang="ru-RU" dirty="0" smtClean="0">
                <a:hlinkClick r:id="rId4" tooltip="Русский язык"/>
              </a:rPr>
              <a:t>рус.</a:t>
            </a:r>
            <a:r>
              <a:rPr lang="ru-RU" dirty="0" smtClean="0"/>
              <a:t> </a:t>
            </a:r>
            <a:r>
              <a:rPr lang="ru-RU" i="1" dirty="0" smtClean="0"/>
              <a:t>концерт</a:t>
            </a:r>
            <a:r>
              <a:rPr lang="ru-RU" dirty="0" smtClean="0"/>
              <a:t> (и мероприятие, и произведение) —</a:t>
            </a:r>
            <a:r>
              <a:rPr lang="ru-RU" dirty="0" smtClean="0">
                <a:hlinkClick r:id="rId5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concert</a:t>
            </a:r>
            <a:r>
              <a:rPr lang="ru-RU" dirty="0" smtClean="0"/>
              <a:t> (только мероприятие), </a:t>
            </a:r>
            <a:r>
              <a:rPr lang="ru-RU" i="1" dirty="0" err="1" smtClean="0"/>
              <a:t>concerto</a:t>
            </a:r>
            <a:r>
              <a:rPr lang="ru-RU" dirty="0" smtClean="0"/>
              <a:t> (только произведение); </a:t>
            </a:r>
            <a:r>
              <a:rPr lang="ru-RU" dirty="0" smtClean="0">
                <a:hlinkClick r:id="rId4" tooltip="Русский язык"/>
              </a:rPr>
              <a:t>рус.</a:t>
            </a:r>
            <a:r>
              <a:rPr lang="ru-RU" dirty="0" smtClean="0"/>
              <a:t> </a:t>
            </a:r>
            <a:r>
              <a:rPr lang="ru-RU" i="1" dirty="0" smtClean="0"/>
              <a:t>фокус</a:t>
            </a:r>
            <a:r>
              <a:rPr lang="ru-RU" dirty="0" smtClean="0"/>
              <a:t> (и очаг, и трюк) — </a:t>
            </a:r>
            <a:r>
              <a:rPr lang="ru-RU" dirty="0" smtClean="0">
                <a:hlinkClick r:id="rId6" tooltip="Немецкий язык"/>
              </a:rPr>
              <a:t>нем.</a:t>
            </a:r>
            <a:r>
              <a:rPr lang="ru-RU" dirty="0" smtClean="0"/>
              <a:t> </a:t>
            </a:r>
            <a:r>
              <a:rPr lang="ru-RU" i="1" dirty="0" err="1" smtClean="0"/>
              <a:t>Fokus</a:t>
            </a:r>
            <a:r>
              <a:rPr lang="ru-RU" dirty="0" smtClean="0"/>
              <a:t> (только очаг), </a:t>
            </a:r>
            <a:r>
              <a:rPr lang="ru-RU" i="1" dirty="0" err="1" smtClean="0"/>
              <a:t>Hokuspokus</a:t>
            </a:r>
            <a:r>
              <a:rPr lang="ru-RU" dirty="0" smtClean="0"/>
              <a:t> (только трюк).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Некоторые паронимы широко распространяются в языке и находят отражение в словарях. Например, глагол «</a:t>
            </a:r>
            <a:r>
              <a:rPr lang="ru-RU" i="1" dirty="0" smtClean="0"/>
              <a:t>будировать</a:t>
            </a:r>
            <a:r>
              <a:rPr lang="ru-RU" dirty="0" smtClean="0"/>
              <a:t>» (от </a:t>
            </a:r>
            <a:r>
              <a:rPr lang="ru-RU" dirty="0" smtClean="0">
                <a:hlinkClick r:id="rId2" tooltip="Французский язык"/>
              </a:rPr>
              <a:t>фр.</a:t>
            </a:r>
            <a:r>
              <a:rPr lang="ru-RU" dirty="0" smtClean="0"/>
              <a:t> </a:t>
            </a:r>
            <a:r>
              <a:rPr lang="ru-RU" i="1" dirty="0" err="1" smtClean="0"/>
              <a:t>bouder</a:t>
            </a:r>
            <a:r>
              <a:rPr lang="ru-RU" dirty="0" smtClean="0"/>
              <a:t>), означающий «дуться», «сердиться», «быть настроенным против чего-либо», очень часто употребляется вместо сходного глагола «будоражить», и это значение занесено в словари. Прилагательное «</a:t>
            </a:r>
            <a:r>
              <a:rPr lang="ru-RU" i="1" dirty="0" smtClean="0"/>
              <a:t>эфемерный</a:t>
            </a:r>
            <a:r>
              <a:rPr lang="ru-RU" dirty="0" smtClean="0"/>
              <a:t>» (от </a:t>
            </a:r>
            <a:r>
              <a:rPr lang="ru-RU" dirty="0" smtClean="0">
                <a:hlinkClick r:id="rId3" tooltip="Греческий язык"/>
              </a:rPr>
              <a:t>греч.</a:t>
            </a:r>
            <a:r>
              <a:rPr lang="ru-RU" dirty="0" err="1" smtClean="0"/>
              <a:t>ἐφήμερος</a:t>
            </a:r>
            <a:r>
              <a:rPr lang="ru-RU" dirty="0" smtClean="0"/>
              <a:t> — однодневный), означающий «недолговечный», нередко употребляется вместо слова «эфирный» в смысле «бесплотный, мнимый, невесомый», и это значение также занесено в словари.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Корневые паронимы имеют разные корни, внешнее сходство которых является чисто </a:t>
            </a:r>
            <a:r>
              <a:rPr lang="ru-RU" dirty="0" err="1" smtClean="0"/>
              <a:t>случайным:</a:t>
            </a:r>
            <a:r>
              <a:rPr lang="ru-RU" dirty="0" err="1" smtClean="0">
                <a:hlinkClick r:id="rId2" tooltip="Русский язык"/>
              </a:rPr>
              <a:t>рус</a:t>
            </a:r>
            <a:r>
              <a:rPr lang="ru-RU" dirty="0" smtClean="0">
                <a:hlinkClick r:id="rId2" tooltip="Русский язык"/>
              </a:rPr>
              <a:t>.</a:t>
            </a:r>
            <a:r>
              <a:rPr lang="ru-RU" dirty="0" smtClean="0"/>
              <a:t> </a:t>
            </a:r>
            <a:r>
              <a:rPr lang="ru-RU" i="1" dirty="0" smtClean="0"/>
              <a:t>экскаватор — эскалатор</a:t>
            </a:r>
            <a:r>
              <a:rPr lang="ru-RU" dirty="0" smtClean="0"/>
              <a:t>; </a:t>
            </a:r>
            <a:r>
              <a:rPr lang="ru-RU" dirty="0" smtClean="0">
                <a:hlinkClick r:id="rId3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live</a:t>
            </a:r>
            <a:r>
              <a:rPr lang="ru-RU" i="1" dirty="0" smtClean="0"/>
              <a:t> — </a:t>
            </a:r>
            <a:r>
              <a:rPr lang="ru-RU" i="1" dirty="0" err="1" smtClean="0"/>
              <a:t>leave</a:t>
            </a:r>
            <a:r>
              <a:rPr lang="ru-RU" dirty="0" smtClean="0"/>
              <a:t>; </a:t>
            </a:r>
            <a:r>
              <a:rPr lang="ru-RU" u="sng" dirty="0" smtClean="0">
                <a:hlinkClick r:id="rId4" tooltip="Немецкий язык"/>
              </a:rPr>
              <a:t>нем.</a:t>
            </a:r>
            <a:r>
              <a:rPr lang="ru-RU" dirty="0" smtClean="0"/>
              <a:t> </a:t>
            </a:r>
            <a:r>
              <a:rPr lang="ru-RU" i="1" dirty="0" err="1" smtClean="0"/>
              <a:t>fordern</a:t>
            </a:r>
            <a:r>
              <a:rPr lang="ru-RU" i="1" dirty="0" smtClean="0"/>
              <a:t> — </a:t>
            </a:r>
            <a:r>
              <a:rPr lang="ru-RU" i="1" dirty="0" err="1" smtClean="0"/>
              <a:t>fördern</a:t>
            </a:r>
            <a:r>
              <a:rPr lang="ru-RU" dirty="0" smtClean="0"/>
              <a:t>. Общей </a:t>
            </a:r>
            <a:r>
              <a:rPr lang="ru-RU" dirty="0" smtClean="0">
                <a:hlinkClick r:id="rId5" tooltip="Производное слово"/>
              </a:rPr>
              <a:t>мотивацией</a:t>
            </a:r>
            <a:r>
              <a:rPr lang="ru-RU" dirty="0" smtClean="0"/>
              <a:t> и общей </a:t>
            </a:r>
            <a:r>
              <a:rPr lang="ru-RU" dirty="0" smtClean="0">
                <a:hlinkClick r:id="rId6" tooltip="Семантика"/>
              </a:rPr>
              <a:t>семантической</a:t>
            </a:r>
            <a:r>
              <a:rPr lang="ru-RU" dirty="0" smtClean="0"/>
              <a:t> связью такие паронимы не объединены.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Этимологические паронимы</a:t>
            </a:r>
            <a:r>
              <a:rPr lang="ru-RU" dirty="0" smtClean="0"/>
              <a:t>[</a:t>
            </a:r>
            <a:r>
              <a:rPr lang="ru-RU" dirty="0" smtClean="0">
                <a:hlinkClick r:id="rId2" tooltip="Редактировать раздел «Этимологические паронимы»"/>
              </a:rPr>
              <a:t>править</a:t>
            </a:r>
            <a:r>
              <a:rPr lang="ru-RU" dirty="0" smtClean="0"/>
              <a:t> | </a:t>
            </a:r>
            <a:r>
              <a:rPr lang="ru-RU" dirty="0" err="1" smtClean="0">
                <a:hlinkClick r:id="rId3" tooltip="Редактировать раздел «Этимологические паронимы»"/>
              </a:rPr>
              <a:t>править</a:t>
            </a:r>
            <a:r>
              <a:rPr lang="ru-RU" dirty="0" smtClean="0">
                <a:hlinkClick r:id="rId3" tooltip="Редактировать раздел «Этимологические паронимы»"/>
              </a:rPr>
              <a:t> </a:t>
            </a:r>
            <a:r>
              <a:rPr lang="ru-RU" dirty="0" err="1" smtClean="0">
                <a:hlinkClick r:id="rId3" tooltip="Редактировать раздел «Этимологические паронимы»"/>
              </a:rPr>
              <a:t>вики-текст</a:t>
            </a:r>
            <a:r>
              <a:rPr lang="ru-RU" dirty="0" smtClean="0"/>
              <a:t>]</a:t>
            </a:r>
            <a:endParaRPr lang="ru-RU" b="1" dirty="0" smtClean="0"/>
          </a:p>
          <a:p>
            <a:r>
              <a:rPr lang="ru-RU" dirty="0" smtClean="0">
                <a:hlinkClick r:id="rId4" tooltip="Этимология"/>
              </a:rPr>
              <a:t>Этимологические</a:t>
            </a:r>
            <a:r>
              <a:rPr lang="ru-RU" dirty="0" smtClean="0"/>
              <a:t> паронимы — это одно и то же слово, заимствованное языком разными путями несколько раз (через посредничество разных языков) и в разных значениях: </a:t>
            </a:r>
            <a:r>
              <a:rPr lang="ru-RU" dirty="0" smtClean="0">
                <a:hlinkClick r:id="rId5" tooltip="Русский язык"/>
              </a:rPr>
              <a:t>рус.</a:t>
            </a:r>
            <a:r>
              <a:rPr lang="ru-RU" dirty="0" smtClean="0"/>
              <a:t> </a:t>
            </a:r>
            <a:r>
              <a:rPr lang="ru-RU" i="1" dirty="0" smtClean="0"/>
              <a:t>проект</a:t>
            </a:r>
            <a:r>
              <a:rPr lang="ru-RU" dirty="0" smtClean="0"/>
              <a:t> (усвоено непосредственно из </a:t>
            </a:r>
            <a:r>
              <a:rPr lang="ru-RU" dirty="0" smtClean="0">
                <a:hlinkClick r:id="rId6" tooltip="Латинский язык"/>
              </a:rPr>
              <a:t>латинского</a:t>
            </a:r>
            <a:r>
              <a:rPr lang="ru-RU" dirty="0" smtClean="0"/>
              <a:t>) — </a:t>
            </a:r>
            <a:r>
              <a:rPr lang="ru-RU" i="1" dirty="0" smtClean="0"/>
              <a:t>прожект</a:t>
            </a:r>
            <a:r>
              <a:rPr lang="ru-RU" dirty="0" smtClean="0"/>
              <a:t> (усвоено через посредничество </a:t>
            </a:r>
            <a:r>
              <a:rPr lang="ru-RU" dirty="0" smtClean="0">
                <a:hlinkClick r:id="rId7" tooltip="Французский язык"/>
              </a:rPr>
              <a:t>французского языка</a:t>
            </a:r>
            <a:r>
              <a:rPr lang="ru-RU" dirty="0" smtClean="0"/>
              <a:t>); </a:t>
            </a:r>
            <a:r>
              <a:rPr lang="ru-RU" dirty="0" smtClean="0">
                <a:hlinkClick r:id="rId8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concert</a:t>
            </a:r>
            <a:r>
              <a:rPr lang="ru-RU" dirty="0" smtClean="0"/>
              <a:t> (из французского) — </a:t>
            </a:r>
            <a:r>
              <a:rPr lang="ru-RU" i="1" dirty="0" err="1" smtClean="0"/>
              <a:t>concerto</a:t>
            </a:r>
            <a:r>
              <a:rPr lang="ru-RU" dirty="0" smtClean="0"/>
              <a:t> (из </a:t>
            </a:r>
            <a:r>
              <a:rPr lang="ru-RU" dirty="0" smtClean="0">
                <a:hlinkClick r:id="rId9" tooltip="Итальянский язык"/>
              </a:rPr>
              <a:t>итальянского</a:t>
            </a:r>
            <a:r>
              <a:rPr lang="ru-RU" dirty="0" smtClean="0"/>
              <a:t>). Заимствования </a:t>
            </a:r>
            <a:r>
              <a:rPr lang="ru-RU" dirty="0" err="1" smtClean="0"/>
              <a:t>из</a:t>
            </a:r>
            <a:r>
              <a:rPr lang="ru-RU" dirty="0" err="1" smtClean="0">
                <a:hlinkClick r:id="rId10" tooltip="Генеалогическая классификация языков"/>
              </a:rPr>
              <a:t>близкородственных</a:t>
            </a:r>
            <a:r>
              <a:rPr lang="ru-RU" dirty="0" smtClean="0">
                <a:hlinkClick r:id="rId10" tooltip="Генеалогическая классификация языков"/>
              </a:rPr>
              <a:t> языков</a:t>
            </a:r>
            <a:r>
              <a:rPr lang="ru-RU" dirty="0" smtClean="0"/>
              <a:t> (</a:t>
            </a:r>
            <a:r>
              <a:rPr lang="ru-RU" dirty="0" smtClean="0">
                <a:hlinkClick r:id="rId5" tooltip="Русский язык"/>
              </a:rPr>
              <a:t>русский</a:t>
            </a:r>
            <a:r>
              <a:rPr lang="ru-RU" dirty="0" smtClean="0"/>
              <a:t> — </a:t>
            </a:r>
            <a:r>
              <a:rPr lang="ru-RU" dirty="0" smtClean="0">
                <a:hlinkClick r:id="rId11" tooltip="Польский язык"/>
              </a:rPr>
              <a:t>польский</a:t>
            </a:r>
            <a:r>
              <a:rPr lang="ru-RU" dirty="0" smtClean="0"/>
              <a:t> — </a:t>
            </a:r>
            <a:r>
              <a:rPr lang="ru-RU" dirty="0" smtClean="0">
                <a:hlinkClick r:id="rId12" tooltip="Церковнославянский язык"/>
              </a:rPr>
              <a:t>церковнославянский</a:t>
            </a:r>
            <a:r>
              <a:rPr lang="ru-RU" dirty="0" smtClean="0"/>
              <a:t>) либо из </a:t>
            </a:r>
            <a:r>
              <a:rPr lang="ru-RU" dirty="0" smtClean="0">
                <a:hlinkClick r:id="rId13" tooltip="Праязык"/>
              </a:rPr>
              <a:t>языков-предков</a:t>
            </a:r>
            <a:r>
              <a:rPr lang="ru-RU" dirty="0" smtClean="0"/>
              <a:t>(</a:t>
            </a:r>
            <a:r>
              <a:rPr lang="ru-RU" dirty="0" smtClean="0">
                <a:hlinkClick r:id="rId7" tooltip="Французский язык"/>
              </a:rPr>
              <a:t>французский</a:t>
            </a:r>
            <a:r>
              <a:rPr lang="ru-RU" dirty="0" smtClean="0"/>
              <a:t> — </a:t>
            </a:r>
            <a:r>
              <a:rPr lang="ru-RU" dirty="0" smtClean="0">
                <a:hlinkClick r:id="rId14" tooltip="Язык"/>
              </a:rPr>
              <a:t>латинский</a:t>
            </a:r>
            <a:r>
              <a:rPr lang="ru-RU" dirty="0" smtClean="0"/>
              <a:t>, </a:t>
            </a:r>
            <a:r>
              <a:rPr lang="ru-RU" dirty="0" smtClean="0">
                <a:hlinkClick r:id="rId15" tooltip="Хинди"/>
              </a:rPr>
              <a:t>хинди</a:t>
            </a:r>
            <a:r>
              <a:rPr lang="ru-RU" dirty="0" smtClean="0"/>
              <a:t> — </a:t>
            </a:r>
            <a:r>
              <a:rPr lang="ru-RU" dirty="0" smtClean="0">
                <a:hlinkClick r:id="rId16" tooltip="Санскрит"/>
              </a:rPr>
              <a:t>санскрит</a:t>
            </a:r>
            <a:r>
              <a:rPr lang="ru-RU" dirty="0" smtClean="0"/>
              <a:t>) могут вызвать этимологическую </a:t>
            </a:r>
            <a:r>
              <a:rPr lang="ru-RU" dirty="0" err="1" smtClean="0"/>
              <a:t>паронимию</a:t>
            </a:r>
            <a:r>
              <a:rPr lang="ru-RU" dirty="0" smtClean="0"/>
              <a:t>, если заимствованное слово похоже на уже имеющееся исконное слово в данном языке: </a:t>
            </a:r>
            <a:r>
              <a:rPr lang="ru-RU" dirty="0" smtClean="0">
                <a:hlinkClick r:id="rId5" tooltip="Русский язык"/>
              </a:rPr>
              <a:t>рус.</a:t>
            </a:r>
            <a:r>
              <a:rPr lang="ru-RU" dirty="0" smtClean="0"/>
              <a:t> </a:t>
            </a:r>
            <a:r>
              <a:rPr lang="ru-RU" i="1" dirty="0" smtClean="0"/>
              <a:t>порох</a:t>
            </a:r>
            <a:r>
              <a:rPr lang="ru-RU" dirty="0" smtClean="0"/>
              <a:t>(исконно русское слово с восточнославянским </a:t>
            </a:r>
            <a:r>
              <a:rPr lang="ru-RU" dirty="0" smtClean="0">
                <a:hlinkClick r:id="rId17" tooltip="Полногласие"/>
              </a:rPr>
              <a:t>полногласием</a:t>
            </a:r>
            <a:r>
              <a:rPr lang="ru-RU" dirty="0" smtClean="0"/>
              <a:t>) — </a:t>
            </a:r>
            <a:r>
              <a:rPr lang="ru-RU" i="1" dirty="0" smtClean="0"/>
              <a:t>прах</a:t>
            </a:r>
            <a:r>
              <a:rPr lang="ru-RU" dirty="0" smtClean="0"/>
              <a:t> (церковнославянское </a:t>
            </a:r>
            <a:r>
              <a:rPr lang="ru-RU" dirty="0" err="1" smtClean="0"/>
              <a:t>слово,</a:t>
            </a:r>
            <a:r>
              <a:rPr lang="ru-RU" dirty="0" err="1" smtClean="0">
                <a:hlinkClick r:id="rId18" tooltip="Южнославянские языки"/>
              </a:rPr>
              <a:t>южнославянское</a:t>
            </a:r>
            <a:r>
              <a:rPr lang="ru-RU" dirty="0" smtClean="0"/>
              <a:t> по происхождению). </a:t>
            </a:r>
          </a:p>
          <a:p>
            <a:endParaRPr lang="ru-RU" dirty="0" smtClean="0"/>
          </a:p>
          <a:p>
            <a:r>
              <a:rPr lang="en-US" dirty="0" smtClean="0">
                <a:hlinkClick r:id="rId19"/>
              </a:rPr>
              <a:t>https://ru.wikipedia.org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Исправьте ошибки в употреблении паронимов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Адресат предъявил претензию к почтовому отделению связи с неполучением важного письма. </a:t>
            </a:r>
          </a:p>
          <a:p>
            <a:r>
              <a:rPr lang="ru-RU" dirty="0" smtClean="0"/>
              <a:t>2. Наш великий, русский язык живет и развивается. </a:t>
            </a:r>
          </a:p>
          <a:p>
            <a:r>
              <a:rPr lang="ru-RU" dirty="0" smtClean="0"/>
              <a:t>3. Княжну выдавала великая поступь. </a:t>
            </a:r>
          </a:p>
          <a:p>
            <a:r>
              <a:rPr lang="ru-RU" dirty="0" smtClean="0"/>
              <a:t>4. Зафиксированы единичные случаи бешенства собак на территории города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Исправьте ошибки в употреблении паронимов.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Сергеев был абонементом добросовестным, вовремя платил за телефон. </a:t>
            </a:r>
          </a:p>
          <a:p>
            <a:r>
              <a:rPr lang="ru-RU" dirty="0" smtClean="0"/>
              <a:t>2. Эти люди с деловым видом рассуждали о выборах совета директоров. </a:t>
            </a:r>
          </a:p>
          <a:p>
            <a:r>
              <a:rPr lang="ru-RU" dirty="0" smtClean="0"/>
              <a:t>3. Деловой стиль одежды характеризуется строгостью. </a:t>
            </a:r>
          </a:p>
          <a:p>
            <a:r>
              <a:rPr lang="ru-RU" dirty="0" smtClean="0"/>
              <a:t>4. Сотрудники обратились за помощью к депутату, человеку дипломатическому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Исправьте ошибки в употреблении паронимов.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Дипломатический корпус приветствовал решение министерства. </a:t>
            </a:r>
          </a:p>
          <a:p>
            <a:r>
              <a:rPr lang="ru-RU" dirty="0" smtClean="0"/>
              <a:t>2. Командированный сотрудник в соседнюю страну встретился с министром.</a:t>
            </a:r>
          </a:p>
          <a:p>
            <a:r>
              <a:rPr lang="ru-RU" dirty="0" smtClean="0"/>
              <a:t>3. Профессор получил командированное удостоверение. </a:t>
            </a:r>
          </a:p>
          <a:p>
            <a:r>
              <a:rPr lang="ru-RU" dirty="0" smtClean="0"/>
              <a:t>4 Адресат, то есть в данном случае отправитель ценной бандероли, так и не указал свой почтовый индекс.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1.В каком варианте ответа выделенное слово употреблено </a:t>
            </a:r>
            <a:r>
              <a:rPr lang="ru-RU" sz="3200" b="1" dirty="0" smtClean="0"/>
              <a:t>неверно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1.В случае же атаки на центр мы выставляем на этом возвышении ЦЕНТРАЛЬНУЮ  батарею и под ее прикрытием стягиваем левый фланг.</a:t>
            </a:r>
          </a:p>
          <a:p>
            <a:pPr lvl="0"/>
            <a:r>
              <a:rPr lang="ru-RU" dirty="0" smtClean="0"/>
              <a:t>2.В ИГРАЛЬНЫХ залах, вокруг зеленых столов, теснились те же всем знакомые фигуры.</a:t>
            </a:r>
          </a:p>
          <a:p>
            <a:pPr lvl="0"/>
            <a:r>
              <a:rPr lang="ru-RU" dirty="0" smtClean="0"/>
              <a:t>3.Во вторую половину ночи ветер стал немного стихать, но дождь пошел с УДВОЕННОЙ силой.</a:t>
            </a:r>
          </a:p>
          <a:p>
            <a:pPr lvl="0"/>
            <a:r>
              <a:rPr lang="ru-RU" dirty="0" smtClean="0"/>
              <a:t>4.Много горя перенесли. Мы ПЕРЕТЕРПЕЛИ  голод и холод.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636</Words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      Готовимся к ЕГЭ  Задание 5. Лексические нормы</vt:lpstr>
      <vt:lpstr>Слайд 2</vt:lpstr>
      <vt:lpstr>Слайд 3</vt:lpstr>
      <vt:lpstr>Слайд 4</vt:lpstr>
      <vt:lpstr>Слайд 5</vt:lpstr>
      <vt:lpstr>Исправьте ошибки в употреблении паронимов</vt:lpstr>
      <vt:lpstr>Исправьте ошибки в употреблении паронимов.  </vt:lpstr>
      <vt:lpstr>Исправьте ошибки в употреблении паронимов.  </vt:lpstr>
      <vt:lpstr>1.В каком варианте ответа выделенное слово употреблено неверно?</vt:lpstr>
      <vt:lpstr>2.В каком варианте ответа выделенное слово употреблено неверно?</vt:lpstr>
      <vt:lpstr>3.В каком варианте ответа выделенное слово употреблено неверно?</vt:lpstr>
      <vt:lpstr>4.В каком варианте ответа выделенное слово употреблено неверно?</vt:lpstr>
      <vt:lpstr>5.В каком варианте ответа выделенное слово употреблено неверно?</vt:lpstr>
      <vt:lpstr>6.В каком варианте ответа выделенное слово употреблено неверно?</vt:lpstr>
      <vt:lpstr>7.В каком варианте ответа выделенное слово употреблено неверно?</vt:lpstr>
      <vt:lpstr>Ответы:</vt:lpstr>
      <vt:lpstr>МБОУ «Приуральская СОШ» Оренбургская область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Задание 5. Лексические нормы</dc:title>
  <cp:lastModifiedBy>SamLab.ws</cp:lastModifiedBy>
  <cp:revision>14</cp:revision>
  <dcterms:modified xsi:type="dcterms:W3CDTF">2014-10-11T10:08:50Z</dcterms:modified>
</cp:coreProperties>
</file>