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22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22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5A2EF8-1E90-4825-A019-FCFD104B7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B407-1524-4165-A435-DE66E3561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AC12-0200-48B1-9B9D-76D314B36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489A-E23F-46BA-9AD2-E0114EC8A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9CC3-A2BC-491F-82A8-F559361A8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59948-E78A-437F-A6E3-FBEC3EBB3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81C25-7652-4ED3-B392-7C9B48302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A7B5D-03E9-49BD-A3F5-25F3D2FF6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BC27-C300-4432-B4BC-A8310392A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6B592-69CF-4EDD-B733-B91902593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4A69-369C-47C0-B3AC-E1D208F7B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B65AF3-5A2A-431B-AF09-F9B2CD6DD1B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573463"/>
            <a:ext cx="9036050" cy="1871662"/>
          </a:xfrm>
        </p:spPr>
        <p:txBody>
          <a:bodyPr/>
          <a:lstStyle/>
          <a:p>
            <a:pPr algn="ctr"/>
            <a:r>
              <a:rPr lang="ru-RU" sz="4800" i="1"/>
              <a:t>Автоматизация звука «Ш» в словах</a:t>
            </a:r>
            <a:br>
              <a:rPr lang="ru-RU" sz="4800" i="1"/>
            </a:br>
            <a:r>
              <a:rPr lang="ru-RU" sz="4800" i="1"/>
              <a:t/>
            </a:r>
            <a:br>
              <a:rPr lang="ru-RU" sz="4800" i="1"/>
            </a:br>
            <a:r>
              <a:rPr lang="ru-RU" sz="4800" i="1"/>
              <a:t/>
            </a:r>
            <a:br>
              <a:rPr lang="ru-RU" sz="4800" i="1"/>
            </a:br>
            <a:r>
              <a:rPr lang="ru-RU" sz="4800" i="1"/>
              <a:t/>
            </a:r>
            <a:br>
              <a:rPr lang="ru-RU" sz="4800" i="1"/>
            </a:br>
            <a:r>
              <a:rPr lang="ru-RU" sz="4000" i="1"/>
              <a:t>2 класс</a:t>
            </a:r>
            <a:endParaRPr lang="ru-RU" sz="4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404813"/>
            <a:ext cx="5011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Количество звуков одинаково? (Одинаково)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825" y="98107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Значит, одинаковое количество слогов (2) и одинаковое звуков (5)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0" y="1557338"/>
            <a:ext cx="673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Чем же различаются эти слова? Посмотрим на первый слог.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3850" y="2060575"/>
            <a:ext cx="513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В слове мышка какой первый слог? (</a:t>
            </a:r>
            <a:r>
              <a:rPr lang="ru-RU" b="1"/>
              <a:t>мыш</a:t>
            </a:r>
            <a:r>
              <a:rPr lang="ru-RU"/>
              <a:t>-).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580063" y="2060575"/>
            <a:ext cx="267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А в слове груша (</a:t>
            </a:r>
            <a:r>
              <a:rPr lang="ru-RU" b="1"/>
              <a:t>гру</a:t>
            </a:r>
            <a:r>
              <a:rPr lang="ru-RU"/>
              <a:t>-).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900113" y="2565400"/>
            <a:ext cx="388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- Какой первый звук в этих словах? Согласный или гласный? (согласный)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68313" y="3429000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- Какой второй звук в слоге </a:t>
            </a:r>
            <a:r>
              <a:rPr lang="ru-RU" sz="1600" b="1"/>
              <a:t>мыш-</a:t>
            </a:r>
            <a:r>
              <a:rPr lang="ru-RU" sz="1600"/>
              <a:t> - согласный или гласный? (Глас.), 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064250" y="2997200"/>
            <a:ext cx="3079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600"/>
              <a:t>а в слоге </a:t>
            </a:r>
            <a:r>
              <a:rPr lang="ru-RU" sz="1600" b="1"/>
              <a:t>гру</a:t>
            </a:r>
            <a:r>
              <a:rPr lang="ru-RU" sz="1600"/>
              <a:t>- - согласный или гласный? (Согл.).</a:t>
            </a:r>
            <a:r>
              <a:rPr lang="ru-RU"/>
              <a:t>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39750" y="5949950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Значит, вторые звуки разные: в первой схеме – гласный звук, </a:t>
            </a:r>
          </a:p>
          <a:p>
            <a:pPr algn="ctr"/>
            <a:r>
              <a:rPr lang="ru-RU"/>
              <a:t>а во второй – согласный. </a:t>
            </a:r>
          </a:p>
        </p:txBody>
      </p:sp>
      <p:pic>
        <p:nvPicPr>
          <p:cNvPr id="19469" name="Picture 13" descr="DSC02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429000"/>
            <a:ext cx="3236912" cy="242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333375"/>
            <a:ext cx="3070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- Какой третий звук с слоге </a:t>
            </a:r>
            <a:r>
              <a:rPr lang="ru-RU" sz="1600" b="1"/>
              <a:t>мыш</a:t>
            </a:r>
            <a:r>
              <a:rPr lang="ru-RU" sz="1600"/>
              <a:t>- - согласный или гласный? (Согласный).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651500" y="333375"/>
            <a:ext cx="27352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/>
              <a:t>А в слоге гру- - согл. или глас.? (гласный).</a:t>
            </a:r>
            <a:r>
              <a:rPr lang="ru-RU"/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50825" y="5373688"/>
            <a:ext cx="8351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Значит, третьи звуки разные: в первой схеме – согл. а во второй – гласный. Будем различать по второму звуку </a:t>
            </a:r>
          </a:p>
          <a:p>
            <a:pPr algn="ctr"/>
            <a:r>
              <a:rPr lang="ru-RU"/>
              <a:t>(в первой схеме – гласный, во второй – согласный) и по третьему. </a:t>
            </a:r>
          </a:p>
          <a:p>
            <a:pPr algn="ctr"/>
            <a:r>
              <a:rPr lang="ru-RU"/>
              <a:t>Второй слог в этих словах одинаковый.</a:t>
            </a:r>
          </a:p>
        </p:txBody>
      </p:sp>
      <p:pic>
        <p:nvPicPr>
          <p:cNvPr id="20487" name="Picture 7" descr="DSC02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74800"/>
            <a:ext cx="3671887" cy="2755900"/>
          </a:xfrm>
          <a:prstGeom prst="rect">
            <a:avLst/>
          </a:prstGeom>
          <a:noFill/>
        </p:spPr>
      </p:pic>
      <p:pic>
        <p:nvPicPr>
          <p:cNvPr id="20488" name="Picture 8" descr="DSC02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705225" cy="27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39975" y="188913"/>
            <a:ext cx="453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7.</a:t>
            </a:r>
            <a:r>
              <a:rPr lang="ru-RU" sz="2400"/>
              <a:t> Подбор слов к двум схемам</a:t>
            </a:r>
            <a:r>
              <a:rPr lang="ru-RU"/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828675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На доске картинки: </a:t>
            </a:r>
            <a:r>
              <a:rPr lang="ru-RU" b="1"/>
              <a:t>кошка, шапка, мишка, мешки, лапша, шкафы, шишка, штора, штаны</a:t>
            </a:r>
            <a:r>
              <a:rPr lang="ru-RU"/>
              <a:t>. </a:t>
            </a:r>
          </a:p>
        </p:txBody>
      </p:sp>
      <p:pic>
        <p:nvPicPr>
          <p:cNvPr id="21508" name="Picture 4" descr="ко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1735137" cy="1301750"/>
          </a:xfrm>
          <a:prstGeom prst="rect">
            <a:avLst/>
          </a:prstGeom>
          <a:noFill/>
        </p:spPr>
      </p:pic>
      <p:pic>
        <p:nvPicPr>
          <p:cNvPr id="21509" name="Picture 5" descr="шап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628775"/>
            <a:ext cx="1408113" cy="1584325"/>
          </a:xfrm>
          <a:prstGeom prst="rect">
            <a:avLst/>
          </a:prstGeom>
          <a:noFill/>
        </p:spPr>
      </p:pic>
      <p:pic>
        <p:nvPicPr>
          <p:cNvPr id="21510" name="Picture 6" descr="ми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628775"/>
            <a:ext cx="1265238" cy="1728788"/>
          </a:xfrm>
          <a:prstGeom prst="rect">
            <a:avLst/>
          </a:prstGeom>
          <a:noFill/>
        </p:spPr>
      </p:pic>
      <p:pic>
        <p:nvPicPr>
          <p:cNvPr id="21511" name="Picture 7" descr="меш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412875"/>
            <a:ext cx="1733550" cy="1457325"/>
          </a:xfrm>
          <a:prstGeom prst="rect">
            <a:avLst/>
          </a:prstGeom>
          <a:noFill/>
        </p:spPr>
      </p:pic>
      <p:pic>
        <p:nvPicPr>
          <p:cNvPr id="21512" name="Picture 8" descr="лапш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213100"/>
            <a:ext cx="1833563" cy="1581150"/>
          </a:xfrm>
          <a:prstGeom prst="rect">
            <a:avLst/>
          </a:prstGeom>
          <a:noFill/>
        </p:spPr>
      </p:pic>
      <p:pic>
        <p:nvPicPr>
          <p:cNvPr id="21513" name="Picture 9" descr="шкаф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3789363"/>
            <a:ext cx="1811337" cy="1811337"/>
          </a:xfrm>
          <a:prstGeom prst="rect">
            <a:avLst/>
          </a:prstGeom>
          <a:noFill/>
        </p:spPr>
      </p:pic>
      <p:pic>
        <p:nvPicPr>
          <p:cNvPr id="21514" name="Picture 10" descr="шиш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3860800"/>
            <a:ext cx="1774825" cy="1331913"/>
          </a:xfrm>
          <a:prstGeom prst="rect">
            <a:avLst/>
          </a:prstGeom>
          <a:noFill/>
        </p:spPr>
      </p:pic>
      <p:pic>
        <p:nvPicPr>
          <p:cNvPr id="21515" name="Picture 11" descr="штор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3573463"/>
            <a:ext cx="1851025" cy="2619375"/>
          </a:xfrm>
          <a:prstGeom prst="rect">
            <a:avLst/>
          </a:prstGeom>
          <a:noFill/>
        </p:spPr>
      </p:pic>
      <p:pic>
        <p:nvPicPr>
          <p:cNvPr id="21516" name="Picture 12" descr="штан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" y="5013325"/>
            <a:ext cx="1806575" cy="153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388" y="257175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Дети называют картинки. Затем анализируют последовательно каждое слово с опорой на второй звук и определяют, к какой схеме надо положить картинку.</a:t>
            </a:r>
          </a:p>
        </p:txBody>
      </p:sp>
      <p:pic>
        <p:nvPicPr>
          <p:cNvPr id="22532" name="Picture 4" descr="DSC02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3429000"/>
            <a:ext cx="4392612" cy="3294063"/>
          </a:xfrm>
          <a:prstGeom prst="rect">
            <a:avLst/>
          </a:prstGeom>
          <a:noFill/>
        </p:spPr>
      </p:pic>
      <p:pic>
        <p:nvPicPr>
          <p:cNvPr id="22533" name="Picture 5" descr="DSC029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4248150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1950" y="188913"/>
            <a:ext cx="878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/>
              <a:t>8. </a:t>
            </a:r>
            <a:r>
              <a:rPr lang="ru-RU" sz="2000"/>
              <a:t>Закрепление произношения звука </a:t>
            </a:r>
            <a:r>
              <a:rPr lang="ru-RU" sz="2000" b="1"/>
              <a:t>Ш, </a:t>
            </a:r>
            <a:r>
              <a:rPr lang="ru-RU" sz="2000"/>
              <a:t>в словах (по картинкам)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36613"/>
            <a:ext cx="379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На доске располагаются игрушки.</a:t>
            </a:r>
          </a:p>
        </p:txBody>
      </p:sp>
      <p:pic>
        <p:nvPicPr>
          <p:cNvPr id="23556" name="Picture 4" descr="игр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1411287" cy="2016125"/>
          </a:xfrm>
          <a:prstGeom prst="rect">
            <a:avLst/>
          </a:prstGeom>
          <a:noFill/>
        </p:spPr>
      </p:pic>
      <p:pic>
        <p:nvPicPr>
          <p:cNvPr id="23557" name="Picture 5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628775"/>
            <a:ext cx="1582738" cy="1319213"/>
          </a:xfrm>
          <a:prstGeom prst="rect">
            <a:avLst/>
          </a:prstGeom>
          <a:noFill/>
        </p:spPr>
      </p:pic>
      <p:pic>
        <p:nvPicPr>
          <p:cNvPr id="23558" name="Picture 6" descr="1604192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341438"/>
            <a:ext cx="1514475" cy="1871662"/>
          </a:xfrm>
          <a:prstGeom prst="rect">
            <a:avLst/>
          </a:prstGeom>
          <a:noFill/>
        </p:spPr>
      </p:pic>
      <p:pic>
        <p:nvPicPr>
          <p:cNvPr id="23559" name="Picture 7" descr="00000120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908050"/>
            <a:ext cx="2801937" cy="1617663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30275" y="3357563"/>
            <a:ext cx="821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     </a:t>
            </a:r>
            <a:r>
              <a:rPr lang="ru-RU" b="1"/>
              <a:t>- </a:t>
            </a:r>
            <a:r>
              <a:rPr lang="ru-RU"/>
              <a:t>Что нарисовано на картинках? (Игрушки). Есть звук </a:t>
            </a:r>
            <a:r>
              <a:rPr lang="ru-RU" b="1"/>
              <a:t>Ш </a:t>
            </a:r>
            <a:r>
              <a:rPr lang="ru-RU"/>
              <a:t>в этом слове? 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79388" y="3933825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Назовите соседей звука </a:t>
            </a:r>
            <a:r>
              <a:rPr lang="ru-RU" b="1"/>
              <a:t>Ш.</a:t>
            </a:r>
            <a:endParaRPr lang="ru-RU"/>
          </a:p>
          <a:p>
            <a:pPr algn="ctr"/>
            <a:r>
              <a:rPr lang="ru-RU"/>
              <a:t>- Назовите игрушки на звук </a:t>
            </a:r>
            <a:r>
              <a:rPr lang="ru-RU" b="1"/>
              <a:t>Ш</a:t>
            </a:r>
            <a:r>
              <a:rPr lang="ru-RU"/>
              <a:t>.</a:t>
            </a:r>
          </a:p>
        </p:txBody>
      </p:sp>
      <p:pic>
        <p:nvPicPr>
          <p:cNvPr id="23562" name="Picture 10" descr="DSC029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860800"/>
            <a:ext cx="2079625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На доске картинки с изображением цветов</a:t>
            </a:r>
            <a:r>
              <a:rPr lang="ru-RU" b="1"/>
              <a:t> ( фиалки, роза, ромашки, ландыши, тюльпаны).</a:t>
            </a:r>
            <a:r>
              <a:rPr lang="ru-RU"/>
              <a:t> </a:t>
            </a:r>
          </a:p>
        </p:txBody>
      </p:sp>
      <p:pic>
        <p:nvPicPr>
          <p:cNvPr id="24580" name="Picture 4" descr="ланды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1204913" cy="1512888"/>
          </a:xfrm>
          <a:prstGeom prst="rect">
            <a:avLst/>
          </a:prstGeom>
          <a:noFill/>
        </p:spPr>
      </p:pic>
      <p:pic>
        <p:nvPicPr>
          <p:cNvPr id="24581" name="Picture 5" descr="тюльп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08050"/>
            <a:ext cx="1155700" cy="1728788"/>
          </a:xfrm>
          <a:prstGeom prst="rect">
            <a:avLst/>
          </a:prstGeom>
          <a:noFill/>
        </p:spPr>
      </p:pic>
      <p:pic>
        <p:nvPicPr>
          <p:cNvPr id="24582" name="Picture 6" descr="рома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052513"/>
            <a:ext cx="2160588" cy="1620837"/>
          </a:xfrm>
          <a:prstGeom prst="rect">
            <a:avLst/>
          </a:prstGeom>
          <a:noFill/>
        </p:spPr>
      </p:pic>
      <p:pic>
        <p:nvPicPr>
          <p:cNvPr id="24583" name="Picture 7" descr="роз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981075"/>
            <a:ext cx="1728787" cy="1150938"/>
          </a:xfrm>
          <a:prstGeom prst="rect">
            <a:avLst/>
          </a:prstGeom>
          <a:noFill/>
        </p:spPr>
      </p:pic>
      <p:pic>
        <p:nvPicPr>
          <p:cNvPr id="24584" name="Picture 8" descr="фиа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276475"/>
            <a:ext cx="1439863" cy="1081088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50825" y="2708275"/>
            <a:ext cx="597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Что нарисовано на картинках? (цветы) Назовите их. </a:t>
            </a:r>
          </a:p>
        </p:txBody>
      </p:sp>
      <p:pic>
        <p:nvPicPr>
          <p:cNvPr id="24586" name="Picture 10" descr="DSC029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068638"/>
            <a:ext cx="4752975" cy="3563937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940425" y="4292600"/>
            <a:ext cx="305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- В названиях каких цветов есть звук </a:t>
            </a:r>
            <a:r>
              <a:rPr lang="ru-RU" b="1"/>
              <a:t>Ш</a:t>
            </a:r>
            <a:r>
              <a:rPr lang="ru-RU"/>
              <a:t>?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992813" y="4956175"/>
            <a:ext cx="323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Шалфей, цветы шиповника,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0825" y="260350"/>
            <a:ext cx="870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На доске изображения животных (</a:t>
            </a:r>
            <a:r>
              <a:rPr lang="ru-RU" b="1"/>
              <a:t>кошка, волк, мышка, лошадь, медведь)</a:t>
            </a:r>
            <a:r>
              <a:rPr lang="ru-RU"/>
              <a:t> </a:t>
            </a:r>
          </a:p>
        </p:txBody>
      </p:sp>
      <p:pic>
        <p:nvPicPr>
          <p:cNvPr id="26629" name="Picture 5" descr="ко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1296988" cy="973138"/>
          </a:xfrm>
          <a:prstGeom prst="rect">
            <a:avLst/>
          </a:prstGeom>
          <a:noFill/>
        </p:spPr>
      </p:pic>
      <p:pic>
        <p:nvPicPr>
          <p:cNvPr id="26630" name="Picture 6" descr="мы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981075"/>
            <a:ext cx="1511300" cy="1171575"/>
          </a:xfrm>
          <a:prstGeom prst="rect">
            <a:avLst/>
          </a:prstGeom>
          <a:noFill/>
        </p:spPr>
      </p:pic>
      <p:pic>
        <p:nvPicPr>
          <p:cNvPr id="26631" name="Picture 7" descr="ми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765175"/>
            <a:ext cx="1163638" cy="1589088"/>
          </a:xfrm>
          <a:prstGeom prst="rect">
            <a:avLst/>
          </a:prstGeom>
          <a:noFill/>
        </p:spPr>
      </p:pic>
      <p:pic>
        <p:nvPicPr>
          <p:cNvPr id="26632" name="Picture 8" descr="вол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981075"/>
            <a:ext cx="1800225" cy="1350963"/>
          </a:xfrm>
          <a:prstGeom prst="rect">
            <a:avLst/>
          </a:prstGeom>
          <a:noFill/>
        </p:spPr>
      </p:pic>
      <p:pic>
        <p:nvPicPr>
          <p:cNvPr id="26633" name="Picture 9" descr="лошад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836613"/>
            <a:ext cx="1241425" cy="187325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39750" y="2492375"/>
            <a:ext cx="6443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- </a:t>
            </a:r>
            <a:r>
              <a:rPr lang="ru-RU"/>
              <a:t>Кто нарисован на картинках?</a:t>
            </a:r>
            <a:r>
              <a:rPr lang="ru-RU" b="1"/>
              <a:t> (</a:t>
            </a:r>
            <a:r>
              <a:rPr lang="ru-RU"/>
              <a:t>Животные</a:t>
            </a:r>
            <a:r>
              <a:rPr lang="ru-RU" b="1"/>
              <a:t>) </a:t>
            </a:r>
            <a:r>
              <a:rPr lang="ru-RU"/>
              <a:t>Назовите их. А теперь назовите животных, в назывании которых есть звук Ш.</a:t>
            </a:r>
          </a:p>
        </p:txBody>
      </p:sp>
      <p:pic>
        <p:nvPicPr>
          <p:cNvPr id="26635" name="Picture 11" descr="DSC029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3159125"/>
            <a:ext cx="4752975" cy="356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174625"/>
            <a:ext cx="675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/>
              <a:t>Назовите часть дома в которой есть на звук Ш (крыша)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940425" y="2924175"/>
            <a:ext cx="265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/>
              <a:t>часть колеса (шина)</a:t>
            </a:r>
            <a:r>
              <a:rPr lang="ru-RU"/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95513" y="6223000"/>
            <a:ext cx="570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/>
              <a:t>В случае затруднений предлагаются картинки.</a:t>
            </a:r>
          </a:p>
        </p:txBody>
      </p:sp>
      <p:pic>
        <p:nvPicPr>
          <p:cNvPr id="27655" name="Picture 7" descr="колес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73463"/>
            <a:ext cx="2965450" cy="2225675"/>
          </a:xfrm>
          <a:prstGeom prst="rect">
            <a:avLst/>
          </a:prstGeom>
          <a:noFill/>
        </p:spPr>
      </p:pic>
      <p:pic>
        <p:nvPicPr>
          <p:cNvPr id="27656" name="Picture 8" descr="дом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43624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387350"/>
          </a:xfrm>
        </p:spPr>
        <p:txBody>
          <a:bodyPr/>
          <a:lstStyle/>
          <a:p>
            <a:r>
              <a:rPr lang="ru-RU" sz="2800" u="sng"/>
              <a:t>Шифровщик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55451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Детям предлагаются слова, в которых есть звук Ш. Если он стоит в начале слова, они рисуют          если в середине слова       , а если в конце, то       Потом все проверяется. Кто допускает ошибку, тот рассекречен.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219700" y="1125538"/>
            <a:ext cx="288925" cy="35877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364163" y="1557338"/>
            <a:ext cx="288925" cy="2889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843213" y="1484313"/>
            <a:ext cx="360362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032000" y="358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95288" y="2781300"/>
            <a:ext cx="6553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фонематического анализа и синтеза</a:t>
            </a:r>
            <a:r>
              <a:rPr lang="ru-RU" u="sng"/>
              <a:t>. (акустическая дисграфия)</a:t>
            </a:r>
          </a:p>
          <a:p>
            <a:endParaRPr lang="ru-RU"/>
          </a:p>
          <a:p>
            <a:r>
              <a:rPr lang="ru-RU"/>
              <a:t>Ребята, я приготовила вам карточки со словами, но кто-то в них исправил первую букву Ш. Теперь нельзя правильно прочитать слова. Верните на место букву Ш. </a:t>
            </a:r>
          </a:p>
          <a:p>
            <a:r>
              <a:rPr lang="ru-RU" u="sng"/>
              <a:t>Слова на карточках: </a:t>
            </a:r>
            <a:r>
              <a:rPr lang="ru-RU"/>
              <a:t>чашка-…, скала-…, споры-…, накал-…, майка-…, Гарик-…, губы-…, фланг-…, тапки-…</a:t>
            </a:r>
            <a:endParaRPr lang="ru-RU" u="sng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Oval 29"/>
          <p:cNvSpPr>
            <a:spLocks noChangeArrowheads="1"/>
          </p:cNvSpPr>
          <p:nvPr/>
        </p:nvSpPr>
        <p:spPr bwMode="auto">
          <a:xfrm>
            <a:off x="7451725" y="45085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6948488" y="4508500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851275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7675" y="131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188" y="476250"/>
            <a:ext cx="7785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Дифференциация букв И-Ш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в словах. (Оптическая дисграфия)</a:t>
            </a:r>
          </a:p>
          <a:p>
            <a:r>
              <a:rPr lang="ru-RU"/>
              <a:t>(известно Ш-3, И-2)</a:t>
            </a:r>
          </a:p>
          <a:p>
            <a:r>
              <a:rPr lang="ru-RU"/>
              <a:t>Расшифруйте слова и объясните их значение.</a:t>
            </a:r>
          </a:p>
          <a:p>
            <a:r>
              <a:rPr lang="ru-RU"/>
              <a:t>3П2К		3УТК2		3АР2К</a:t>
            </a:r>
          </a:p>
          <a:p>
            <a:r>
              <a:rPr lang="ru-RU"/>
              <a:t>3П2ОН		323КА		32ЛО</a:t>
            </a:r>
          </a:p>
          <a:p>
            <a:r>
              <a:rPr lang="ru-RU"/>
              <a:t>2ДЁ3Ь		ЛЕТ23Ь		БЕЖ23Ь</a:t>
            </a:r>
          </a:p>
          <a:p>
            <a:r>
              <a:rPr lang="ru-RU"/>
              <a:t>М23КА		АФ23А		МАЛЫ32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92138" y="2651125"/>
            <a:ext cx="68595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Дифференциация букв Ш-Щ в словосочетаниях (оптическая дисграфия)</a:t>
            </a:r>
          </a:p>
          <a:p>
            <a:r>
              <a:rPr lang="ru-RU"/>
              <a:t>Игра «Ветерок». Отгадайте слова, записанные на полосках, и запиши с ними словосочетания.</a:t>
            </a:r>
          </a:p>
          <a:p>
            <a:pPr algn="ctr"/>
            <a:r>
              <a:rPr lang="ru-RU"/>
              <a:t>К    К    П</a:t>
            </a:r>
          </a:p>
          <a:p>
            <a:pPr algn="ctr"/>
            <a:r>
              <a:rPr lang="ru-RU"/>
              <a:t>О   А   А</a:t>
            </a:r>
          </a:p>
          <a:p>
            <a:pPr algn="ctr"/>
            <a:r>
              <a:rPr lang="ru-RU"/>
              <a:t>Ч А  Ш  К А</a:t>
            </a:r>
          </a:p>
          <a:p>
            <a:pPr algn="ctr"/>
            <a:r>
              <a:rPr lang="ru-RU"/>
              <a:t>Т  К  К </a:t>
            </a:r>
          </a:p>
          <a:p>
            <a:pPr algn="ctr"/>
            <a:r>
              <a:rPr lang="ru-RU"/>
              <a:t>Е    А    А</a:t>
            </a:r>
          </a:p>
          <a:p>
            <a:r>
              <a:rPr lang="ru-RU"/>
              <a:t>                                     Т                       			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140200" y="3716338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 flipV="1">
            <a:off x="3635375" y="3716338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3419475" y="4652963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 flipV="1">
            <a:off x="3276600" y="4076700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4211638" y="40767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3203575" y="4581525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211638" y="4581525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067175" y="46529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848350" y="3573463"/>
            <a:ext cx="174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659563" y="3644900"/>
            <a:ext cx="18399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</a:t>
            </a:r>
          </a:p>
          <a:p>
            <a:r>
              <a:rPr lang="ru-RU"/>
              <a:t>   В	     Ч</a:t>
            </a:r>
          </a:p>
          <a:p>
            <a:pPr algn="ctr"/>
            <a:r>
              <a:rPr lang="ru-RU"/>
              <a:t>О  Я  А</a:t>
            </a:r>
          </a:p>
          <a:p>
            <a:pPr algn="ctr"/>
            <a:r>
              <a:rPr lang="ru-RU"/>
              <a:t>   Я  Щ И  К </a:t>
            </a:r>
          </a:p>
          <a:p>
            <a:r>
              <a:rPr lang="ru-RU"/>
              <a:t>     А    Е   И</a:t>
            </a:r>
          </a:p>
          <a:p>
            <a:pPr algn="ctr"/>
            <a:r>
              <a:rPr lang="ru-RU"/>
              <a:t>Р     </a:t>
            </a:r>
          </a:p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6948488" y="3716338"/>
            <a:ext cx="5762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6588125" y="40767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H="1">
            <a:off x="7667625" y="3789363"/>
            <a:ext cx="2889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7164388" y="4724400"/>
            <a:ext cx="3603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6877050" y="4724400"/>
            <a:ext cx="57626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H="1">
            <a:off x="7740650" y="41497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7740650" y="4724400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7667625" y="4797425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692150"/>
            <a:ext cx="6862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/>
              <a:t>Тема: </a:t>
            </a:r>
            <a:r>
              <a:rPr lang="ru-RU" sz="2800"/>
              <a:t>Автоматизация звука </a:t>
            </a:r>
            <a:r>
              <a:rPr lang="ru-RU" sz="2800" b="1"/>
              <a:t>ш </a:t>
            </a:r>
            <a:r>
              <a:rPr lang="ru-RU" sz="2800"/>
              <a:t>в словах.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 rot="10860000" flipV="1">
            <a:off x="540000" y="2205038"/>
            <a:ext cx="74898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/>
              <a:t>Цели: </a:t>
            </a:r>
            <a:r>
              <a:rPr lang="ru-RU" sz="2800" dirty="0"/>
              <a:t>Закрепление правильного произношения звука </a:t>
            </a:r>
            <a:r>
              <a:rPr lang="ru-RU" sz="2800" b="1" dirty="0" err="1"/>
              <a:t>ш</a:t>
            </a:r>
            <a:r>
              <a:rPr lang="ru-RU" sz="2800" dirty="0"/>
              <a:t> в словах; развитие фонематического анализа и синтеза; систематизация лексики по темам «Игрушки», «Цветы», «Часть-целое»; закрепление в речи формы единственного и множественного числа существительных.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23938" y="708025"/>
            <a:ext cx="73644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Дифференцияция Ж-Ш</a:t>
            </a:r>
          </a:p>
          <a:p>
            <a:endParaRPr lang="ru-RU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/>
              <a:t>Игра «Ты учитель». Исправь ошибки у  ученика и объясни ему правописание этих слов.</a:t>
            </a:r>
          </a:p>
          <a:p>
            <a:endParaRPr lang="ru-RU"/>
          </a:p>
          <a:p>
            <a:r>
              <a:rPr lang="ru-RU"/>
              <a:t>А) Мишка, чертеж, мыжка, варешка, подрушка, репортаж, пичужка, клюшка, окрожка, морж, сапошки, у петушка, орешки, птажка, шижка, лягушка, снешки, лукожки, чиж, рубашка, экипаш. </a:t>
            </a:r>
          </a:p>
          <a:p>
            <a:r>
              <a:rPr lang="ru-RU" i="1"/>
              <a:t>Подсказка: 10 ошибок</a:t>
            </a:r>
          </a:p>
          <a:p>
            <a:endParaRPr lang="ru-RU" i="1"/>
          </a:p>
          <a:p>
            <a:r>
              <a:rPr lang="ru-RU"/>
              <a:t>Б) Книшка, рошки, корж, крожки, эташ, сапожки, Серешка, пляж, багаж, ромашка, гарможка, стружка, ушки, гребежком, коврижка, карандаж, гараж, тишь, дуж, хрюжка, опужка, пробежка, камыж, сторош, ералаш, нош. </a:t>
            </a:r>
          </a:p>
          <a:p>
            <a:r>
              <a:rPr lang="ru-RU" i="1"/>
              <a:t>Подсказка: 14 ошибок</a:t>
            </a:r>
          </a:p>
          <a:p>
            <a:endParaRPr lang="ru-RU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05725" cy="2952750"/>
          </a:xfrm>
        </p:spPr>
        <p:txBody>
          <a:bodyPr/>
          <a:lstStyle/>
          <a:p>
            <a:r>
              <a:rPr lang="ru-RU" sz="2400"/>
              <a:t>Подведение итогов</a:t>
            </a:r>
            <a:br>
              <a:rPr lang="ru-RU" sz="2400"/>
            </a:br>
            <a:r>
              <a:rPr lang="ru-RU" sz="2400"/>
              <a:t>урока</a:t>
            </a:r>
            <a:r>
              <a:rPr lang="ru-RU" sz="4000"/>
              <a:t/>
            </a:r>
            <a:br>
              <a:rPr lang="ru-RU" sz="4000"/>
            </a:br>
            <a:r>
              <a:rPr lang="ru-RU" sz="1800"/>
              <a:t>- Какой звук проходили?</a:t>
            </a:r>
            <a:br>
              <a:rPr lang="ru-RU" sz="1800"/>
            </a:br>
            <a:r>
              <a:rPr lang="ru-RU" sz="1800"/>
              <a:t>- Кто его соседи?</a:t>
            </a:r>
            <a:br>
              <a:rPr lang="ru-RU" sz="1800"/>
            </a:br>
            <a:r>
              <a:rPr lang="ru-RU" sz="1800"/>
              <a:t>- Какие новые слова вы узнали?</a:t>
            </a:r>
            <a:br>
              <a:rPr lang="ru-RU" sz="1800"/>
            </a:br>
            <a:r>
              <a:rPr lang="ru-RU" sz="1800"/>
              <a:t>- Какой он?</a:t>
            </a:r>
            <a:br>
              <a:rPr lang="ru-RU" sz="1800"/>
            </a:br>
            <a:endParaRPr lang="ru-RU" sz="400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5589588"/>
            <a:ext cx="503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Что не удалось в уроке</a:t>
            </a:r>
          </a:p>
          <a:p>
            <a:r>
              <a:rPr lang="ru-RU"/>
              <a:t>- Взять вместо темы «Цветы» тему «Одежда»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0" y="112713"/>
            <a:ext cx="409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Содержание занятия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5288" y="1008063"/>
            <a:ext cx="419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1. </a:t>
            </a:r>
            <a:r>
              <a:rPr lang="ru-RU" sz="2400"/>
              <a:t>Организационный момент</a:t>
            </a:r>
            <a:r>
              <a:rPr lang="ru-RU"/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3850" y="2997200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09575" algn="l"/>
              </a:tabLst>
            </a:pPr>
            <a:r>
              <a:rPr lang="ru-RU" sz="2400"/>
              <a:t>2. Артикуляционная гимнастика и уточнение артикуляции звука </a:t>
            </a:r>
            <a:r>
              <a:rPr lang="ru-RU" sz="2400" b="1"/>
              <a:t>ш</a:t>
            </a:r>
            <a:r>
              <a:rPr lang="ru-RU" sz="2400"/>
              <a:t>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1557338"/>
            <a:ext cx="6927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u="sng"/>
              <a:t>Развитие навыков фонематического анализа и синтеза</a:t>
            </a:r>
          </a:p>
          <a:p>
            <a:r>
              <a:rPr lang="ru-RU" u="sng"/>
              <a:t>-Прочитайте слова, замените первый звук на парный глухой</a:t>
            </a:r>
          </a:p>
          <a:p>
            <a:r>
              <a:rPr lang="ru-RU"/>
              <a:t>Слова (на карточках) жар-…, жест-…, жить-…,жаль-…, жесть-…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79613" y="3500438"/>
            <a:ext cx="4919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Ш - согл, глухой, шипящий, твердый, на письме обозначается синим кружком.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68313" y="4292600"/>
            <a:ext cx="6043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 произнесении звука Ш губы округлены, зубы почти сомкнуты, язык в форме «чашечки» поднят к верхним передним зубам, выдыхаемый воздух проходит посередине языка, голосовые связки не принимают участия.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55875" y="188913"/>
            <a:ext cx="411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09575" algn="l"/>
              </a:tabLst>
            </a:pPr>
            <a:r>
              <a:rPr lang="ru-RU" sz="2800"/>
              <a:t>3. Отгадывание загадок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388" y="847725"/>
            <a:ext cx="3027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Выросли в лугах сестрички, желтый глазок, белые реснички (Ромашки)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80063" y="936625"/>
            <a:ext cx="3084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- Ромашки – это много, а если одна, то как сказать? (Ромашка)</a:t>
            </a:r>
          </a:p>
        </p:txBody>
      </p:sp>
      <p:pic>
        <p:nvPicPr>
          <p:cNvPr id="13319" name="Picture 7" descr="ро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3313113" cy="2487612"/>
          </a:xfrm>
          <a:prstGeom prst="rect">
            <a:avLst/>
          </a:prstGeom>
          <a:noFill/>
        </p:spPr>
      </p:pic>
      <p:pic>
        <p:nvPicPr>
          <p:cNvPr id="13320" name="Picture 8" descr="1187357419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92375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420688"/>
            <a:ext cx="3168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Хвост длинный, сами крошки, боятся очень кошки (Мышки)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292725" y="419100"/>
            <a:ext cx="3057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-Мышки – это много мышек, а как сказать, если одна (Мышка)</a:t>
            </a:r>
          </a:p>
        </p:txBody>
      </p:sp>
      <p:pic>
        <p:nvPicPr>
          <p:cNvPr id="14342" name="Picture 6" descr="мы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78075"/>
            <a:ext cx="4033838" cy="2700338"/>
          </a:xfrm>
          <a:prstGeom prst="rect">
            <a:avLst/>
          </a:prstGeom>
          <a:noFill/>
        </p:spPr>
      </p:pic>
      <p:pic>
        <p:nvPicPr>
          <p:cNvPr id="14343" name="Picture 7" descr="мы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349500"/>
            <a:ext cx="3529013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1050" y="188913"/>
            <a:ext cx="437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- Назовите  соседей звука </a:t>
            </a:r>
            <a:r>
              <a:rPr lang="ru-RU" sz="2400" b="1"/>
              <a:t>Ш.</a:t>
            </a:r>
          </a:p>
        </p:txBody>
      </p:sp>
      <p:pic>
        <p:nvPicPr>
          <p:cNvPr id="15365" name="Picture 5" descr="DSC029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4398963" cy="586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288" y="288925"/>
            <a:ext cx="864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4. Графический анализ слова </a:t>
            </a:r>
            <a:r>
              <a:rPr lang="ru-RU" sz="2400" b="1"/>
              <a:t>мышка. </a:t>
            </a:r>
            <a:r>
              <a:rPr lang="ru-RU" sz="2400"/>
              <a:t>Выделение звука </a:t>
            </a:r>
            <a:r>
              <a:rPr lang="ru-RU" sz="2400" b="1"/>
              <a:t>ш</a:t>
            </a:r>
            <a:r>
              <a:rPr lang="ru-RU" sz="2400"/>
              <a:t>.</a:t>
            </a:r>
          </a:p>
        </p:txBody>
      </p:sp>
      <p:pic>
        <p:nvPicPr>
          <p:cNvPr id="16388" name="Picture 4" descr="DSC02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68375"/>
            <a:ext cx="7488237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260350"/>
            <a:ext cx="856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5. Графический анализ слова </a:t>
            </a:r>
            <a:r>
              <a:rPr lang="ru-RU" sz="2400" b="1"/>
              <a:t>груша</a:t>
            </a:r>
            <a:r>
              <a:rPr lang="ru-RU" sz="2400"/>
              <a:t>. Выделение звука </a:t>
            </a:r>
            <a:r>
              <a:rPr lang="ru-RU" sz="2400" b="1"/>
              <a:t>ш</a:t>
            </a:r>
            <a:r>
              <a:rPr lang="ru-RU" sz="2400"/>
              <a:t>.</a:t>
            </a:r>
            <a:r>
              <a:rPr lang="ru-RU"/>
              <a:t> </a:t>
            </a:r>
          </a:p>
        </p:txBody>
      </p:sp>
      <p:pic>
        <p:nvPicPr>
          <p:cNvPr id="17411" name="Picture 3" descr="DSC029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41375"/>
            <a:ext cx="7705725" cy="578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25400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/>
              <a:t>6. Сравнение звуковой структуры слов </a:t>
            </a:r>
            <a:r>
              <a:rPr lang="ru-RU" sz="2000" b="1"/>
              <a:t>мышка и груша</a:t>
            </a:r>
            <a:r>
              <a:rPr lang="ru-RU" sz="2000"/>
              <a:t> на основе графической схемы.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7950" y="1268413"/>
            <a:ext cx="429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Сколько слогов в слове </a:t>
            </a:r>
            <a:r>
              <a:rPr lang="ru-RU" b="1"/>
              <a:t>мышка</a:t>
            </a:r>
            <a:r>
              <a:rPr lang="ru-RU"/>
              <a:t>? (2)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03350" y="4365625"/>
            <a:ext cx="227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 слове </a:t>
            </a:r>
            <a:r>
              <a:rPr lang="ru-RU" b="1"/>
              <a:t>груша</a:t>
            </a:r>
            <a:r>
              <a:rPr lang="ru-RU"/>
              <a:t>? (2)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319588" y="1268413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- Сколько всего звуков в слове </a:t>
            </a:r>
            <a:r>
              <a:rPr lang="ru-RU" b="1"/>
              <a:t>мышка</a:t>
            </a:r>
            <a:r>
              <a:rPr lang="ru-RU"/>
              <a:t> (5).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724525" y="1989138"/>
            <a:ext cx="216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 слове </a:t>
            </a:r>
            <a:r>
              <a:rPr lang="ru-RU" b="1"/>
              <a:t>груша</a:t>
            </a:r>
            <a:r>
              <a:rPr lang="ru-RU"/>
              <a:t> (5)</a:t>
            </a:r>
          </a:p>
        </p:txBody>
      </p:sp>
      <p:pic>
        <p:nvPicPr>
          <p:cNvPr id="18441" name="Picture 9" descr="DSC02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3384550" cy="2538413"/>
          </a:xfrm>
          <a:prstGeom prst="rect">
            <a:avLst/>
          </a:prstGeom>
          <a:noFill/>
        </p:spPr>
      </p:pic>
      <p:pic>
        <p:nvPicPr>
          <p:cNvPr id="18442" name="Picture 10" descr="DSC029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4032250" cy="30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250</TotalTime>
  <Words>1003</Words>
  <Application>Microsoft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Tahoma</vt:lpstr>
      <vt:lpstr>Times New Roman</vt:lpstr>
      <vt:lpstr>Wingdings</vt:lpstr>
      <vt:lpstr>Сумерки</vt:lpstr>
      <vt:lpstr>Автоматизация звука «Ш» в словах   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Шифровщик</vt:lpstr>
      <vt:lpstr>Слайд 19</vt:lpstr>
      <vt:lpstr>Слайд 20</vt:lpstr>
      <vt:lpstr>Подведение итогов урока - Какой звук проходили? - Кто его соседи? - Какие новые слова вы узнали? - Какой он?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«Ш» в словах    2 класс</dc:title>
  <dc:creator>MyComp</dc:creator>
  <cp:lastModifiedBy>Зерцалова</cp:lastModifiedBy>
  <cp:revision>9</cp:revision>
  <dcterms:created xsi:type="dcterms:W3CDTF">2008-01-22T16:03:07Z</dcterms:created>
  <dcterms:modified xsi:type="dcterms:W3CDTF">2014-09-09T07:32:06Z</dcterms:modified>
</cp:coreProperties>
</file>