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8"/>
  </p:handoutMasterIdLst>
  <p:sldIdLst>
    <p:sldId id="269" r:id="rId3"/>
    <p:sldId id="260" r:id="rId4"/>
    <p:sldId id="261" r:id="rId5"/>
    <p:sldId id="257" r:id="rId6"/>
    <p:sldId id="256" r:id="rId7"/>
    <p:sldId id="258" r:id="rId8"/>
    <p:sldId id="264" r:id="rId9"/>
    <p:sldId id="265" r:id="rId10"/>
    <p:sldId id="266" r:id="rId11"/>
    <p:sldId id="267" r:id="rId12"/>
    <p:sldId id="262" r:id="rId13"/>
    <p:sldId id="268" r:id="rId14"/>
    <p:sldId id="270" r:id="rId15"/>
    <p:sldId id="259" r:id="rId16"/>
    <p:sldId id="263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B643-F41B-41A4-BB9D-8F3EE265045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E09A7-A0FD-4A6F-AAFD-4174F89B1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73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0636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63160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8746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64551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3733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8655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6419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5866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3828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8873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0993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frazbook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75856" y="5229200"/>
            <a:ext cx="5760640" cy="1536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Пятникова Марина Геннадьевна, </a:t>
            </a:r>
          </a:p>
          <a:p>
            <a:pPr algn="l"/>
            <a:r>
              <a:rPr lang="ru-RU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 algn="l"/>
            <a:r>
              <a:rPr lang="ru-RU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 </a:t>
            </a:r>
          </a:p>
          <a:p>
            <a:pPr algn="l"/>
            <a:r>
              <a:rPr lang="ru-RU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№42»</a:t>
            </a:r>
            <a:r>
              <a:rPr lang="en-US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smtClean="0">
                <a:solidFill>
                  <a:srgbClr val="202A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Братска Иркутской области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89559"/>
            <a:ext cx="8636496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РУССКОГО ЯЗЫКА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752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3789040"/>
            <a:ext cx="6228184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</a:t>
            </a:r>
            <a:r>
              <a:rPr lang="ru-RU" sz="3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впросак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Попасть на с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дьмое небо</a:t>
            </a:r>
          </a:p>
          <a:p>
            <a:pPr marL="0" indent="0">
              <a:buNone/>
            </a:pPr>
            <a:r>
              <a:rPr lang="ru-RU" sz="3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</a:t>
            </a: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ределку</a:t>
            </a:r>
            <a:endParaRPr lang="ru-RU" sz="3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 переплет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496" y="908720"/>
            <a:ext cx="60486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Слово в слово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Тютелька в тютельку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Вилами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писано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Комар носа не </a:t>
            </a: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дточит</a:t>
            </a:r>
            <a:endParaRPr lang="ru-RU" sz="3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9752"/>
            <a:ext cx="7293496" cy="13110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Отгадайте, 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каком фразеологизме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идет речь.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этом деле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лягушку съел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Из мухи делать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крокодила.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Спит как из ведра.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Зарубить на подбородке.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Денег гуси не клюют.</a:t>
            </a:r>
          </a:p>
          <a:p>
            <a:pPr marL="0" indent="0">
              <a:lnSpc>
                <a:spcPct val="170000"/>
              </a:lnSpc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52" y="166959"/>
            <a:ext cx="626764" cy="70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3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мы изучаем фразеологизмы?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03649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0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3600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Фразеологический словарь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5976664" cy="5616624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 </a:t>
            </a:r>
            <a:r>
              <a:rPr lang="ru-RU" sz="5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 царя в голове» </a:t>
            </a:r>
            <a:endParaRPr lang="ru-RU" sz="5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endParaRPr lang="ru-RU" sz="4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глупый, бесшабашный, беспечный, непутёвый, недальновидный человек. </a:t>
            </a:r>
            <a:endParaRPr lang="ru-RU" sz="6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фразеологизма исходят из старых русских пословиц об уме, вроде «Свой ум – царь в голове». Царь на Руси считался батюшкой для своих подданных, который прекрасно понимает, как мудро управлять государством и решать дела. Государство без царя в представлении народа быстро пришло бы в упадок. Поэтому и голова «без царя», то есть, ума, разума и самоконтроля, порождает глупые мысли. «Руслан постоянно прогуливает уроки – точно без царя в голове».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6237312"/>
            <a:ext cx="257714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http://frazbook.ru/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15335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480" y="2708920"/>
            <a:ext cx="2095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8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92211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7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78432"/>
            <a:ext cx="8784976" cy="536293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ставили на уроке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поставленную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и каким способом?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результаты?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сделать ещё?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применить новое знание?</a:t>
            </a:r>
          </a:p>
          <a:p>
            <a:pPr marL="0" indent="0">
              <a:lnSpc>
                <a:spcPct val="170000"/>
              </a:lnSpc>
              <a:buNone/>
            </a:pPr>
            <a:endParaRPr lang="ru-RU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211"/>
            <a:ext cx="771720" cy="127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744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9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50"/>
                            </p:stCondLst>
                            <p:childTnLst>
                              <p:par>
                                <p:cTn id="23" presetID="19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250"/>
                            </p:stCondLst>
                            <p:childTnLst>
                              <p:par>
                                <p:cTn id="29" presetID="3" presetClass="emph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4525963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Calibri"/>
              </a:rPr>
              <a:t>Составить карточку с зашифрованным фразеологизмом.</a:t>
            </a:r>
            <a:endParaRPr lang="ru-RU" sz="3200" dirty="0">
              <a:latin typeface="Arial"/>
              <a:ea typeface="Calibri"/>
            </a:endParaRP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i="1" dirty="0">
                <a:latin typeface="Times New Roman"/>
                <a:ea typeface="Calibri"/>
              </a:rPr>
              <a:t>Например:</a:t>
            </a:r>
            <a:endParaRPr lang="ru-RU" sz="3200" i="1" dirty="0">
              <a:latin typeface="Arial"/>
              <a:ea typeface="Calibri"/>
            </a:endParaRP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/>
                <a:ea typeface="Calibri"/>
              </a:rPr>
              <a:t>пояс, за,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Calibri"/>
              </a:rPr>
              <a:t>заткнуть.</a:t>
            </a:r>
            <a:endParaRPr lang="ru-RU" sz="3200" b="1" dirty="0">
              <a:solidFill>
                <a:srgbClr val="C00000"/>
              </a:solidFill>
              <a:latin typeface="Arial"/>
              <a:ea typeface="Calibri"/>
            </a:endParaRP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7030A0"/>
                </a:solidFill>
                <a:latin typeface="Times New Roman"/>
                <a:ea typeface="Calibri"/>
              </a:rPr>
              <a:t>вода, разлить, не.</a:t>
            </a:r>
            <a:endParaRPr lang="ru-RU" sz="3200" b="1" dirty="0">
              <a:solidFill>
                <a:srgbClr val="7030A0"/>
              </a:solidFill>
              <a:latin typeface="Arial"/>
              <a:ea typeface="Calibri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Calibri"/>
              </a:rPr>
              <a:t>Выписать фразеологизм и дать ему значение по </a:t>
            </a:r>
            <a:r>
              <a:rPr lang="ru-RU" sz="3600" dirty="0" smtClean="0">
                <a:latin typeface="Times New Roman"/>
                <a:ea typeface="Calibri"/>
              </a:rPr>
              <a:t>фразеологическому </a:t>
            </a:r>
            <a:r>
              <a:rPr lang="ru-RU" sz="3600" dirty="0">
                <a:latin typeface="Times New Roman"/>
                <a:ea typeface="Calibri"/>
              </a:rPr>
              <a:t>словарю; </a:t>
            </a:r>
            <a:endParaRPr lang="ru-RU" sz="3600" dirty="0" smtClean="0">
              <a:latin typeface="Times New Roman"/>
              <a:ea typeface="Calibri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Calibri"/>
              </a:rPr>
              <a:t>придумать 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Calibri"/>
              </a:rPr>
              <a:t>предложение с этим фразеологизмом.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859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пунктуационный, синтаксический, фонетический, морфемный разборы.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ничего</a:t>
            </a:r>
            <a:r>
              <a:rPr lang="ru-RU" sz="6600" dirty="0" smtClean="0">
                <a:solidFill>
                  <a:srgbClr val="202AE8"/>
                </a:solidFill>
                <a:latin typeface="Times New Roman"/>
                <a:cs typeface="Times New Roman"/>
              </a:rPr>
              <a:t>¹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(не) изуча..т</a:t>
            </a:r>
            <a:r>
              <a:rPr lang="ru-RU" sz="6600" dirty="0" smtClean="0">
                <a:solidFill>
                  <a:srgbClr val="202AE8"/>
                </a:solidFill>
                <a:latin typeface="Times New Roman"/>
                <a:cs typeface="Times New Roman"/>
              </a:rPr>
              <a:t>²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тот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(?)но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хныч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 и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скуча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0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ничего не</a:t>
            </a:r>
            <a:r>
              <a:rPr lang="ru-RU" sz="66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</a:t>
            </a:r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ет,</a:t>
            </a:r>
            <a:r>
              <a:rPr lang="ru-RU" sz="66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solidFill>
                  <a:srgbClr val="202AE8"/>
                </a:solidFill>
                <a:latin typeface="Times New Roman"/>
                <a:cs typeface="Times New Roman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</a:t>
            </a:r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хныч</a:t>
            </a:r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и скуча</a:t>
            </a:r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2348880"/>
            <a:ext cx="35283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4008" y="2501280"/>
            <a:ext cx="35283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4365104"/>
            <a:ext cx="26642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3501008"/>
            <a:ext cx="254218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923928" y="3331029"/>
            <a:ext cx="2542186" cy="2596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5955" y="4517504"/>
            <a:ext cx="26642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96408" y="2501280"/>
            <a:ext cx="33759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365955" y="188640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5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752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Отгадайте, о чем идет речь.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23" y="836712"/>
            <a:ext cx="8712968" cy="583264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buAutoNum type="arabicPeriod"/>
            </a:pP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вешают, приходя в уныние; его задирают,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зазнаваясь.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цветы, а вянут; не ладоши, а ими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хлопают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Он в голове у легкомысленного, несерьезного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Ее заваривают, затевая какое-нибудь неприятное, хлопотливое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дело.</a:t>
            </a:r>
            <a:endParaRPr lang="ru-RU" sz="3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Ее набирают в рот, когда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молчат.</a:t>
            </a:r>
            <a:endParaRPr lang="ru-RU" sz="3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Его держат за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зубами.</a:t>
            </a:r>
            <a:endParaRPr lang="ru-RU" sz="3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7647"/>
            <a:ext cx="407105" cy="65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Выноска-облако 10"/>
          <p:cNvSpPr/>
          <p:nvPr/>
        </p:nvSpPr>
        <p:spPr>
          <a:xfrm>
            <a:off x="1474742" y="1372152"/>
            <a:ext cx="887121" cy="7723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07" y="1608741"/>
            <a:ext cx="864393" cy="107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Выноска-облако 12"/>
          <p:cNvSpPr/>
          <p:nvPr/>
        </p:nvSpPr>
        <p:spPr>
          <a:xfrm>
            <a:off x="6732240" y="1708299"/>
            <a:ext cx="1215568" cy="928613"/>
          </a:xfrm>
          <a:prstGeom prst="cloudCallout">
            <a:avLst/>
          </a:prstGeom>
          <a:solidFill>
            <a:srgbClr val="4F81BD"/>
          </a:solidFill>
          <a:ln w="1079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855079"/>
            <a:ext cx="962344" cy="71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Выноска-облако 14"/>
          <p:cNvSpPr/>
          <p:nvPr/>
        </p:nvSpPr>
        <p:spPr>
          <a:xfrm>
            <a:off x="7787240" y="2680303"/>
            <a:ext cx="1215568" cy="897430"/>
          </a:xfrm>
          <a:prstGeom prst="cloudCallout">
            <a:avLst/>
          </a:prstGeom>
          <a:solidFill>
            <a:srgbClr val="4F81BD"/>
          </a:solidFill>
          <a:ln w="1079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800" y="4223759"/>
            <a:ext cx="106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Выноска-облако 16"/>
          <p:cNvSpPr/>
          <p:nvPr/>
        </p:nvSpPr>
        <p:spPr>
          <a:xfrm>
            <a:off x="6571672" y="4131244"/>
            <a:ext cx="1215568" cy="964312"/>
          </a:xfrm>
          <a:prstGeom prst="cloudCallout">
            <a:avLst/>
          </a:prstGeom>
          <a:solidFill>
            <a:srgbClr val="4F81BD"/>
          </a:solidFill>
          <a:ln w="1079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642859"/>
            <a:ext cx="1060340" cy="9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Выноска-облако 18"/>
          <p:cNvSpPr/>
          <p:nvPr/>
        </p:nvSpPr>
        <p:spPr>
          <a:xfrm>
            <a:off x="4998442" y="4642858"/>
            <a:ext cx="1215568" cy="1090397"/>
          </a:xfrm>
          <a:prstGeom prst="cloudCallout">
            <a:avLst/>
          </a:prstGeom>
          <a:solidFill>
            <a:srgbClr val="4F81BD"/>
          </a:solidFill>
          <a:ln w="1079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472" y="5517232"/>
            <a:ext cx="11811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Выноска-облако 20"/>
          <p:cNvSpPr/>
          <p:nvPr/>
        </p:nvSpPr>
        <p:spPr>
          <a:xfrm>
            <a:off x="3563888" y="5460280"/>
            <a:ext cx="1215568" cy="999728"/>
          </a:xfrm>
          <a:prstGeom prst="cloudCallout">
            <a:avLst/>
          </a:prstGeom>
          <a:solidFill>
            <a:srgbClr val="4F81BD"/>
          </a:solidFill>
          <a:ln w="1079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39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352928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проблемного вопроса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208823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Повесить картину	Сесть в машину</a:t>
            </a:r>
          </a:p>
          <a:p>
            <a:pPr algn="l"/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Повесить нос		Сесть в калошу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5048" y="96900"/>
            <a:ext cx="8568952" cy="142339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устойчивые словосочетания в переносном смысле?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452"/>
            <a:ext cx="747756" cy="8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79512" y="4869160"/>
            <a:ext cx="8568952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общего в словосочетаниях?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словосочетания?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7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13576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С.46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58185"/>
            <a:ext cx="4388296" cy="478539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фразеология?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происхождение термина «фразеология»?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46449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Упр.98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чём заключается ошибка девочки?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фразеологизмы в тетрадь.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44502"/>
            <a:ext cx="1315960" cy="7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984" y="967390"/>
            <a:ext cx="10081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6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752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«четвёртое лишнее»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3356992"/>
            <a:ext cx="45720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лопатки</a:t>
            </a:r>
          </a:p>
          <a:p>
            <a:pPr marL="0" indent="0">
              <a:buNone/>
            </a:pPr>
            <a:r>
              <a:rPr lang="ru-RU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голову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Черепашьим </a:t>
            </a:r>
            <a:r>
              <a:rPr lang="ru-RU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шаг..м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мгновение ока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496" y="908720"/>
            <a:ext cx="4536504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Хоть пруд пруди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 наплакал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Тьма-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тьмущ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..я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..ку негде упасть</a:t>
            </a:r>
          </a:p>
          <a:p>
            <a:pPr marL="0" indent="0">
              <a:buFont typeface="Arial" pitchFamily="34" charset="0"/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035"/>
            <a:ext cx="626764" cy="70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4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752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3356992"/>
            <a:ext cx="45720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лопатки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голову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Черепашьим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мгновение ока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496" y="908720"/>
            <a:ext cx="4536504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Хоть пруд пруди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 наплакал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Тьма-тьмущ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 негде упасть</a:t>
            </a:r>
          </a:p>
          <a:p>
            <a:pPr marL="0" indent="0">
              <a:buFont typeface="Arial" pitchFamily="34" charset="0"/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752"/>
            <a:ext cx="8157592" cy="66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«четвёртое лишнее»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3789040"/>
            <a:ext cx="6228184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впросак</a:t>
            </a:r>
          </a:p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на с..</a:t>
            </a:r>
            <a:r>
              <a:rPr lang="ru-RU" sz="3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дьмое</a:t>
            </a: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небо</a:t>
            </a:r>
          </a:p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 п..</a:t>
            </a:r>
            <a:r>
              <a:rPr lang="ru-RU" sz="3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ределку</a:t>
            </a:r>
            <a:endParaRPr lang="ru-RU" sz="3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 переплет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496" y="908720"/>
            <a:ext cx="60486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Слово в слово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Тютелька в тютельку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Вилами на </a:t>
            </a:r>
            <a:r>
              <a:rPr lang="ru-RU" sz="36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в..де</a:t>
            </a: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писано</a:t>
            </a:r>
          </a:p>
          <a:p>
            <a:pPr indent="0">
              <a:lnSpc>
                <a:spcPct val="96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Комар носа не п..</a:t>
            </a:r>
            <a:r>
              <a:rPr lang="ru-RU" sz="36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дточит</a:t>
            </a:r>
            <a:endParaRPr lang="ru-RU" sz="3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5" y="185035"/>
            <a:ext cx="626764" cy="70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541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Фразеология</vt:lpstr>
      <vt:lpstr>Выполните пунктуационный, синтаксический, фонетический, морфемный разборы.</vt:lpstr>
      <vt:lpstr>Проверь себя!</vt:lpstr>
      <vt:lpstr>Отгадайте, о чем идет речь.</vt:lpstr>
      <vt:lpstr>Постановка проблемного вопроса</vt:lpstr>
      <vt:lpstr>С.46</vt:lpstr>
      <vt:lpstr>Найти «четвёртое лишнее»</vt:lpstr>
      <vt:lpstr>Проверь себя!</vt:lpstr>
      <vt:lpstr>Найти «четвёртое лишнее»</vt:lpstr>
      <vt:lpstr>Проверь себя!</vt:lpstr>
      <vt:lpstr>Отгадайте, о каком фразеологизме идет речь.</vt:lpstr>
      <vt:lpstr>Для чего мы изучаем фразеологизмы?</vt:lpstr>
      <vt:lpstr>Фразеологический словарь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28</cp:revision>
  <cp:lastPrinted>2014-10-05T12:37:06Z</cp:lastPrinted>
  <dcterms:modified xsi:type="dcterms:W3CDTF">2014-10-05T13:01:09Z</dcterms:modified>
</cp:coreProperties>
</file>