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</p:sldMasterIdLst>
  <p:handoutMasterIdLst>
    <p:handoutMasterId r:id="rId27"/>
  </p:handoutMasterIdLst>
  <p:sldIdLst>
    <p:sldId id="282" r:id="rId4"/>
    <p:sldId id="266" r:id="rId5"/>
    <p:sldId id="279" r:id="rId6"/>
    <p:sldId id="276" r:id="rId7"/>
    <p:sldId id="267" r:id="rId8"/>
    <p:sldId id="280" r:id="rId9"/>
    <p:sldId id="275" r:id="rId10"/>
    <p:sldId id="264" r:id="rId11"/>
    <p:sldId id="258" r:id="rId12"/>
    <p:sldId id="265" r:id="rId13"/>
    <p:sldId id="260" r:id="rId14"/>
    <p:sldId id="261" r:id="rId15"/>
    <p:sldId id="273" r:id="rId16"/>
    <p:sldId id="274" r:id="rId17"/>
    <p:sldId id="259" r:id="rId18"/>
    <p:sldId id="271" r:id="rId19"/>
    <p:sldId id="269" r:id="rId20"/>
    <p:sldId id="272" r:id="rId21"/>
    <p:sldId id="277" r:id="rId22"/>
    <p:sldId id="278" r:id="rId23"/>
    <p:sldId id="262" r:id="rId24"/>
    <p:sldId id="263" r:id="rId25"/>
    <p:sldId id="281" r:id="rId26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1EB3"/>
    <a:srgbClr val="DED5EB"/>
    <a:srgbClr val="E7E0F0"/>
    <a:srgbClr val="D5C9E5"/>
    <a:srgbClr val="C4B8F6"/>
    <a:srgbClr val="3116A6"/>
    <a:srgbClr val="532476"/>
    <a:srgbClr val="4E43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6893FB-A311-4E21-A5FA-7AF5AE4DA41C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9F23DF-3986-4DAE-85FD-FBACFF31E3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682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oriz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/>
          <a:stretch>
            <a:fillRect/>
          </a:stretch>
        </p:blipFill>
        <p:spPr bwMode="auto">
          <a:xfrm>
            <a:off x="0" y="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/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2FFA8-4F96-422F-84BD-A52E8B693AFB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05.10.2014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DF0FE-112A-46CD-AA64-45CF0D3F741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245647"/>
      </p:ext>
    </p:extLst>
  </p:cSld>
  <p:clrMapOvr>
    <a:masterClrMapping/>
  </p:clrMapOvr>
  <p:transition spd="slow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18BEA-E058-4A9B-B640-92578C86A752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05.10.2014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FA3CF-273B-42C5-B6DB-98B43819B0F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028549"/>
      </p:ext>
    </p:extLst>
  </p:cSld>
  <p:clrMapOvr>
    <a:masterClrMapping/>
  </p:clrMapOvr>
  <p:transition spd="slow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/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41500-56F6-464E-B090-621215F9DC6E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05.10.2014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F9321-9C41-4F4D-B7D1-AA5033F53FC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883971"/>
      </p:ext>
    </p:extLst>
  </p:cSld>
  <p:clrMapOvr>
    <a:masterClrMapping/>
  </p:clrMapOvr>
  <p:transition spd="slow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04F79-2045-407E-9766-E3A5F3C3D4B7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05.10.2014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5D97E-7CC7-4E47-B08B-3E09BC34669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447977"/>
      </p:ext>
    </p:extLst>
  </p:cSld>
  <p:clrMapOvr>
    <a:masterClrMapping/>
  </p:clrMapOvr>
  <p:transition spd="slow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BCAC3-B346-4902-BD00-5C3AF013296B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05.10.2014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20204-9EC2-469D-8846-81A6604BC8D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277973"/>
      </p:ext>
    </p:extLst>
  </p:cSld>
  <p:clrMapOvr>
    <a:masterClrMapping/>
  </p:clrMapOvr>
  <p:transition spd="slow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ECEE1-7B65-474B-B020-AD085B17329C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05.10.2014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97B55-3192-4CA6-9CC8-62AEA99251A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223577"/>
      </p:ext>
    </p:extLst>
  </p:cSld>
  <p:clrMapOvr>
    <a:masterClrMapping/>
  </p:clrMapOvr>
  <p:transition spd="slow"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34302-B9C2-4539-86D3-779653D8A356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05.10.2014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4CD3C-B8EC-4E93-ACC2-16A0C3A7254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669037"/>
      </p:ext>
    </p:extLst>
  </p:cSld>
  <p:clrMapOvr>
    <a:masterClrMapping/>
  </p:clrMapOvr>
  <p:transition spd="slow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3B0C7-E7BF-4137-B170-98BABB07B68A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05.10.2014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A1DE6-FE1B-4762-99D2-B67AF83C3EE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214616"/>
      </p:ext>
    </p:extLst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oriz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A2F94-7DEE-42B1-BA7F-BADFD7A70893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05.10.2014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70823-6A0F-4E05-9A46-853419CC18C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79372"/>
      </p:ext>
    </p:extLst>
  </p:cSld>
  <p:clrMapOvr>
    <a:masterClrMapping/>
  </p:clrMapOvr>
  <p:transition spd="slow"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83679-114A-4EE0-A035-0554ED67AF35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05.10.2014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216B7-400F-48B8-A1AA-CB132A28AE9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490393"/>
      </p:ext>
    </p:extLst>
  </p:cSld>
  <p:clrMapOvr>
    <a:masterClrMapping/>
  </p:clrMapOvr>
  <p:transition spd="slow"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C14AE-9DE4-4AFC-AB97-6CC0B89C13B2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05.10.2014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2145B-4B47-429D-9AE2-41AE970C117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819741"/>
      </p:ext>
    </p:extLst>
  </p:cSld>
  <p:clrMapOvr>
    <a:masterClrMapping/>
  </p:clrMapOvr>
  <p:transition spd="slow"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0B2CD-CF0E-4C35-9DBC-9EFA748170D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700292"/>
      </p:ext>
    </p:extLst>
  </p:cSld>
  <p:clrMapOvr>
    <a:masterClrMapping/>
  </p:clrMapOvr>
  <p:transition spd="slow"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63182-20A1-4364-A676-5DB0F667A0D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225423"/>
      </p:ext>
    </p:extLst>
  </p:cSld>
  <p:clrMapOvr>
    <a:masterClrMapping/>
  </p:clrMapOvr>
  <p:transition spd="slow"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5902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0531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5149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8494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302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8814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921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0635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6436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4884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142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6000">
              <a:schemeClr val="accent4">
                <a:lumMod val="20000"/>
                <a:lumOff val="8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83838"/>
            </a:gs>
            <a:gs pos="31000">
              <a:srgbClr val="000000"/>
            </a:gs>
            <a:gs pos="100000">
              <a:srgbClr val="0000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horizon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6FBB9E-BBA0-46F9-A26D-552BAC7F7D50}" type="datetimeFigureOut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05.10.2014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7165D9-7C64-42DC-B15F-E8A17E29FE29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0618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slow">
    <p:dissolv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all" spc="5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476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megaslov.ru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" Target="slide10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Исконно русские и </a:t>
            </a:r>
            <a:r>
              <a:rPr lang="ru-RU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заимствованные слова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275856" y="5229200"/>
            <a:ext cx="5760640" cy="153657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altLang="ru-RU" sz="2000" b="1" i="1" smtClean="0">
                <a:solidFill>
                  <a:srgbClr val="202A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Пятникова Марина Геннадьевна, </a:t>
            </a:r>
          </a:p>
          <a:p>
            <a:pPr algn="l"/>
            <a:r>
              <a:rPr lang="ru-RU" altLang="ru-RU" sz="2000" b="1" i="1" smtClean="0">
                <a:solidFill>
                  <a:srgbClr val="202A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русского языка и литературы </a:t>
            </a:r>
          </a:p>
          <a:p>
            <a:pPr algn="l"/>
            <a:r>
              <a:rPr lang="ru-RU" altLang="ru-RU" sz="2000" b="1" i="1" smtClean="0">
                <a:solidFill>
                  <a:srgbClr val="202A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квалификационной категории </a:t>
            </a:r>
          </a:p>
          <a:p>
            <a:pPr algn="l"/>
            <a:r>
              <a:rPr lang="ru-RU" altLang="ru-RU" sz="2000" b="1" i="1" smtClean="0">
                <a:solidFill>
                  <a:srgbClr val="202A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«СОШ №42»</a:t>
            </a:r>
            <a:r>
              <a:rPr lang="en-US" altLang="ru-RU" sz="2000" b="1" i="1" smtClean="0">
                <a:solidFill>
                  <a:srgbClr val="202A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i="1" smtClean="0">
                <a:solidFill>
                  <a:srgbClr val="202A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Братска Иркутской области</a:t>
            </a:r>
          </a:p>
          <a:p>
            <a:pPr algn="l"/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3528" y="189559"/>
            <a:ext cx="8636496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УРОКИ РУССКОГО ЯЗЫКА</a:t>
            </a:r>
            <a:b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КЛАСС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66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92088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4992" y="1196752"/>
            <a:ext cx="604867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</a:t>
            </a:r>
            <a:r>
              <a:rPr lang="ru-RU" sz="3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вает </a:t>
            </a:r>
            <a:r>
              <a:rPr lang="ru-RU" sz="36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брусника</a:t>
            </a:r>
            <a:r>
              <a:rPr lang="ru-RU" sz="3600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6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Стали </a:t>
            </a:r>
            <a:r>
              <a:rPr lang="ru-RU" sz="3600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дни </a:t>
            </a:r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хол</a:t>
            </a:r>
            <a:r>
              <a:rPr lang="ru-RU" sz="3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днее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6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600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птич</a:t>
            </a:r>
            <a:r>
              <a:rPr lang="ru-RU" sz="3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 </a:t>
            </a:r>
            <a:r>
              <a:rPr lang="ru-RU" sz="3600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крика</a:t>
            </a:r>
          </a:p>
          <a:p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6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</a:t>
            </a:r>
            <a:r>
              <a:rPr lang="ru-RU" sz="3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</a:t>
            </a:r>
            <a:r>
              <a:rPr lang="ru-RU" sz="3600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грустнее.</a:t>
            </a: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4992" y="3689742"/>
            <a:ext cx="75968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ru-RU" sz="36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</a:t>
            </a:r>
            <a:r>
              <a:rPr lang="ru-RU" sz="3600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36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нце </a:t>
            </a:r>
            <a:r>
              <a:rPr lang="ru-RU" sz="3600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реже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ё</a:t>
            </a:r>
            <a:r>
              <a:rPr lang="ru-RU" sz="3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тся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 </a:t>
            </a:r>
            <a:r>
              <a:rPr lang="ru-RU" sz="3600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цв</a:t>
            </a:r>
            <a:r>
              <a:rPr lang="ru-RU" sz="3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тах </a:t>
            </a:r>
            <a:r>
              <a:rPr lang="ru-RU" sz="3600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благовонья.</a:t>
            </a:r>
          </a:p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</a:t>
            </a:r>
            <a:r>
              <a:rPr lang="ru-RU" sz="3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нь </a:t>
            </a:r>
            <a:r>
              <a:rPr lang="ru-RU" sz="3600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проснётся-</a:t>
            </a:r>
          </a:p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3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плачет </a:t>
            </a:r>
            <a:r>
              <a:rPr lang="ru-RU" sz="3600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спросонья</a:t>
            </a:r>
            <a:r>
              <a:rPr lang="ru-RU" sz="36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72200" y="1628800"/>
            <a:ext cx="26642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92080" y="6097050"/>
            <a:ext cx="34124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Эмма Гилберт «Осень»</a:t>
            </a:r>
            <a:endParaRPr lang="ru-RU" sz="24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16833" y="0"/>
            <a:ext cx="8064896" cy="11079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ru-RU" altLang="ru-RU" sz="5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 себя!</a:t>
            </a:r>
            <a:r>
              <a:rPr lang="ru-RU" altLang="ru-RU" sz="5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5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10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928992" cy="64807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проблемы 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268760"/>
            <a:ext cx="8640960" cy="2448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Дождь пр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шуршал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широкому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лугу,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Даже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удивились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 другу: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чашечках листьев, на каждой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винке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нечку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серебринке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r">
              <a:buNone/>
            </a:pP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ru-RU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А.Яшин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79512" y="3861048"/>
            <a:ext cx="8208912" cy="280831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Дождь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прошел по </a:t>
            </a:r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авеню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Он играл свои </a:t>
            </a:r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гаммы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люди забегали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дома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закрывали </a:t>
            </a:r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жалюзи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Вот раздался последний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аккорд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дождя,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колорит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земли стал постепенно меняться.</a:t>
            </a:r>
          </a:p>
          <a:p>
            <a:pPr marL="0" indent="0">
              <a:buNone/>
            </a:pP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лако 5">
            <a:hlinkClick r:id="rId2" action="ppaction://hlinksldjump"/>
          </p:cNvPr>
          <p:cNvSpPr/>
          <p:nvPr/>
        </p:nvSpPr>
        <p:spPr>
          <a:xfrm>
            <a:off x="7629996" y="476672"/>
            <a:ext cx="936104" cy="64807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7057" y="152636"/>
            <a:ext cx="9036496" cy="32763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заимствованные слова и почему они появляются 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русском языке?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лако 4">
            <a:hlinkClick r:id="rId3" action="ppaction://hlinksldjump"/>
          </p:cNvPr>
          <p:cNvSpPr/>
          <p:nvPr/>
        </p:nvSpPr>
        <p:spPr>
          <a:xfrm>
            <a:off x="8182531" y="3501008"/>
            <a:ext cx="767137" cy="5760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74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64807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Словарь иностранных слов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952754"/>
            <a:ext cx="4320480" cy="5616624"/>
          </a:xfrm>
        </p:spPr>
        <p:txBody>
          <a:bodyPr>
            <a:normAutofit lnSpcReduction="10000"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Авеню -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Гаммы -</a:t>
            </a:r>
          </a:p>
          <a:p>
            <a:pPr marL="0" indent="0">
              <a:buNone/>
            </a:pP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Жалюзи -</a:t>
            </a:r>
          </a:p>
          <a:p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Аккорд -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Колорит -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75856" y="1052736"/>
            <a:ext cx="5688632" cy="55446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Улица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(франц.)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музыкальные упражнения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(франц.)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шторы из пластин</a:t>
            </a:r>
          </a:p>
          <a:p>
            <a:pPr marL="0" indent="0">
              <a:buNone/>
            </a:pPr>
            <a:r>
              <a:rPr lang="ru-RU" sz="3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(франц.)</a:t>
            </a:r>
            <a:endParaRPr lang="ru-RU" sz="3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созвучие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(латинское)</a:t>
            </a:r>
            <a:endParaRPr lang="ru-RU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цветовые сочетания</a:t>
            </a:r>
          </a:p>
          <a:p>
            <a:pPr marL="0" indent="0">
              <a:buNone/>
            </a:pP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(латинское)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лево 4">
            <a:hlinkClick r:id="rId2" action="ppaction://hlinksldjump"/>
          </p:cNvPr>
          <p:cNvSpPr/>
          <p:nvPr/>
        </p:nvSpPr>
        <p:spPr>
          <a:xfrm>
            <a:off x="179512" y="0"/>
            <a:ext cx="864096" cy="7920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731" y="603126"/>
            <a:ext cx="3816424" cy="5898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488" y="6488668"/>
            <a:ext cx="2572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http://www.megaslov.ru/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952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Стр. 42 § 21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9856" y="1268760"/>
            <a:ext cx="8219256" cy="1828800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слова называются исконно русскими?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слова в русском языке называются заимствованными?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07504" y="3212976"/>
            <a:ext cx="8731696" cy="34563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Исконно русские </a:t>
            </a:r>
            <a:r>
              <a:rPr lang="ru-RU" sz="3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новые слова, образующиеся внутри правилам русского языка, по его законам и правилам.</a:t>
            </a:r>
          </a:p>
          <a:p>
            <a:pPr marL="0" indent="0">
              <a:buNone/>
            </a:pP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3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Заимствованные</a:t>
            </a:r>
            <a:r>
              <a:rPr lang="ru-RU" sz="4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слова, вошедшие в русский язык из других языков.</a:t>
            </a:r>
            <a:endParaRPr lang="ru-RU" sz="4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олнце 4">
            <a:hlinkClick r:id="rId2" action="ppaction://hlinksldjump"/>
          </p:cNvPr>
          <p:cNvSpPr/>
          <p:nvPr/>
        </p:nvSpPr>
        <p:spPr>
          <a:xfrm>
            <a:off x="8100392" y="1196752"/>
            <a:ext cx="738808" cy="72008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16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Упр. 94 стр. 45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в русском языке </a:t>
            </a:r>
          </a:p>
          <a:p>
            <a:pPr marL="0" indent="0" algn="ctr">
              <a:buNone/>
            </a:pPr>
            <a:r>
              <a:rPr lang="ru-RU" sz="6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появляются </a:t>
            </a:r>
            <a:r>
              <a:rPr lang="ru-RU" sz="6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заимствованные слова</a:t>
            </a:r>
            <a:r>
              <a:rPr lang="ru-RU" sz="6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6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43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179512" y="116632"/>
            <a:ext cx="8389440" cy="30963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 Определите исконно русские слова, зная, что заимствованные слова, как правило, не начинаются с букв </a:t>
            </a:r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а, ф, ц, э: </a:t>
            </a:r>
          </a:p>
          <a:p>
            <a:pPr marL="0" indent="0">
              <a:buFont typeface="Arial" pitchFamily="34" charset="0"/>
              <a:buNone/>
            </a:pPr>
            <a:r>
              <a:rPr lang="ru-RU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арбуз, авеню, озеро, свеча, фонарь, помещение, цех, эстамп, борщ.</a:t>
            </a:r>
          </a:p>
          <a:p>
            <a:pPr marL="0" indent="0">
              <a:buFont typeface="Arial" pitchFamily="34" charset="0"/>
              <a:buNone/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19978" y="3300457"/>
            <a:ext cx="8568952" cy="329750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Определите исконно русские слова, зная, что многие заимствованные слова имеют общие словообразовательные элементы </a:t>
            </a:r>
          </a:p>
          <a:p>
            <a:pPr marL="0" indent="0">
              <a:buFont typeface="Arial" pitchFamily="34" charset="0"/>
              <a:buNone/>
            </a:pPr>
            <a:r>
              <a:rPr lang="ru-RU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аква</a:t>
            </a:r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-, </a:t>
            </a:r>
            <a:r>
              <a:rPr lang="ru-RU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-, теле-: </a:t>
            </a:r>
          </a:p>
          <a:p>
            <a:pPr marL="0" indent="0">
              <a:buFont typeface="Arial" pitchFamily="34" charset="0"/>
              <a:buNone/>
            </a:pPr>
            <a:r>
              <a:rPr lang="ru-RU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аквариум, воевода, география, телефон, спутник.</a:t>
            </a:r>
          </a:p>
          <a:p>
            <a:pPr marL="0" indent="0">
              <a:buFont typeface="Arial" pitchFamily="34" charset="0"/>
              <a:buNone/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179512" y="116632"/>
            <a:ext cx="8389440" cy="30963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 Определите исконно русские слова, зная, что заимствованные слова, как правило, не начинаются с букв </a:t>
            </a:r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а, ф, ц, э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Font typeface="Arial" pitchFamily="34" charset="0"/>
              <a:buNone/>
            </a:pPr>
            <a:r>
              <a:rPr lang="ru-RU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арбуз, авеню, </a:t>
            </a:r>
            <a:r>
              <a:rPr lang="ru-RU" sz="4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озеро</a:t>
            </a:r>
            <a:r>
              <a:rPr lang="ru-RU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свеча</a:t>
            </a:r>
            <a:r>
              <a:rPr lang="ru-RU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фонарь, </a:t>
            </a:r>
            <a:r>
              <a:rPr lang="ru-RU" sz="4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помещение</a:t>
            </a:r>
            <a:r>
              <a:rPr lang="ru-RU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цех, эстамп, </a:t>
            </a:r>
            <a:r>
              <a:rPr lang="ru-RU" sz="4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борщ</a:t>
            </a:r>
            <a:r>
              <a:rPr lang="ru-RU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Font typeface="Arial" pitchFamily="34" charset="0"/>
              <a:buNone/>
            </a:pP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39568" y="3429000"/>
            <a:ext cx="8568952" cy="337176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Определите исконно русские слова, зная, что многие заимствованные слова имеют общие словообразовательные элементы </a:t>
            </a:r>
            <a:r>
              <a:rPr lang="ru-RU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аква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-, </a:t>
            </a:r>
            <a:r>
              <a:rPr lang="ru-RU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-, </a:t>
            </a:r>
            <a:r>
              <a:rPr lang="ru-RU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-, теле-: </a:t>
            </a:r>
          </a:p>
          <a:p>
            <a:pPr marL="0" indent="0">
              <a:buFont typeface="Arial" pitchFamily="34" charset="0"/>
              <a:buNone/>
            </a:pPr>
            <a:r>
              <a:rPr lang="ru-RU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аквариум, </a:t>
            </a:r>
            <a:r>
              <a:rPr lang="ru-RU" sz="4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воевода</a:t>
            </a:r>
            <a:r>
              <a:rPr lang="ru-RU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география, телефон, </a:t>
            </a:r>
            <a:r>
              <a:rPr lang="ru-RU" sz="4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спутник</a:t>
            </a:r>
            <a:r>
              <a:rPr lang="ru-RU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Font typeface="Arial" pitchFamily="34" charset="0"/>
              <a:buNone/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05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3861048"/>
            <a:ext cx="8856984" cy="288032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Определите исконно русские слова, зная, что заимствованные слова, как правило,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склоняются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ru-RU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шоссе, облако, пальто, стол</a:t>
            </a:r>
            <a:r>
              <a:rPr lang="ru-RU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96136" y="476672"/>
            <a:ext cx="8856984" cy="30963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Определите исконно русские слова, зная, что сочетания </a:t>
            </a:r>
            <a:r>
              <a:rPr lang="ru-RU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хт</a:t>
            </a:r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кс, </a:t>
            </a:r>
            <a:r>
              <a:rPr lang="ru-RU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мп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как правило, встречаются в заимствованных словах: </a:t>
            </a:r>
          </a:p>
          <a:p>
            <a:pPr marL="0" indent="0">
              <a:buFont typeface="Arial" pitchFamily="34" charset="0"/>
              <a:buNone/>
            </a:pPr>
            <a:r>
              <a:rPr lang="ru-RU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самовар, кекс, сарафан, вымпел, квас, штаб, указ.</a:t>
            </a:r>
          </a:p>
          <a:p>
            <a:pPr marL="0" indent="0">
              <a:buFont typeface="Arial" pitchFamily="34" charset="0"/>
              <a:buNone/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98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3861048"/>
            <a:ext cx="8856984" cy="288032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Определите исконно русские слова, зная, что заимствованные слова, как правило,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склоняются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ru-RU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шоссе, </a:t>
            </a:r>
            <a:r>
              <a:rPr lang="ru-RU" sz="4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облако</a:t>
            </a:r>
            <a:r>
              <a:rPr lang="ru-RU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пальто, </a:t>
            </a:r>
            <a:r>
              <a:rPr lang="ru-RU" sz="4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</a:t>
            </a:r>
            <a:r>
              <a:rPr lang="ru-RU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96136" y="476672"/>
            <a:ext cx="8856984" cy="30963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Определите исконно русские слова, зная, что сочетания </a:t>
            </a:r>
            <a:r>
              <a:rPr lang="ru-RU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кс, </a:t>
            </a:r>
            <a:r>
              <a:rPr lang="ru-RU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мп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как правило, встречаются в заимствованных словах: </a:t>
            </a:r>
          </a:p>
          <a:p>
            <a:pPr marL="0" indent="0">
              <a:buFont typeface="Arial" pitchFamily="34" charset="0"/>
              <a:buNone/>
            </a:pPr>
            <a:r>
              <a:rPr lang="ru-RU" sz="4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самовар</a:t>
            </a:r>
            <a:r>
              <a:rPr lang="ru-RU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кекс, </a:t>
            </a:r>
            <a:r>
              <a:rPr lang="ru-RU" sz="4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сарафан</a:t>
            </a:r>
            <a:r>
              <a:rPr lang="ru-RU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вымпел, </a:t>
            </a:r>
            <a:r>
              <a:rPr lang="ru-RU" sz="4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квас</a:t>
            </a:r>
            <a:r>
              <a:rPr lang="ru-RU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штаб, </a:t>
            </a:r>
            <a:r>
              <a:rPr lang="ru-RU" sz="4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</a:t>
            </a:r>
            <a:r>
              <a:rPr lang="ru-RU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Font typeface="Arial" pitchFamily="34" charset="0"/>
              <a:buNone/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81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8856984" cy="648072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«Заимствования </a:t>
            </a:r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иностранных слов — один из способов развития современного языка. Язык всегда быстро и гибко реагирует на потребности общества. Заимствования становятся результатом контактов, взаимоотношений народов, 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государств».</a:t>
            </a:r>
            <a:endParaRPr lang="ru-RU" sz="3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29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«Цветовое» прилагательное 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существительное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8208912" cy="5549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786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8856984" cy="648072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Заимствования </a:t>
            </a:r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иностранных слов — один из способов развития современного языка</a:t>
            </a:r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Язык всегда быстро и гибко реагирует на потребности общества. Заимствования становятся результатом контактов, взаимоотношений народов, 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государств».</a:t>
            </a:r>
            <a:endParaRPr lang="ru-RU" sz="3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29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332656"/>
            <a:ext cx="8856984" cy="633670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какими словами познакомились сегодня на уроке?</a:t>
            </a: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 называются заимствованными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Где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узнать о происхождении заимствованных слов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чего заимствуются слова из других языков?</a:t>
            </a:r>
          </a:p>
          <a:p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Зачем мы изучаем заимствованные слова?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44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64807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 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052736"/>
            <a:ext cx="4320480" cy="5616624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Упр. 90</a:t>
            </a:r>
          </a:p>
          <a:p>
            <a:pPr marL="0" indent="0">
              <a:buNone/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Рассмотреть рисунки.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Выписать из толкового словаря значения заимствованных слов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0" y="1052736"/>
            <a:ext cx="4392488" cy="5616624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Упр. 91</a:t>
            </a:r>
          </a:p>
          <a:p>
            <a:pPr marL="0" indent="0">
              <a:buNone/>
            </a:pP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Выписать из толкового словаря 3-4 заимствованных слова на тему «Искусство».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с ними предложения.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9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214625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Новый толково-словообразовательный словарь русского языка. Автор Т. Ф. Ефремова.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276872"/>
            <a:ext cx="8784976" cy="3849291"/>
          </a:xfrm>
        </p:spPr>
        <p:txBody>
          <a:bodyPr/>
          <a:lstStyle/>
          <a:p>
            <a:pPr marL="0" indent="0">
              <a:buNone/>
            </a:pPr>
            <a:r>
              <a:rPr lang="ru-RU" sz="5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Исконный</a:t>
            </a:r>
          </a:p>
          <a:p>
            <a:pPr marL="514350" indent="-514350">
              <a:buAutoNum type="arabicParenR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Существующий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издавна; давний, извечный.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Изначальный, коренной.</a:t>
            </a:r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7956376" y="6093296"/>
            <a:ext cx="864096" cy="6206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0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Устаревшие </a:t>
            </a:r>
            <a:r>
              <a:rPr lang="ru-RU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</a:t>
            </a:r>
            <a:endParaRPr lang="ru-RU" u="sng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Историзмы   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Архаизмы 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(понятия не существуют            (вытеснены из языка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современной жизни)                 другими словами)                       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Боярин</a:t>
            </a:r>
            <a:r>
              <a:rPr lang="ru-RU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гусар, 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Уста (</a:t>
            </a:r>
            <a:r>
              <a:rPr lang="ru-RU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губы), оброк 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чело </a:t>
            </a:r>
            <a:r>
              <a:rPr lang="ru-RU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(лоб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195736" y="1196752"/>
            <a:ext cx="792088" cy="1008112"/>
          </a:xfrm>
          <a:prstGeom prst="straightConnector1">
            <a:avLst/>
          </a:prstGeom>
          <a:ln w="444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868144" y="1176671"/>
            <a:ext cx="792088" cy="1080120"/>
          </a:xfrm>
          <a:prstGeom prst="straightConnector1">
            <a:avLst/>
          </a:prstGeom>
          <a:ln w="444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759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620989"/>
              </p:ext>
            </p:extLst>
          </p:nvPr>
        </p:nvGraphicFramePr>
        <p:xfrm>
          <a:off x="18825" y="33052"/>
          <a:ext cx="9116122" cy="685492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049119"/>
                <a:gridCol w="5067003"/>
              </a:tblGrid>
              <a:tr h="486345">
                <a:tc gridSpan="2"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Устаревшие слова</a:t>
                      </a:r>
                      <a:endParaRPr lang="ru-RU" sz="4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marT="45715" marB="45715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35150"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Историзмы</a:t>
                      </a:r>
                      <a:endParaRPr lang="ru-RU" sz="48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marT="45715" marB="45715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Архаизмы</a:t>
                      </a:r>
                      <a:endParaRPr lang="ru-RU" sz="48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marT="45715" marB="45715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1188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9E1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sz="3200" b="1" u="none" strike="noStrike" kern="1200" cap="none" spc="3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9E1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3200" b="1" u="none" strike="noStrike" kern="1200" cap="none" spc="3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слова, называющие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9E1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3200" b="1" u="none" strike="noStrike" kern="1200" cap="none" spc="3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понятия,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9E1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3200" b="1" u="none" strike="noStrike" kern="1200" cap="none" spc="3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существующие в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9E1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3200" b="1" u="none" strike="noStrike" kern="1200" cap="none" spc="3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современной жизни.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9E1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sz="3200" b="1" i="1" u="none" strike="noStrike" kern="1200" cap="none" spc="3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9E1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3200" b="1" i="1" u="none" strike="noStrike" kern="1200" cap="none" spc="3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(Боярин, кольчуга)</a:t>
                      </a:r>
                    </a:p>
                    <a:p>
                      <a:pPr algn="l"/>
                      <a:endParaRPr lang="ru-RU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marT="45715" marB="45715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9E1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sz="3200" b="1" u="none" strike="noStrike" kern="1200" cap="none" spc="3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9E1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3200" b="1" u="none" strike="noStrike" kern="1200" cap="none" spc="3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слова, обозначающие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9E1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3200" b="1" u="none" strike="noStrike" kern="1200" cap="none" spc="3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названия существующих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9E1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3200" b="1" u="none" strike="noStrike" kern="1200" cap="none" spc="3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предметов, но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9E1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3200" b="1" u="none" strike="noStrike" kern="1200" cap="none" spc="3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вытесненные их языка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9E1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3200" b="1" u="none" strike="noStrike" kern="1200" cap="none" spc="3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новыми словами.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9E1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3200" b="1" i="1" u="none" strike="noStrike" kern="1200" cap="none" spc="3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(Ланиты (щеки)) </a:t>
                      </a:r>
                    </a:p>
                  </a:txBody>
                  <a:tcPr marL="91432" marR="91432" marT="45715" marB="45715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837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7"/>
          <p:cNvSpPr>
            <a:spLocks noGrp="1"/>
          </p:cNvSpPr>
          <p:nvPr>
            <p:ph type="title"/>
          </p:nvPr>
        </p:nvSpPr>
        <p:spPr>
          <a:xfrm>
            <a:off x="1475656" y="116632"/>
            <a:ext cx="7598764" cy="514694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u="sng" dirty="0" smtClean="0">
                <a:solidFill>
                  <a:srgbClr val="7030A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Лексика и сфера её употребления</a:t>
            </a:r>
          </a:p>
        </p:txBody>
      </p:sp>
      <p:pic>
        <p:nvPicPr>
          <p:cNvPr id="9" name="Рисунок 8" descr="о.bmp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7544" y="1677008"/>
            <a:ext cx="8001000" cy="5000625"/>
          </a:xfrm>
          <a:prstGeom prst="roundRect">
            <a:avLst>
              <a:gd name="adj" fmla="val 8594"/>
            </a:avLst>
          </a:prstGeom>
          <a:solidFill>
            <a:srgbClr val="FFC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7" name="Стрелка вправо 6"/>
          <p:cNvSpPr/>
          <p:nvPr/>
        </p:nvSpPr>
        <p:spPr>
          <a:xfrm rot="2257983">
            <a:off x="4828545" y="3167350"/>
            <a:ext cx="4182705" cy="1685987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latin typeface="Arial Black" panose="020B0A04020102020204" pitchFamily="34" charset="0"/>
              </a:rPr>
              <a:t>профессионализмы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/>
          </a:blip>
          <a:stretch>
            <a:fillRect/>
          </a:stretch>
        </p:blipFill>
        <p:spPr>
          <a:xfrm>
            <a:off x="2843808" y="5013176"/>
            <a:ext cx="1700808" cy="1518873"/>
          </a:xfrm>
          <a:prstGeom prst="ellipse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chemeClr val="bg1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/>
          </a:blip>
          <a:stretch>
            <a:fillRect/>
          </a:stretch>
        </p:blipFill>
        <p:spPr>
          <a:xfrm>
            <a:off x="7105648" y="1402730"/>
            <a:ext cx="1809752" cy="1614139"/>
          </a:xfrm>
          <a:prstGeom prst="ellipse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email">
            <a:extLst/>
          </a:blip>
          <a:stretch>
            <a:fillRect/>
          </a:stretch>
        </p:blipFill>
        <p:spPr>
          <a:xfrm>
            <a:off x="7227519" y="4826047"/>
            <a:ext cx="1687881" cy="1665671"/>
          </a:xfrm>
          <a:prstGeom prst="ellipse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cxnSp>
        <p:nvCxnSpPr>
          <p:cNvPr id="14" name="Прямая соединительная линия 13"/>
          <p:cNvCxnSpPr/>
          <p:nvPr/>
        </p:nvCxnSpPr>
        <p:spPr>
          <a:xfrm flipH="1" flipV="1">
            <a:off x="3635896" y="1844824"/>
            <a:ext cx="496082" cy="216552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132" name="Рисунок 1"/>
          <p:cNvPicPr>
            <a:picLocks noChangeAspect="1"/>
          </p:cNvPicPr>
          <p:nvPr/>
        </p:nvPicPr>
        <p:blipFill>
          <a:blip r:embed="rId7" cstate="email">
            <a:extLst/>
          </a:blip>
          <a:srcRect/>
          <a:stretch>
            <a:fillRect/>
          </a:stretch>
        </p:blipFill>
        <p:spPr bwMode="auto">
          <a:xfrm>
            <a:off x="9266" y="555973"/>
            <a:ext cx="1682413" cy="1387182"/>
          </a:xfrm>
          <a:prstGeom prst="ellipse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sp>
        <p:nvSpPr>
          <p:cNvPr id="13" name="Стрелка вниз 12"/>
          <p:cNvSpPr/>
          <p:nvPr/>
        </p:nvSpPr>
        <p:spPr>
          <a:xfrm rot="6228248">
            <a:off x="1697622" y="650233"/>
            <a:ext cx="1534893" cy="3055844"/>
          </a:xfrm>
          <a:prstGeom prst="downArrow">
            <a:avLst/>
          </a:prstGeom>
          <a:solidFill>
            <a:srgbClr val="FF0066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Жаргонизмы</a:t>
            </a:r>
            <a:endParaRPr lang="ru-RU" sz="24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Стрелка влево 16"/>
          <p:cNvSpPr/>
          <p:nvPr/>
        </p:nvSpPr>
        <p:spPr>
          <a:xfrm>
            <a:off x="107502" y="3715212"/>
            <a:ext cx="4715133" cy="2057400"/>
          </a:xfrm>
          <a:prstGeom prst="leftArrow">
            <a:avLst/>
          </a:prstGeom>
          <a:solidFill>
            <a:schemeClr val="bg2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Arial Black" panose="020B0A04020102020204" pitchFamily="34" charset="0"/>
              </a:rPr>
              <a:t>Общеупотребительная лексика</a:t>
            </a:r>
          </a:p>
        </p:txBody>
      </p:sp>
      <p:sp>
        <p:nvSpPr>
          <p:cNvPr id="18" name="Стрелка вправо 17"/>
          <p:cNvSpPr/>
          <p:nvPr/>
        </p:nvSpPr>
        <p:spPr>
          <a:xfrm>
            <a:off x="4724400" y="989855"/>
            <a:ext cx="3448000" cy="1373088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latin typeface="Arial Black" panose="020B0A04020102020204" pitchFamily="34" charset="0"/>
              </a:rPr>
              <a:t>диалектизмы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194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Лексический диктант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204864"/>
            <a:ext cx="8856984" cy="39212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Запиши ответ </a:t>
            </a:r>
            <a:r>
              <a:rPr lang="ru-RU" sz="4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одним словом</a:t>
            </a:r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01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445624" cy="93610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 себя!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0820" y="1340768"/>
            <a:ext cx="8435280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ексика</a:t>
            </a: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лексикон, омонимы, антонимы, синонимы, диалектизмы, жаргонизмы, 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неологизмы, историзмы, архаизмы.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7504" y="116632"/>
            <a:ext cx="8666856" cy="936104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1-2 –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«4»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  3-4 –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«3»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  5 и </a:t>
            </a:r>
            <a:r>
              <a:rPr lang="ru-RU" b="1" dirty="0" smtClean="0">
                <a:solidFill>
                  <a:srgbClr val="7030A0"/>
                </a:solidFill>
                <a:latin typeface="Times New Roman"/>
                <a:cs typeface="Times New Roman"/>
              </a:rPr>
              <a:t>&gt; -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«2»</a:t>
            </a:r>
          </a:p>
        </p:txBody>
      </p:sp>
    </p:spTree>
    <p:extLst>
      <p:ext uri="{BB962C8B-B14F-4D97-AF65-F5344CB8AC3E}">
        <p14:creationId xmlns:p14="http://schemas.microsoft.com/office/powerpoint/2010/main" val="134536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92088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4992" y="1196752"/>
            <a:ext cx="604867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Паспевает</a:t>
            </a:r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брусника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Стали 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дни </a:t>
            </a:r>
            <a:r>
              <a:rPr lang="ru-RU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холаднее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И 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птичъего</a:t>
            </a:r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крика</a:t>
            </a:r>
          </a:p>
          <a:p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 </a:t>
            </a:r>
            <a:r>
              <a:rPr lang="ru-RU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серце</a:t>
            </a:r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</a:t>
            </a:r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грустнее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4992" y="3689742"/>
            <a:ext cx="75968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Солнце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реже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смеёться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Нет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цвитах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благовонья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Скоро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осинь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проснётся-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И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зоплачет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спросонья.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72200" y="1628800"/>
            <a:ext cx="26642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92080" y="6097050"/>
            <a:ext cx="34124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Эмма Гилберт «Осень»</a:t>
            </a:r>
            <a:endParaRPr lang="ru-RU" sz="24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16833" y="0"/>
            <a:ext cx="8064896" cy="11079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ru-RU" altLang="ru-RU" sz="5400" i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тетради </a:t>
            </a:r>
            <a:r>
              <a:rPr lang="ru-RU" altLang="ru-RU" sz="5400" b="1" i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 Коекакера  </a:t>
            </a:r>
            <a:endParaRPr lang="ru-RU" altLang="ru-RU" sz="5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9" y="112018"/>
            <a:ext cx="912450" cy="883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574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слова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9792" y="1124744"/>
            <a:ext cx="3816424" cy="108012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sz="11100" b="1" cap="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благовоние</a:t>
            </a:r>
          </a:p>
          <a:p>
            <a:pPr marL="0" indent="0">
              <a:buNone/>
            </a:pPr>
            <a:r>
              <a:rPr lang="ru-RU" sz="11100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229200"/>
            <a:ext cx="9036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БЛАГОВО́НИЕ,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(устар.) -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аромат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приятный запах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79512" y="1988840"/>
            <a:ext cx="8731224" cy="28083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Благое + вонь </a:t>
            </a:r>
            <a:r>
              <a:rPr lang="ru-RU" sz="33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(др.-русск. </a:t>
            </a:r>
            <a:r>
              <a:rPr lang="ru-RU" sz="33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воня</a:t>
            </a:r>
            <a:r>
              <a:rPr lang="ru-RU" sz="33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«запах»)</a:t>
            </a:r>
            <a:endParaRPr lang="ru-RU" sz="33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ru-RU" sz="4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Благое – доброе, приятное</a:t>
            </a:r>
          </a:p>
          <a:p>
            <a:pPr marL="0" indent="0">
              <a:buFont typeface="Arial" pitchFamily="34" charset="0"/>
              <a:buNone/>
            </a:pPr>
            <a:endParaRPr lang="ru-RU" sz="4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ru-RU" sz="4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Приятный запах                аромат</a:t>
            </a:r>
          </a:p>
          <a:p>
            <a:pPr marL="0" indent="0">
              <a:buFont typeface="Arial" pitchFamily="34" charset="0"/>
              <a:buNone/>
            </a:pPr>
            <a:endParaRPr lang="ru-RU" sz="4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олнце 7">
            <a:hlinkClick r:id="rId2" action="ppaction://hlinksldjump"/>
          </p:cNvPr>
          <p:cNvSpPr/>
          <p:nvPr/>
        </p:nvSpPr>
        <p:spPr>
          <a:xfrm>
            <a:off x="8316416" y="6089824"/>
            <a:ext cx="720080" cy="648072"/>
          </a:xfrm>
          <a:prstGeom prst="su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4158208" y="4293096"/>
            <a:ext cx="1637928" cy="0"/>
          </a:xfrm>
          <a:prstGeom prst="straightConnector1">
            <a:avLst/>
          </a:prstGeom>
          <a:ln w="444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776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8|2.7|1.4|1.8|1.2|1.5|1.3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739</Words>
  <Application>Microsoft Office PowerPoint</Application>
  <PresentationFormat>Экран (4:3)</PresentationFormat>
  <Paragraphs>146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Тема Office</vt:lpstr>
      <vt:lpstr>Горизонт</vt:lpstr>
      <vt:lpstr>1_Тема Office</vt:lpstr>
      <vt:lpstr>Исконно русские и заимствованные слова</vt:lpstr>
      <vt:lpstr>«Цветовое» прилагательное  + существительное</vt:lpstr>
      <vt:lpstr>Устаревшие слова</vt:lpstr>
      <vt:lpstr>Презентация PowerPoint</vt:lpstr>
      <vt:lpstr>Лексика и сфера её употребления</vt:lpstr>
      <vt:lpstr>Лексический диктант</vt:lpstr>
      <vt:lpstr>Проверь себя!</vt:lpstr>
      <vt:lpstr>   </vt:lpstr>
      <vt:lpstr>Исследование слова</vt:lpstr>
      <vt:lpstr>   </vt:lpstr>
      <vt:lpstr>Определение проблемы </vt:lpstr>
      <vt:lpstr>Словарь иностранных слов</vt:lpstr>
      <vt:lpstr>Стр. 42 § 21</vt:lpstr>
      <vt:lpstr>Упр. 94 стр. 45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 </vt:lpstr>
      <vt:lpstr>Новый толково-словообразовательный словарь русского языка. Автор Т. Ф. Ефремова.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91</cp:revision>
  <cp:lastPrinted>2014-10-02T03:06:01Z</cp:lastPrinted>
  <dcterms:modified xsi:type="dcterms:W3CDTF">2014-10-05T13:02:44Z</dcterms:modified>
</cp:coreProperties>
</file>