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323" r:id="rId3"/>
    <p:sldId id="258" r:id="rId4"/>
    <p:sldId id="259" r:id="rId5"/>
    <p:sldId id="311" r:id="rId6"/>
    <p:sldId id="312" r:id="rId7"/>
    <p:sldId id="310" r:id="rId8"/>
    <p:sldId id="313" r:id="rId9"/>
    <p:sldId id="314" r:id="rId10"/>
    <p:sldId id="315" r:id="rId11"/>
    <p:sldId id="316" r:id="rId12"/>
    <p:sldId id="317" r:id="rId13"/>
    <p:sldId id="318" r:id="rId14"/>
    <p:sldId id="321" r:id="rId15"/>
    <p:sldId id="322" r:id="rId16"/>
    <p:sldId id="307" r:id="rId17"/>
    <p:sldId id="305" r:id="rId18"/>
    <p:sldId id="320" r:id="rId19"/>
    <p:sldId id="324" r:id="rId20"/>
    <p:sldId id="309" r:id="rId21"/>
    <p:sldId id="306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A72E7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4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800">
                <a:solidFill>
                  <a:srgbClr val="FFFF00"/>
                </a:solidFill>
              </a:defRPr>
            </a:pPr>
            <a:r>
              <a:rPr lang="ru-RU" sz="1800" dirty="0">
                <a:solidFill>
                  <a:srgbClr val="FFFF00"/>
                </a:solidFill>
              </a:rPr>
              <a:t> итоги защиты дипломов в 2011 г.</a:t>
            </a:r>
          </a:p>
        </c:rich>
      </c:tx>
      <c:layout>
        <c:manualLayout>
          <c:xMode val="edge"/>
          <c:yMode val="edge"/>
          <c:x val="0.12967592592592567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6.3132807073311439E-2"/>
          <c:y val="0.17246694811687627"/>
          <c:w val="0.47124234470691129"/>
          <c:h val="0.54511998666814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оценки за зашиту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hape val="cylinder"/>
        <c:axId val="109680512"/>
        <c:axId val="109682048"/>
        <c:axId val="109668544"/>
      </c:bar3DChart>
      <c:catAx>
        <c:axId val="109680512"/>
        <c:scaling>
          <c:orientation val="minMax"/>
        </c:scaling>
        <c:axPos val="b"/>
        <c:numFmt formatCode="General" sourceLinked="1"/>
        <c:tickLblPos val="nextTo"/>
        <c:crossAx val="109682048"/>
        <c:crosses val="autoZero"/>
        <c:auto val="1"/>
        <c:lblAlgn val="ctr"/>
        <c:lblOffset val="100"/>
      </c:catAx>
      <c:valAx>
        <c:axId val="109682048"/>
        <c:scaling>
          <c:orientation val="minMax"/>
        </c:scaling>
        <c:axPos val="l"/>
        <c:majorGridlines/>
        <c:numFmt formatCode="General" sourceLinked="1"/>
        <c:tickLblPos val="nextTo"/>
        <c:crossAx val="109680512"/>
        <c:crosses val="autoZero"/>
        <c:crossBetween val="between"/>
      </c:valAx>
      <c:serAx>
        <c:axId val="109668544"/>
        <c:scaling>
          <c:orientation val="minMax"/>
        </c:scaling>
        <c:axPos val="b"/>
        <c:majorGridlines/>
        <c:tickLblPos val="nextTo"/>
        <c:crossAx val="10968204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plotArea>
      <c:layout>
        <c:manualLayout>
          <c:layoutTarget val="inner"/>
          <c:xMode val="edge"/>
          <c:yMode val="edge"/>
          <c:x val="6.887717082925747E-2"/>
          <c:y val="0.22908237746486443"/>
          <c:w val="0.47604703813397425"/>
          <c:h val="0.651252331363755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оценки зазащиту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110028672"/>
        <c:axId val="110030208"/>
        <c:axId val="109838336"/>
      </c:bar3DChart>
      <c:catAx>
        <c:axId val="110028672"/>
        <c:scaling>
          <c:orientation val="minMax"/>
        </c:scaling>
        <c:axPos val="b"/>
        <c:numFmt formatCode="General" sourceLinked="1"/>
        <c:tickLblPos val="nextTo"/>
        <c:crossAx val="110030208"/>
        <c:crosses val="autoZero"/>
        <c:auto val="1"/>
        <c:lblAlgn val="ctr"/>
        <c:lblOffset val="100"/>
      </c:catAx>
      <c:valAx>
        <c:axId val="110030208"/>
        <c:scaling>
          <c:orientation val="minMax"/>
        </c:scaling>
        <c:axPos val="l"/>
        <c:majorGridlines/>
        <c:numFmt formatCode="General" sourceLinked="1"/>
        <c:tickLblPos val="nextTo"/>
        <c:crossAx val="110028672"/>
        <c:crosses val="autoZero"/>
        <c:crossBetween val="between"/>
      </c:valAx>
      <c:serAx>
        <c:axId val="109838336"/>
        <c:scaling>
          <c:orientation val="minMax"/>
        </c:scaling>
        <c:delete val="1"/>
        <c:axPos val="b"/>
        <c:tickLblPos val="none"/>
        <c:crossAx val="11003020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0.55496</cdr:x>
      <cdr:y>0.62475</cdr:y>
    </cdr:from>
    <cdr:to>
      <cdr:x>0.83545</cdr:x>
      <cdr:y>0.84644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6872" y="2232248"/>
          <a:ext cx="165618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FFFF00"/>
              </a:solidFill>
            </a:rPr>
            <a:t>Оценки за защиту дипломов</a:t>
          </a:r>
          <a:endParaRPr lang="ru-RU" sz="1400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DBBA-846E-49A6-8984-07A630E485F7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9611-3766-4631-90F4-BD05CBB93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9611-3766-4631-90F4-BD05CBB93F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9611-3766-4631-90F4-BD05CBB93F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66CA-A42B-488E-83BC-EAA165825331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3E84-88AB-468A-B81A-035F64859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4;&#1083;&#1077;&#1075;\Desktop\&#1056;&#1072;&#1073;&#1086;&#1090;&#1072;\&#1052;&#1045;&#1056;&#1054;&#1055;&#1056;&#1048;&#1071;&#1058;&#1048;&#1071;\2012\&#1053;&#1086;&#1074;&#1072;&#1103;%20&#1087;&#1072;&#1087;&#1082;&#1072;\MOV04084.MPG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ПРОФЕССИОНАЛЬНОЕ САМОСОВЕРШЕНСТВОВАНИЕ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Преподаватель  БОУ ОО СПО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«Орловский технологический техникум»:</a:t>
            </a:r>
          </a:p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Иванова Татьяна Валерьевна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Члены жюри и участники конкурса обсуждают спорные вопросы</a:t>
            </a:r>
            <a:endParaRPr lang="ru-RU" sz="3200" i="1" dirty="0"/>
          </a:p>
        </p:txBody>
      </p:sp>
      <p:pic>
        <p:nvPicPr>
          <p:cNvPr id="5" name="Содержимое 4" descr="DSC0414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1556792"/>
            <a:ext cx="4038600" cy="3028950"/>
          </a:xfrm>
        </p:spPr>
      </p:pic>
      <p:pic>
        <p:nvPicPr>
          <p:cNvPr id="6" name="Содержимое 5" descr="DSC04148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860032" y="3140968"/>
            <a:ext cx="4038600" cy="3028950"/>
          </a:xfrm>
        </p:spPr>
      </p:pic>
    </p:spTree>
  </p:cSld>
  <p:clrMapOvr>
    <a:masterClrMapping/>
  </p:clrMapOvr>
  <p:transition spd="med" advClick="0" advTm="312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Выставка творческих работ (макетов) студентов в кабинете теоретического обучения</a:t>
            </a:r>
            <a:endParaRPr lang="ru-RU" sz="2000" b="1" i="1" dirty="0"/>
          </a:p>
        </p:txBody>
      </p:sp>
      <p:pic>
        <p:nvPicPr>
          <p:cNvPr id="9" name="Содержимое 8" descr="DSC0402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340768"/>
            <a:ext cx="4038600" cy="3028950"/>
          </a:xfrm>
          <a:scene3d>
            <a:camera prst="isometricOffAxis1Right"/>
            <a:lightRig rig="threePt" dir="t"/>
          </a:scene3d>
        </p:spPr>
      </p:pic>
      <p:pic>
        <p:nvPicPr>
          <p:cNvPr id="10" name="Содержимое 9" descr="DSC0403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88024" y="1556792"/>
            <a:ext cx="4038600" cy="3028950"/>
          </a:xfrm>
          <a:scene3d>
            <a:camera prst="isometricOffAxis2Left"/>
            <a:lightRig rig="threePt" dir="t"/>
          </a:scene3d>
        </p:spPr>
      </p:pic>
      <p:pic>
        <p:nvPicPr>
          <p:cNvPr id="12" name="Рисунок 11" descr="DSC040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792" y="4044051"/>
            <a:ext cx="4176464" cy="2813949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</p:spTree>
  </p:cSld>
  <p:clrMapOvr>
    <a:masterClrMapping/>
  </p:clrMapOvr>
  <p:transition spd="med" advClick="0" advTm="359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Конкурс плакатов и стенных газет профессиональной направленности</a:t>
            </a:r>
            <a:endParaRPr lang="ru-RU" sz="2400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Содержимое 4" descr="DSC0405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764704"/>
            <a:ext cx="3672408" cy="2754306"/>
          </a:xfrm>
          <a:prstGeom prst="round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6" name="Содержимое 5" descr="DSC0405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220072" y="836712"/>
            <a:ext cx="3744416" cy="2808312"/>
          </a:xfrm>
          <a:prstGeom prst="round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8" name="Рисунок 7" descr="DSC040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789040"/>
            <a:ext cx="3896975" cy="3068960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Рисунок 8" descr="DSC040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69544" y="3789041"/>
            <a:ext cx="3874456" cy="3068959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027" name="Picture 3" descr="C:\Users\Олег\Desktop\Работа\2012\ПЦК Иванова\SAM_046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59832" y="2708920"/>
            <a:ext cx="3096344" cy="2128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296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695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Внеклассное мероприятие – интеллектуальная игра «Поле чудес» на тему: «История развития холодильной техники»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0417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908720"/>
            <a:ext cx="4038600" cy="3028950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Содержимое 5" descr="DSC0417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476496" y="4005064"/>
            <a:ext cx="3667504" cy="2852936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DSC041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8104" y="908720"/>
            <a:ext cx="3307904" cy="1507453"/>
          </a:xfrm>
          <a:prstGeom prst="irregularSeal1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DSC0419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005064"/>
            <a:ext cx="3851920" cy="3140968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Рисунок 9" descr="DSC0418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99792" y="1772816"/>
            <a:ext cx="4104456" cy="2848265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Рисунок 8" descr="SAM_043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635896" y="5749775"/>
            <a:ext cx="2078822" cy="1108225"/>
          </a:xfrm>
          <a:prstGeom prst="flowChartAlternateProcess">
            <a:avLst/>
          </a:prstGeom>
          <a:ln w="19050">
            <a:solidFill>
              <a:srgbClr val="FFFF00"/>
            </a:solidFill>
          </a:ln>
        </p:spPr>
      </p:pic>
    </p:spTree>
  </p:cSld>
  <p:clrMapOvr>
    <a:masterClrMapping/>
  </p:clrMapOvr>
  <p:transition spd="med" advClick="0" advTm="561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Impact" pitchFamily="34" charset="0"/>
              </a:rPr>
              <a:t>Посещение недели по специальности «Сварочное производство»</a:t>
            </a:r>
            <a:r>
              <a:rPr lang="ru-RU" sz="2800" dirty="0" smtClean="0">
                <a:solidFill>
                  <a:srgbClr val="FFFF00"/>
                </a:solidFill>
                <a:latin typeface="Impact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(фото-отчет)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423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1988840"/>
            <a:ext cx="2880552" cy="2160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DSC0422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868144" y="1988840"/>
            <a:ext cx="2976563" cy="2232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DSC0424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4365104"/>
            <a:ext cx="30723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DSC042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4437112"/>
            <a:ext cx="3035830" cy="2276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DSC0424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59832" y="1268760"/>
            <a:ext cx="2747797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DSC0427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27784" y="3501008"/>
            <a:ext cx="3667324" cy="1459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765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Посещение недели по специальности «Мебельное производство»</a:t>
            </a: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(фото-отчет)</a:t>
            </a:r>
            <a:endParaRPr lang="ru-RU" sz="2400" b="1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3" name="Содержимое 12" descr="DSCF877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404664"/>
            <a:ext cx="24962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DSCF878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868144" y="476672"/>
            <a:ext cx="309634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F879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15816" y="908720"/>
            <a:ext cx="2864026" cy="1690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DSCF88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700808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F879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03640" y="1772816"/>
            <a:ext cx="3240360" cy="2430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SCF882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40968"/>
            <a:ext cx="2915816" cy="218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F882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28184" y="3429000"/>
            <a:ext cx="3072341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SCF8855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915816" y="2420888"/>
            <a:ext cx="2987824" cy="2240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SCF8862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7584" y="5373216"/>
            <a:ext cx="2267744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DSCF8885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436096" y="5517232"/>
            <a:ext cx="2435763" cy="182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DSCF8905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843808" y="4293096"/>
            <a:ext cx="3024336" cy="2268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58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Защита выпускной квалификационной работы </a:t>
            </a:r>
            <a:br>
              <a:rPr lang="ru-RU" sz="2000" b="1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без применения </a:t>
            </a:r>
            <a:r>
              <a:rPr lang="ru-RU" sz="2000" b="1" i="1" dirty="0" err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мультимедийных</a:t>
            </a:r>
            <a:r>
              <a:rPr lang="ru-RU" sz="2000" b="1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устройств</a:t>
            </a:r>
            <a:endParaRPr lang="ru-RU" sz="2000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QSMkdu-k81k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908720"/>
            <a:ext cx="3744416" cy="2808312"/>
          </a:xfrm>
          <a:prstGeom prst="snip2Diag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AxlSM2Birn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980728"/>
            <a:ext cx="3707546" cy="2779511"/>
          </a:xfrm>
          <a:prstGeom prst="snip2Diag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xpYIcHxsSW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2" y="3212976"/>
            <a:ext cx="4123432" cy="3092574"/>
          </a:xfrm>
          <a:prstGeom prst="snip2Diag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 advClick="0" advTm="499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</p:nvPr>
        </p:nvGraphicFramePr>
        <p:xfrm>
          <a:off x="0" y="116632"/>
          <a:ext cx="54360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239344" y="3284984"/>
          <a:ext cx="590465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1840" y="37890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Итоги защиты дипломов в 2012 г.</a:t>
            </a:r>
            <a:endParaRPr lang="ru-RU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Численность студентов 10 чел.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6206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Численность студентов 4 чел.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60309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ФЕДЕРАЛЬНЫЙ ГОСУДАРСТВЕННЫЙ ОБРАЗОВАТЕЛЬНЫЙ СТАНДАРТ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СРЕДНЕГО ПРОФЕССИОНАЛЬНОГО ОБРАЗОВАНИЯ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специальности 151034 Техническая эксплуатация оборудования в торговле и общественном питании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568952" cy="27138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П. 7.15. …..</a:t>
            </a:r>
            <a:r>
              <a:rPr lang="ru-RU" sz="2000" i="1" dirty="0" smtClean="0">
                <a:solidFill>
                  <a:srgbClr val="FFFF00"/>
                </a:solidFill>
              </a:rPr>
              <a:t>Опыт деятельности в организациях соответствующей профессиональной сферы является обязательным для преподавателей, отвечающих за освоение обучающимся профессионального цикла, эти преподаватели должны проходить стажировку в профильных организациях не реже 1 раза в 3 года.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20072" y="332656"/>
          <a:ext cx="3200400" cy="85344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76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приказом Министерства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науки Российской Федерации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 «____»__________2009 г. №______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324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Профильные предприятия, на базе которых осуществляется производственная практика по специальности </a:t>
            </a:r>
            <a:r>
              <a:rPr lang="ru-RU" sz="2000" b="1" i="1" dirty="0" smtClean="0">
                <a:solidFill>
                  <a:schemeClr val="bg1"/>
                </a:solidFill>
              </a:rPr>
              <a:t>«Техническая эксплуатация оборудования в торговле и общественном питании»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/>
              <a:t>ООО «</a:t>
            </a:r>
            <a:r>
              <a:rPr lang="ru-RU" sz="2800" dirty="0" err="1" smtClean="0"/>
              <a:t>Фригогласс</a:t>
            </a:r>
            <a:r>
              <a:rPr lang="ru-RU" sz="2800" dirty="0" smtClean="0"/>
              <a:t> Евразия»;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92D050"/>
                </a:solidFill>
              </a:rPr>
              <a:t>ООО Группа «Торговое оборудование»;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/>
              <a:t>ООО </a:t>
            </a:r>
            <a:r>
              <a:rPr lang="ru-RU" sz="2800" dirty="0" err="1" smtClean="0"/>
              <a:t>РБТО-сервис</a:t>
            </a:r>
            <a:r>
              <a:rPr lang="ru-RU" sz="28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Центр промышленного оборудования ЗАО «Остров».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Профессиональное самосовершенствование педагога – это процесс, который направлен на повышение и развитие педагогических качеств, соответствие тем требованиям, которые ставит перед собой преподаватель.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 spd="med" advClick="0" advTm="2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FFFF00"/>
                </a:solidFill>
              </a:rPr>
              <a:t>Профессиональное самосовершенствование педагога – это сумма следующих слагаемых:</a:t>
            </a:r>
            <a:endParaRPr lang="ru-RU" sz="1800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FF00"/>
                </a:solidFill>
              </a:rPr>
              <a:t> образованность педагога, его эрудированность;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FF00"/>
                </a:solidFill>
              </a:rPr>
              <a:t> любовь к студентам и умение находить с ними общий язык;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FF00"/>
                </a:solidFill>
              </a:rPr>
              <a:t> владение методиками обучения;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FF00"/>
                </a:solidFill>
              </a:rPr>
              <a:t> творческий подход к построению урока, изложению материала, проведению внеклассных мероприятий;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FF00"/>
                </a:solidFill>
              </a:rPr>
              <a:t>позитивное </a:t>
            </a:r>
            <a:r>
              <a:rPr lang="ru-RU" sz="2000" dirty="0" err="1" smtClean="0">
                <a:solidFill>
                  <a:srgbClr val="FFFF00"/>
                </a:solidFill>
              </a:rPr>
              <a:t>самовосприятие</a:t>
            </a:r>
            <a:r>
              <a:rPr lang="ru-RU" sz="20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solidFill>
                  <a:srgbClr val="FFFF00"/>
                </a:solidFill>
              </a:rPr>
              <a:t>личностно-ориентированное </a:t>
            </a:r>
            <a:r>
              <a:rPr lang="ru-RU" sz="2000" dirty="0" smtClean="0">
                <a:solidFill>
                  <a:srgbClr val="FFFF00"/>
                </a:solidFill>
              </a:rPr>
              <a:t>преподавание, гибкость, спонтанность поведения;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FF00"/>
                </a:solidFill>
              </a:rPr>
              <a:t> знание возрастной психологии.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Самосовершенствование педагога – дело рук самого педагога!</a:t>
            </a:r>
          </a:p>
        </p:txBody>
      </p:sp>
    </p:spTree>
  </p:cSld>
  <p:clrMapOvr>
    <a:masterClrMapping/>
  </p:clrMapOvr>
  <p:transition spd="med" advClick="0" advTm="1404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43711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Преподаватель Орловского технологического техникума – </a:t>
            </a:r>
            <a:r>
              <a:rPr lang="ru-RU" i="1" dirty="0" smtClean="0">
                <a:solidFill>
                  <a:srgbClr val="FFFF00"/>
                </a:solidFill>
              </a:rPr>
              <a:t>Иванова Татьяна Валерьевна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13176"/>
            <a:ext cx="7416824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этап недели по специальности: торжественная линейка, приветствие и представление команд, олимпиада по торговому оборудованию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Олег\Desktop\Работа\2013-10-05 гр\DSC063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60648"/>
            <a:ext cx="8558665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4766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этап недели по специальности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SC04056.JPG"/>
          <p:cNvPicPr>
            <a:picLocks noGrp="1" noChangeAspect="1"/>
          </p:cNvPicPr>
          <p:nvPr>
            <p:ph type="pic" idx="1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94116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Жюри представляют члены  ПЦК, методисты и администрация техникума</a:t>
            </a:r>
            <a:endParaRPr lang="ru-RU" sz="2000" dirty="0"/>
          </a:p>
        </p:txBody>
      </p:sp>
    </p:spTree>
  </p:cSld>
  <p:clrMapOvr>
    <a:masterClrMapping/>
  </p:clrMapOvr>
  <p:transition spd="med" advClick="0" advTm="2000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 этап недели по специальности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</a:rPr>
              <a:t>Олимпиада по механическому оборудованию п.о.п.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5" name="Содержимое 4" descr="DSC0406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406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 advClick="0" advTm="203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этап практического конкурса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024" y="836712"/>
            <a:ext cx="8784976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Изготовление сегментной шпонки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0406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771800" y="1124744"/>
            <a:ext cx="4040188" cy="3030141"/>
          </a:xfrm>
        </p:spPr>
      </p:pic>
      <p:pic>
        <p:nvPicPr>
          <p:cNvPr id="8" name="Содержимое 7" descr="DSC04071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860032" y="3501008"/>
            <a:ext cx="4041775" cy="3031331"/>
          </a:xfrm>
        </p:spPr>
      </p:pic>
      <p:pic>
        <p:nvPicPr>
          <p:cNvPr id="10" name="Рисунок 9" descr="DSC040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3501008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spd="med" advClick="0" advTm="53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 этап практического конкурса</a:t>
            </a:r>
            <a:endParaRPr lang="ru-RU" sz="2800" dirty="0"/>
          </a:p>
        </p:txBody>
      </p:sp>
      <p:pic>
        <p:nvPicPr>
          <p:cNvPr id="4" name="MOV0408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2000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2 этап практического конкурса</a:t>
            </a:r>
            <a:endParaRPr lang="ru-RU" sz="3200" dirty="0"/>
          </a:p>
        </p:txBody>
      </p:sp>
      <p:pic>
        <p:nvPicPr>
          <p:cNvPr id="5" name="Содержимое 4" descr="DSC0409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764704"/>
            <a:ext cx="4038600" cy="2996027"/>
          </a:xfrm>
        </p:spPr>
      </p:pic>
      <p:pic>
        <p:nvPicPr>
          <p:cNvPr id="6" name="Содержимое 5" descr="DSC0411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1547664" y="3140968"/>
            <a:ext cx="4038600" cy="3028950"/>
          </a:xfrm>
        </p:spPr>
      </p:pic>
      <p:pic>
        <p:nvPicPr>
          <p:cNvPr id="7" name="Рисунок 6" descr="DSC041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177281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 spd="med" advClick="0" advTm="203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2 этап практического конкурса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4040188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Команда 3-го курса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0413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51520" y="105273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692696"/>
            <a:ext cx="4041775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Команда 4-го курса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DSC04135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716016" y="1052736"/>
            <a:ext cx="4041775" cy="3031331"/>
          </a:xfrm>
        </p:spPr>
      </p:pic>
      <p:sp>
        <p:nvSpPr>
          <p:cNvPr id="9" name="TextBox 8"/>
          <p:cNvSpPr txBox="1"/>
          <p:nvPr/>
        </p:nvSpPr>
        <p:spPr>
          <a:xfrm>
            <a:off x="5652120" y="6093296"/>
            <a:ext cx="2808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болельщики</a:t>
            </a:r>
            <a:endParaRPr lang="ru-RU" dirty="0"/>
          </a:p>
        </p:txBody>
      </p:sp>
      <p:pic>
        <p:nvPicPr>
          <p:cNvPr id="10" name="Рисунок 9" descr="DSC041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2" y="3995683"/>
            <a:ext cx="3816423" cy="2862317"/>
          </a:xfrm>
          <a:prstGeom prst="rect">
            <a:avLst/>
          </a:prstGeom>
        </p:spPr>
      </p:pic>
    </p:spTree>
  </p:cSld>
  <p:clrMapOvr>
    <a:masterClrMapping/>
  </p:clrMapOvr>
  <p:transition spd="med" advClick="0" advTm="202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384</TotalTime>
  <Words>350</Words>
  <Application>Microsoft Office PowerPoint</Application>
  <PresentationFormat>Экран (4:3)</PresentationFormat>
  <Paragraphs>54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ПРОФЕССИОНАЛЬНОЕ САМОСОВЕРШЕНСТВОВАНИЕ ПЕДАГОГА </vt:lpstr>
      <vt:lpstr>  Профессиональное самосовершенствование педагога – это процесс, который направлен на повышение и развитие педагогических качеств, соответствие тем требованиям, которые ставит перед собой преподаватель.   </vt:lpstr>
      <vt:lpstr>1 этап недели по специальности: торжественная линейка, приветствие и представление команд, олимпиада по торговому оборудованию </vt:lpstr>
      <vt:lpstr>1 этап недели по специальности </vt:lpstr>
      <vt:lpstr>  1 этап недели по специальности Олимпиада по механическому оборудованию п.о.п.  </vt:lpstr>
      <vt:lpstr>1 этап практического конкурса</vt:lpstr>
      <vt:lpstr>1 этап практического конкурса</vt:lpstr>
      <vt:lpstr>2 этап практического конкурса</vt:lpstr>
      <vt:lpstr>2 этап практического конкурса</vt:lpstr>
      <vt:lpstr>Члены жюри и участники конкурса обсуждают спорные вопросы</vt:lpstr>
      <vt:lpstr>Выставка творческих работ (макетов) студентов в кабинете теоретического обучения</vt:lpstr>
      <vt:lpstr>Конкурс плакатов и стенных газет профессиональной направленности</vt:lpstr>
      <vt:lpstr>Внеклассное мероприятие – интеллектуальная игра «Поле чудес» на тему: «История развития холодильной техники»</vt:lpstr>
      <vt:lpstr>Посещение недели по специальности «Сварочное производство» (фото-отчет)</vt:lpstr>
      <vt:lpstr>Посещение недели по специальности «Мебельное производство» (фото-отчет)</vt:lpstr>
      <vt:lpstr>Защита выпускной квалификационной работы  без применения мультимедийных устройств</vt:lpstr>
      <vt:lpstr>Слайд 17</vt:lpstr>
      <vt:lpstr>          ФЕДЕРАЛЬНЫЙ ГОСУДАРСТВЕННЫЙ ОБРАЗОВАТЕЛЬНЫЙ СТАНДАРТ СРЕДНЕГО ПРОФЕССИОНАЛЬНОГО ОБРАЗОВАНИЯ по специальности 151034 Техническая эксплуатация оборудования в торговле и общественном питании  </vt:lpstr>
      <vt:lpstr>Профильные предприятия, на базе которых осуществляется производственная практика по специальности «Техническая эксплуатация оборудования в торговле и общественном питании»</vt:lpstr>
      <vt:lpstr>Профессиональное самосовершенствование педагога – это сумма следующих слагаемых: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85</cp:revision>
  <dcterms:created xsi:type="dcterms:W3CDTF">2012-02-05T18:29:28Z</dcterms:created>
  <dcterms:modified xsi:type="dcterms:W3CDTF">2014-09-06T17:25:43Z</dcterms:modified>
</cp:coreProperties>
</file>