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sldIdLst>
    <p:sldId id="256" r:id="rId2"/>
    <p:sldId id="258" r:id="rId3"/>
    <p:sldId id="268" r:id="rId4"/>
    <p:sldId id="272" r:id="rId5"/>
    <p:sldId id="273" r:id="rId6"/>
    <p:sldId id="274" r:id="rId7"/>
    <p:sldId id="275" r:id="rId8"/>
    <p:sldId id="276" r:id="rId9"/>
    <p:sldId id="271" r:id="rId10"/>
    <p:sldId id="277" r:id="rId11"/>
    <p:sldId id="278" r:id="rId1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C9A06"/>
    <a:srgbClr val="08988A"/>
    <a:srgbClr val="540DB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9" autoAdjust="0"/>
    <p:restoredTop sz="94660"/>
  </p:normalViewPr>
  <p:slideViewPr>
    <p:cSldViewPr>
      <p:cViewPr varScale="1">
        <p:scale>
          <a:sx n="76" d="100"/>
          <a:sy n="76" d="100"/>
        </p:scale>
        <p:origin x="-2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Прямая соединительная линия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Прямая соединительная линия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Прямая соединительная линия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Овал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Овал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Овал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Заголовок 7"/>
          <p:cNvSpPr>
            <a:spLocks noGrp="1"/>
          </p:cNvSpPr>
          <p:nvPr>
            <p:ph type="ctrTitle"/>
          </p:nvPr>
        </p:nvSpPr>
        <p:spPr>
          <a:xfrm>
            <a:off x="2286000" y="3124200"/>
            <a:ext cx="6172200" cy="1894362"/>
          </a:xfrm>
        </p:spPr>
        <p:txBody>
          <a:bodyPr/>
          <a:lstStyle>
            <a:lvl1pPr>
              <a:defRPr b="1"/>
            </a:lvl1pPr>
          </a:lstStyle>
          <a:p>
            <a:r>
              <a:rPr lang="ru-RU" smtClean="0"/>
              <a:t>Образец заголовка</a:t>
            </a:r>
            <a:endParaRPr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2" name="Дата 27"/>
          <p:cNvSpPr>
            <a:spLocks noGrp="1"/>
          </p:cNvSpPr>
          <p:nvPr>
            <p:ph type="dt" sz="half" idx="10"/>
          </p:nvPr>
        </p:nvSpPr>
        <p:spPr bwMode="auto">
          <a:xfrm rot="5400000">
            <a:off x="7764463" y="1174750"/>
            <a:ext cx="2286000" cy="381000"/>
          </a:xfrm>
        </p:spPr>
        <p:txBody>
          <a:bodyPr/>
          <a:lstStyle>
            <a:lvl1pPr>
              <a:defRPr/>
            </a:lvl1pPr>
          </a:lstStyle>
          <a:p>
            <a:pPr>
              <a:defRPr/>
            </a:pPr>
            <a:fld id="{ADF438E5-0D22-4B68-A23C-98D21841D32A}" type="datetimeFigureOut">
              <a:rPr lang="ru-RU"/>
              <a:pPr>
                <a:defRPr/>
              </a:pPr>
              <a:t>22.08.2014</a:t>
            </a:fld>
            <a:endParaRPr lang="ru-RU"/>
          </a:p>
        </p:txBody>
      </p:sp>
      <p:sp>
        <p:nvSpPr>
          <p:cNvPr id="23" name="Нижний колонтитул 16"/>
          <p:cNvSpPr>
            <a:spLocks noGrp="1"/>
          </p:cNvSpPr>
          <p:nvPr>
            <p:ph type="ftr" sz="quarter" idx="11"/>
          </p:nvPr>
        </p:nvSpPr>
        <p:spPr bwMode="auto">
          <a:xfrm rot="5400000">
            <a:off x="7077076" y="4181475"/>
            <a:ext cx="3657600" cy="384175"/>
          </a:xfrm>
        </p:spPr>
        <p:txBody>
          <a:bodyPr/>
          <a:lstStyle>
            <a:lvl1pPr>
              <a:defRPr/>
            </a:lvl1pPr>
          </a:lstStyle>
          <a:p>
            <a:pPr>
              <a:defRPr/>
            </a:pPr>
            <a:endParaRPr lang="ru-RU"/>
          </a:p>
        </p:txBody>
      </p:sp>
      <p:sp>
        <p:nvSpPr>
          <p:cNvPr id="24" name="Номер слайда 28"/>
          <p:cNvSpPr>
            <a:spLocks noGrp="1"/>
          </p:cNvSpPr>
          <p:nvPr>
            <p:ph type="sldNum" sz="quarter" idx="12"/>
          </p:nvPr>
        </p:nvSpPr>
        <p:spPr bwMode="auto">
          <a:xfrm>
            <a:off x="1325563" y="4929188"/>
            <a:ext cx="609600" cy="517525"/>
          </a:xfrm>
        </p:spPr>
        <p:txBody>
          <a:bodyPr/>
          <a:lstStyle>
            <a:lvl1pPr>
              <a:defRPr/>
            </a:lvl1pPr>
          </a:lstStyle>
          <a:p>
            <a:pPr>
              <a:defRPr/>
            </a:pPr>
            <a:fld id="{09796072-007F-44B2-90F1-E0F241159C1D}"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5"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Овал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457200" y="1600200"/>
            <a:ext cx="7467600" cy="487375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Дата 6"/>
          <p:cNvSpPr>
            <a:spLocks noGrp="1"/>
          </p:cNvSpPr>
          <p:nvPr>
            <p:ph type="dt" sz="half" idx="10"/>
          </p:nvPr>
        </p:nvSpPr>
        <p:spPr/>
        <p:txBody>
          <a:bodyPr/>
          <a:lstStyle>
            <a:lvl1pPr>
              <a:defRPr/>
            </a:lvl1pPr>
          </a:lstStyle>
          <a:p>
            <a:pPr>
              <a:defRPr/>
            </a:pPr>
            <a:fld id="{C488F445-2A99-47DC-869E-46727515EAE2}" type="datetimeFigureOut">
              <a:rPr lang="ru-RU"/>
              <a:pPr>
                <a:defRPr/>
              </a:pPr>
              <a:t>22.08.2014</a:t>
            </a:fld>
            <a:endParaRPr lang="ru-RU"/>
          </a:p>
        </p:txBody>
      </p:sp>
      <p:sp>
        <p:nvSpPr>
          <p:cNvPr id="12" name="Номер слайда 8"/>
          <p:cNvSpPr>
            <a:spLocks noGrp="1"/>
          </p:cNvSpPr>
          <p:nvPr>
            <p:ph type="sldNum" sz="quarter" idx="11"/>
          </p:nvPr>
        </p:nvSpPr>
        <p:spPr/>
        <p:txBody>
          <a:bodyPr/>
          <a:lstStyle>
            <a:lvl1pPr>
              <a:defRPr/>
            </a:lvl1pPr>
          </a:lstStyle>
          <a:p>
            <a:pPr>
              <a:defRPr/>
            </a:pPr>
            <a:fld id="{B94D18B5-A43F-45A2-9D28-AACEAABE669D}" type="slidenum">
              <a:rPr lang="ru-RU"/>
              <a:pPr>
                <a:defRPr/>
              </a:pPr>
              <a:t>‹#›</a:t>
            </a:fld>
            <a:endParaRPr lang="ru-RU"/>
          </a:p>
        </p:txBody>
      </p:sp>
      <p:sp>
        <p:nvSpPr>
          <p:cNvPr id="13" name="Нижний колонтитул 9"/>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4"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Прямая соединительная линия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Прямая соединительная линия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Прямая соединительная линия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Овал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Овал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Прямая соединительная линия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lang="ru-RU" smtClean="0"/>
              <a:t>Образец заголовка</a:t>
            </a:r>
            <a:endParaRPr lang="en-US"/>
          </a:p>
        </p:txBody>
      </p:sp>
      <p:sp>
        <p:nvSpPr>
          <p:cNvPr id="3" name="Текст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0" name="Дата 3"/>
          <p:cNvSpPr>
            <a:spLocks noGrp="1"/>
          </p:cNvSpPr>
          <p:nvPr>
            <p:ph type="dt" sz="half" idx="10"/>
          </p:nvPr>
        </p:nvSpPr>
        <p:spPr bwMode="auto">
          <a:xfrm rot="5400000">
            <a:off x="7762875" y="1169988"/>
            <a:ext cx="2286000" cy="381000"/>
          </a:xfrm>
        </p:spPr>
        <p:txBody>
          <a:bodyPr/>
          <a:lstStyle>
            <a:lvl1pPr>
              <a:defRPr/>
            </a:lvl1pPr>
          </a:lstStyle>
          <a:p>
            <a:pPr>
              <a:defRPr/>
            </a:pPr>
            <a:fld id="{B0012EC5-A93B-4D22-BB3C-65F4CD340A71}" type="datetimeFigureOut">
              <a:rPr lang="ru-RU"/>
              <a:pPr>
                <a:defRPr/>
              </a:pPr>
              <a:t>22.08.2014</a:t>
            </a:fld>
            <a:endParaRPr lang="ru-RU"/>
          </a:p>
        </p:txBody>
      </p:sp>
      <p:sp>
        <p:nvSpPr>
          <p:cNvPr id="21" name="Нижний колонтитул 4"/>
          <p:cNvSpPr>
            <a:spLocks noGrp="1"/>
          </p:cNvSpPr>
          <p:nvPr>
            <p:ph type="ftr" sz="quarter" idx="11"/>
          </p:nvPr>
        </p:nvSpPr>
        <p:spPr bwMode="auto">
          <a:xfrm rot="5400000">
            <a:off x="7077076" y="4178300"/>
            <a:ext cx="3657600" cy="384175"/>
          </a:xfrm>
        </p:spPr>
        <p:txBody>
          <a:bodyPr/>
          <a:lstStyle>
            <a:lvl1pPr>
              <a:defRPr/>
            </a:lvl1pPr>
          </a:lstStyle>
          <a:p>
            <a:pPr>
              <a:defRPr/>
            </a:pPr>
            <a:endParaRPr lang="ru-RU"/>
          </a:p>
        </p:txBody>
      </p:sp>
      <p:sp>
        <p:nvSpPr>
          <p:cNvPr id="22" name="Номер слайда 5"/>
          <p:cNvSpPr>
            <a:spLocks noGrp="1"/>
          </p:cNvSpPr>
          <p:nvPr>
            <p:ph type="sldNum" sz="quarter" idx="12"/>
          </p:nvPr>
        </p:nvSpPr>
        <p:spPr bwMode="auto">
          <a:xfrm>
            <a:off x="1339850" y="4929188"/>
            <a:ext cx="609600" cy="517525"/>
          </a:xfrm>
        </p:spPr>
        <p:txBody>
          <a:bodyPr/>
          <a:lstStyle>
            <a:lvl1pPr>
              <a:defRPr/>
            </a:lvl1pPr>
          </a:lstStyle>
          <a:p>
            <a:pPr>
              <a:defRPr/>
            </a:pPr>
            <a:fld id="{322916F4-AE5A-4FCC-9FD6-11B8CE6B143C}"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4"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Овал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Дата 5"/>
          <p:cNvSpPr>
            <a:spLocks noGrp="1"/>
          </p:cNvSpPr>
          <p:nvPr>
            <p:ph type="dt" sz="half" idx="10"/>
          </p:nvPr>
        </p:nvSpPr>
        <p:spPr/>
        <p:txBody>
          <a:bodyPr/>
          <a:lstStyle>
            <a:lvl1pPr>
              <a:defRPr/>
            </a:lvl1pPr>
          </a:lstStyle>
          <a:p>
            <a:pPr>
              <a:defRPr/>
            </a:pPr>
            <a:fld id="{EF55C6B3-B7A1-4E3E-802C-E92CC1EB3023}" type="datetimeFigureOut">
              <a:rPr lang="ru-RU"/>
              <a:pPr>
                <a:defRPr/>
              </a:pPr>
              <a:t>22.08.2014</a:t>
            </a:fld>
            <a:endParaRPr lang="ru-RU"/>
          </a:p>
        </p:txBody>
      </p:sp>
      <p:sp>
        <p:nvSpPr>
          <p:cNvPr id="10" name="Номер слайда 6"/>
          <p:cNvSpPr>
            <a:spLocks noGrp="1"/>
          </p:cNvSpPr>
          <p:nvPr>
            <p:ph type="sldNum" sz="quarter" idx="11"/>
          </p:nvPr>
        </p:nvSpPr>
        <p:spPr/>
        <p:txBody>
          <a:bodyPr/>
          <a:lstStyle>
            <a:lvl1pPr>
              <a:defRPr/>
            </a:lvl1pPr>
          </a:lstStyle>
          <a:p>
            <a:pPr>
              <a:defRPr/>
            </a:pPr>
            <a:fld id="{75D0D266-F971-4C89-B468-FFC499BE4D8A}" type="slidenum">
              <a:rPr lang="ru-RU"/>
              <a:pPr>
                <a:defRPr/>
              </a:pPr>
              <a:t>‹#›</a:t>
            </a:fld>
            <a:endParaRPr lang="ru-RU"/>
          </a:p>
        </p:txBody>
      </p:sp>
      <p:sp>
        <p:nvSpPr>
          <p:cNvPr id="11" name="Нижний колонтитул 7"/>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Прямая соединительная линия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Овал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rot="5400000">
            <a:off x="3371850" y="3200400"/>
            <a:ext cx="6309360" cy="457200"/>
          </a:xfrm>
        </p:spPr>
        <p:txBody>
          <a:bodyPr/>
          <a:lstStyle>
            <a:lvl1pPr algn="l">
              <a:buNone/>
              <a:defRPr sz="2000" b="1" cap="small" baseline="0"/>
            </a:lvl1pPr>
          </a:lstStyle>
          <a:p>
            <a:r>
              <a:rPr lang="ru-RU" smtClean="0"/>
              <a:t>Образец заголовка</a:t>
            </a:r>
            <a:endParaRPr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8" name="Содержимое 17"/>
          <p:cNvSpPr>
            <a:spLocks noGrp="1"/>
          </p:cNvSpPr>
          <p:nvPr>
            <p:ph sz="quarter" idx="1"/>
          </p:nvPr>
        </p:nvSpPr>
        <p:spPr>
          <a:xfrm>
            <a:off x="304800" y="274320"/>
            <a:ext cx="5638800" cy="632764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Дата 20"/>
          <p:cNvSpPr>
            <a:spLocks noGrp="1"/>
          </p:cNvSpPr>
          <p:nvPr>
            <p:ph type="dt" sz="half" idx="10"/>
          </p:nvPr>
        </p:nvSpPr>
        <p:spPr/>
        <p:txBody>
          <a:bodyPr/>
          <a:lstStyle>
            <a:lvl1pPr>
              <a:defRPr/>
            </a:lvl1pPr>
          </a:lstStyle>
          <a:p>
            <a:pPr>
              <a:defRPr/>
            </a:pPr>
            <a:fld id="{EF98752B-DFD1-4F76-B995-92356DB82F6A}" type="datetimeFigureOut">
              <a:rPr lang="ru-RU"/>
              <a:pPr>
                <a:defRPr/>
              </a:pPr>
              <a:t>22.08.2014</a:t>
            </a:fld>
            <a:endParaRPr lang="ru-RU"/>
          </a:p>
        </p:txBody>
      </p:sp>
      <p:sp>
        <p:nvSpPr>
          <p:cNvPr id="13" name="Номер слайда 21"/>
          <p:cNvSpPr>
            <a:spLocks noGrp="1"/>
          </p:cNvSpPr>
          <p:nvPr>
            <p:ph type="sldNum" sz="quarter" idx="11"/>
          </p:nvPr>
        </p:nvSpPr>
        <p:spPr/>
        <p:txBody>
          <a:bodyPr/>
          <a:lstStyle>
            <a:lvl1pPr>
              <a:defRPr/>
            </a:lvl1pPr>
          </a:lstStyle>
          <a:p>
            <a:pPr>
              <a:defRPr/>
            </a:pPr>
            <a:fld id="{EEBCA41D-CEB5-4632-8976-C7EB604D0E1D}" type="slidenum">
              <a:rPr lang="ru-RU"/>
              <a:pPr>
                <a:defRPr/>
              </a:pPr>
              <a:t>‹#›</a:t>
            </a:fld>
            <a:endParaRPr lang="ru-RU"/>
          </a:p>
        </p:txBody>
      </p:sp>
      <p:sp>
        <p:nvSpPr>
          <p:cNvPr id="14" name="Нижний колонтитул 22"/>
          <p:cNvSpPr>
            <a:spLocks noGrp="1"/>
          </p:cNvSpPr>
          <p:nvPr>
            <p:ph type="ftr" sz="quarter" idx="12"/>
          </p:nvPr>
        </p:nvSpPr>
        <p:spPr/>
        <p:txBody>
          <a:bodyPr/>
          <a:lstStyle>
            <a:lvl1pPr>
              <a:defRPr/>
            </a:lvl1pPr>
          </a:lstStyle>
          <a:p>
            <a:pPr>
              <a:defRPr/>
            </a:pPr>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Овал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Прямая соединительная линия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Заголовок 1"/>
          <p:cNvSpPr>
            <a:spLocks noGrp="1"/>
          </p:cNvSpPr>
          <p:nvPr>
            <p:ph type="title"/>
          </p:nvPr>
        </p:nvSpPr>
        <p:spPr>
          <a:xfrm rot="5400000">
            <a:off x="3350133" y="3200400"/>
            <a:ext cx="6309360" cy="457200"/>
          </a:xfrm>
        </p:spPr>
        <p:txBody>
          <a:bodyPr/>
          <a:lstStyle>
            <a:lvl1pPr algn="l">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ru-RU" smtClean="0"/>
              <a:t>Образец текста</a:t>
            </a:r>
          </a:p>
        </p:txBody>
      </p:sp>
      <p:sp>
        <p:nvSpPr>
          <p:cNvPr id="12" name="Дата 16"/>
          <p:cNvSpPr>
            <a:spLocks noGrp="1"/>
          </p:cNvSpPr>
          <p:nvPr>
            <p:ph type="dt" sz="half" idx="10"/>
          </p:nvPr>
        </p:nvSpPr>
        <p:spPr/>
        <p:txBody>
          <a:bodyPr/>
          <a:lstStyle>
            <a:lvl1pPr>
              <a:defRPr/>
            </a:lvl1pPr>
          </a:lstStyle>
          <a:p>
            <a:pPr>
              <a:defRPr/>
            </a:pPr>
            <a:fld id="{4324F19D-41A1-48F3-B9FA-CD8733644647}" type="datetimeFigureOut">
              <a:rPr lang="ru-RU"/>
              <a:pPr>
                <a:defRPr/>
              </a:pPr>
              <a:t>22.08.2014</a:t>
            </a:fld>
            <a:endParaRPr lang="ru-RU"/>
          </a:p>
        </p:txBody>
      </p:sp>
      <p:sp>
        <p:nvSpPr>
          <p:cNvPr id="13" name="Номер слайда 17"/>
          <p:cNvSpPr>
            <a:spLocks noGrp="1"/>
          </p:cNvSpPr>
          <p:nvPr>
            <p:ph type="sldNum" sz="quarter" idx="11"/>
          </p:nvPr>
        </p:nvSpPr>
        <p:spPr/>
        <p:txBody>
          <a:bodyPr/>
          <a:lstStyle>
            <a:lvl1pPr>
              <a:defRPr/>
            </a:lvl1pPr>
          </a:lstStyle>
          <a:p>
            <a:pPr>
              <a:defRPr/>
            </a:pPr>
            <a:fld id="{6ED35AF1-FE8C-46DF-9F14-75F84511A56B}" type="slidenum">
              <a:rPr lang="ru-RU"/>
              <a:pPr>
                <a:defRPr/>
              </a:pPr>
              <a:t>‹#›</a:t>
            </a:fld>
            <a:endParaRPr lang="ru-RU"/>
          </a:p>
        </p:txBody>
      </p:sp>
      <p:sp>
        <p:nvSpPr>
          <p:cNvPr id="14" name="Нижний колонтитул 20"/>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lang="ru-RU" smtClean="0"/>
              <a:t>Образец заголовка</a:t>
            </a:r>
            <a:endParaRPr lang="en-US"/>
          </a:p>
        </p:txBody>
      </p:sp>
      <p:sp>
        <p:nvSpPr>
          <p:cNvPr id="33802" name="Текст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5" name="Дата 16"/>
          <p:cNvSpPr>
            <a:spLocks noGrp="1"/>
          </p:cNvSpPr>
          <p:nvPr>
            <p:ph type="dt" sz="half" idx="2"/>
          </p:nvPr>
        </p:nvSpPr>
        <p:spPr>
          <a:xfrm rot="5400000">
            <a:off x="7589045" y="1081881"/>
            <a:ext cx="2011362" cy="384175"/>
          </a:xfrm>
          <a:prstGeom prst="rect">
            <a:avLst/>
          </a:prstGeom>
        </p:spPr>
        <p:txBody>
          <a:bodyPr vert="horz" rtlCol="0" anchor="ctr" anchorCtr="0"/>
          <a:lstStyle>
            <a:lvl1pPr algn="r" fontAlgn="auto">
              <a:spcBef>
                <a:spcPts val="0"/>
              </a:spcBef>
              <a:spcAft>
                <a:spcPts val="0"/>
              </a:spcAft>
              <a:defRPr sz="1200">
                <a:solidFill>
                  <a:schemeClr val="tx2"/>
                </a:solidFill>
                <a:latin typeface="+mn-lt"/>
                <a:cs typeface="+mn-cs"/>
              </a:defRPr>
            </a:lvl1pPr>
          </a:lstStyle>
          <a:p>
            <a:pPr>
              <a:defRPr/>
            </a:pPr>
            <a:fld id="{B0969048-E1F4-40F9-B78C-887B85DB3AC1}" type="datetimeFigureOut">
              <a:rPr lang="ru-RU"/>
              <a:pPr>
                <a:defRPr/>
              </a:pPr>
              <a:t>22.08.2014</a:t>
            </a:fld>
            <a:endParaRPr lang="ru-RU"/>
          </a:p>
        </p:txBody>
      </p:sp>
      <p:sp>
        <p:nvSpPr>
          <p:cNvPr id="26" name="Номер слайда 17"/>
          <p:cNvSpPr>
            <a:spLocks noGrp="1"/>
          </p:cNvSpPr>
          <p:nvPr>
            <p:ph type="sldNum" sz="quarter" idx="4"/>
          </p:nvPr>
        </p:nvSpPr>
        <p:spPr>
          <a:xfrm>
            <a:off x="8129588" y="5734050"/>
            <a:ext cx="609600" cy="520700"/>
          </a:xfrm>
          <a:prstGeom prst="rect">
            <a:avLst/>
          </a:prstGeom>
        </p:spPr>
        <p:txBody>
          <a:bodyPr vert="horz" rtlCol="0" anchor="ctr"/>
          <a:lstStyle>
            <a:lvl1pPr algn="ctr" fontAlgn="auto">
              <a:spcBef>
                <a:spcPts val="0"/>
              </a:spcBef>
              <a:spcAft>
                <a:spcPts val="0"/>
              </a:spcAft>
              <a:defRPr sz="1400" b="1">
                <a:solidFill>
                  <a:srgbClr val="FFFFFF"/>
                </a:solidFill>
                <a:latin typeface="+mn-lt"/>
                <a:cs typeface="+mn-cs"/>
              </a:defRPr>
            </a:lvl1pPr>
          </a:lstStyle>
          <a:p>
            <a:pPr>
              <a:defRPr/>
            </a:pPr>
            <a:fld id="{6C1BB71B-17E4-4D68-A162-1E89FA1F0E56}" type="slidenum">
              <a:rPr lang="ru-RU"/>
              <a:pPr>
                <a:defRPr/>
              </a:pPr>
              <a:t>‹#›</a:t>
            </a:fld>
            <a:endParaRPr lang="ru-RU"/>
          </a:p>
        </p:txBody>
      </p:sp>
      <p:sp>
        <p:nvSpPr>
          <p:cNvPr id="27" name="Нижний колонтитул 20"/>
          <p:cNvSpPr>
            <a:spLocks noGrp="1"/>
          </p:cNvSpPr>
          <p:nvPr>
            <p:ph type="ftr" sz="quarter" idx="3"/>
          </p:nvPr>
        </p:nvSpPr>
        <p:spPr>
          <a:xfrm rot="5400000">
            <a:off x="6989763" y="3736975"/>
            <a:ext cx="3200400" cy="365125"/>
          </a:xfrm>
          <a:prstGeom prst="rect">
            <a:avLst/>
          </a:prstGeom>
        </p:spPr>
        <p:txBody>
          <a:bodyPr vert="horz" rtlCol="0" anchor="ctr" anchorCtr="0"/>
          <a:lstStyle>
            <a:lvl1pPr fontAlgn="auto">
              <a:spcBef>
                <a:spcPts val="0"/>
              </a:spcBef>
              <a:spcAft>
                <a:spcPts val="0"/>
              </a:spcAft>
              <a:defRPr sz="1200">
                <a:solidFill>
                  <a:schemeClr val="tx2"/>
                </a:solidFill>
                <a:latin typeface="+mn-lt"/>
                <a:cs typeface="+mn-cs"/>
              </a:defRPr>
            </a:lvl1pPr>
          </a:lstStyle>
          <a:p>
            <a:pPr>
              <a:defRPr/>
            </a:pPr>
            <a:endParaRPr lang="ru-RU"/>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defRPr>
      </a:lvl2pPr>
      <a:lvl3pPr algn="l" rtl="0" fontAlgn="base">
        <a:spcBef>
          <a:spcPct val="0"/>
        </a:spcBef>
        <a:spcAft>
          <a:spcPct val="0"/>
        </a:spcAft>
        <a:defRPr sz="3000">
          <a:solidFill>
            <a:schemeClr val="tx2"/>
          </a:solidFill>
          <a:latin typeface="Century Schoolbook" pitchFamily="18" charset="0"/>
        </a:defRPr>
      </a:lvl3pPr>
      <a:lvl4pPr algn="l" rtl="0" fontAlgn="base">
        <a:spcBef>
          <a:spcPct val="0"/>
        </a:spcBef>
        <a:spcAft>
          <a:spcPct val="0"/>
        </a:spcAft>
        <a:defRPr sz="3000">
          <a:solidFill>
            <a:schemeClr val="tx2"/>
          </a:solidFill>
          <a:latin typeface="Century Schoolbook" pitchFamily="18" charset="0"/>
        </a:defRPr>
      </a:lvl4pPr>
      <a:lvl5pPr algn="l" rtl="0" fontAlgn="base">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484979"/>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B3B3C4"/>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0C0C3"/>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hool.xvatit.com/index.php?title=%D0%90%D0%BD%D0%B3%D0%BB%D0%BE%D1%81%D0%B0%D0%BA%D1%81%D0%BE%D0%BD%D1%81%D1%8C%D0%BA%D1%96_%D0%BA%D0%BE%D1%80%D0%BE%D0%BB%D1%96%D0%B2%D1%81%D1%82%D0%B2%D0%B0_%D1%96_%D0%BD%D0%BE%D1%80%D0%BC%D0%B0%D0%BD%D0%B4%D1%81%D1%8C%D0%BA%D0%B5_%D0%B7%D0%B0%D0%B2%D0%BE%D1%8E%D0%B2%D0%B0%D0%BD%D0%BD%D1%8F_%D0%90%D0%BD%D0%B3%D0%BB%D1%96%D1%97._%D0%94%D0%B5%D1%80%D0%B6%D0%B0%D0%B2%D0%B0_%D0%9F%D0%BB%D0%B0%D0%BD%D1%82%D0%B0%D0%B3%D0%B5%D0%BD%D0%B5%D1%82%D1%96%D0%B2._%D0%86%D0%BB%D1%8E%D1%81%D1%82%D1%80%D0%B0%D1%86%D1%96%D1%9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chool.xvatit.com/index.php?title=%D0%A2%D0%B5%D0%BC%D0%B0_8._%D0%A4%D1%80%D0%B0%D0%BD%D1%86%D1%96%D1%8F_%D1%83_%D0%BF%D0%B5%D1%80%D1%96%D0%BE%D0%B4_%D0%A0%D0%B5%D1%81%D1%82%D0%B0%D0%B2%D1%80%D0%B0%D1%86%D1%96%D1%97._%D0%9B%D0%B8%D0%BF%D0%BD%D0%B5%D0%B2%D0%B0_%D1%80%D0%B5%D0%B2%D0%BE%D0%BB%D1%8E%D1%86%D1%96%D1%8F_%D1%96_%D0%9B%D0%B8%D0%BF%D0%BD%D0%B5%D0%B2%D0%B0_%D0%BC%D0%BE%D0%BD%D0%B0%D1%80%D1%85%D1%96%D1%8F._%D0%9F%D0%BE%D0%BB%D1%96%D1%82%D0%B8%D1%87%D0%BD%D0%B0_%D1%80%D0%BE%D0%B7%D0%B4%D1%80%D0%BE%D0%B1%D0%BB%D0%B5%D0%BD%D1%96%D1%81%D1%82%D1%8C_%D0%9D%D1%96%D0%BC%D0%B5%D1%87%D1%87%D0%B8%D0%BD%D0%B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chool.xvatit.com/index.php?title=%D0%94%D0%B0%D0%B2%D0%BD%D1%8F_%D0%86%D0%BD%D0%B4%D1%96%D1%8F._%D0%9F%D1%80%D0%B8%D1%80%D0%BE%D0%B4%D0%BD%D0%BE-%D0%B3%D0%B5%D0%BE%D0%B3%D1%80%D0%B0%D1%84%D1%96%D1%87%D0%BD%D1%96_%D1%83%D0%BC%D0%BE%D0%B2%D0%B8_%D0%86%D0%BD%D0%B4%D1%96%D1%97._%D0%9D%D0%B0%D0%B9%D0%B4%D0%B0%D0%B2%D0%BD%D1%96%D1%88%D0%B0_%D1%86%D0%B8%D0%B2%D1%96%D0%BB%D1%96%D0%B7%D0%B0%D1%86%D1%96%D1%8F_%D0%B2_%D0%B4%D0%BE%D0%BB%D0%B8%D0%BD%D1%96_%D0%86%D0%BD%D0%B4%D1%83._%D0%9F%D1%80%D0%B8%D1%85%D1%96%D0%B4_%D0%B0%D1%80%D1%96%D1%97%D0%B2._%D0%9F%D1%80%D0%B5%D0%B7%D0%B5%D0%BD%D1%82%D0%B0%D1%86%D1%96%D1%8F_%D1%83%D1%80%D0%BE%D0%BA%D1%83" TargetMode="External"/><Relationship Id="rId2" Type="http://schemas.openxmlformats.org/officeDocument/2006/relationships/hyperlink" Target="http://xvatit.com/busin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chool.xvatit.com/index.php?title=%D0%A0%D0%BE%D1%81%D1%96%D1%8F._%D0%9E%D1%81%D0%BE%D0%B1%D0%BB%D0%B8%D0%B2%D0%BE%D1%81%D1%82%D1%96_%D0%95%D0%93%D0%9F_%D1%82%D0%B0_%D0%9F%D0%93%D0%9F._%D0%9F%D1%80%D0%B8%D1%80%D0%BE%D0%B4%D0%BD%D1%96_%D1%83%D0%BC%D0%BE%D0%B2%D0%B8_%D1%96_%D0%BF%D1%80%D0%B8%D1%80%D0%BE%D0%B4%D0%BD%D1%96_%D1%80%D0%B5%D1%81%D1%83%D1%80%D1%81%D0%B8._%D0%9D%D0%B0%D1%81%D0%B5%D0%BB%D0%B5%D0%BD%D0%BD%D1%8F,_%D0%BE%D1%81%D0%BE%D0%B1%D0%BB%D0%B8%D0%B2%D0%BE%D1%81%D1%82%D1%96_%D0%BD%D0%B0%D1%86%D1%96%D0%BE%D0%BD%D0%B0%D0%BB%D1%8C%D0%BD%D0%BE%D0%B3%D0%BE_%D1%81%D0%BA%D0%BB%D0%B0%D0%B4%D1%8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3125" y="1857375"/>
            <a:ext cx="6172200" cy="1893888"/>
          </a:xfrm>
        </p:spPr>
        <p:txBody>
          <a:bodyPr wrap="square" lIns="91440" tIns="45720" rIns="91440" bIns="45720" numCol="1" anchorCtr="0" compatLnSpc="1">
            <a:prstTxWarp prst="textNoShape">
              <a:avLst/>
            </a:prstTxWarp>
          </a:bodyPr>
          <a:lstStyle/>
          <a:p>
            <a:pPr algn="ctr"/>
            <a:r>
              <a:rPr lang="ru-RU" cap="none" smtClean="0">
                <a:effectLst>
                  <a:outerShdw blurRad="38100" dist="38100" dir="2700000" algn="tl">
                    <a:srgbClr val="C0C0C0"/>
                  </a:outerShdw>
                </a:effectLst>
                <a:latin typeface="Century Schoolbook" pitchFamily="18" charset="0"/>
              </a:rPr>
              <a:t>Завершение колониального раздела мира. Колониальные империи</a:t>
            </a:r>
          </a:p>
        </p:txBody>
      </p:sp>
      <p:sp>
        <p:nvSpPr>
          <p:cNvPr id="13315" name="Rectangle 3"/>
          <p:cNvSpPr>
            <a:spLocks noChangeArrowheads="1"/>
          </p:cNvSpPr>
          <p:nvPr/>
        </p:nvSpPr>
        <p:spPr bwMode="auto">
          <a:xfrm>
            <a:off x="4992688" y="4968875"/>
            <a:ext cx="1038225" cy="457200"/>
          </a:xfrm>
          <a:prstGeom prst="rect">
            <a:avLst/>
          </a:prstGeom>
          <a:noFill/>
          <a:ln w="9525">
            <a:noFill/>
            <a:miter lim="800000"/>
            <a:headEnd/>
            <a:tailEnd/>
          </a:ln>
          <a:effectLst/>
        </p:spPr>
        <p:txBody>
          <a:bodyPr wrap="none" anchor="ctr">
            <a:spAutoFit/>
          </a:bodyPr>
          <a:lstStyle/>
          <a:p>
            <a:pPr algn="ctr"/>
            <a:r>
              <a:rPr lang="ru-RU" sz="2400"/>
              <a:t>Д.з.§5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endParaRPr lang="ru-RU" cap="none" smtClean="0">
              <a:latin typeface="Century Schoolbook" pitchFamily="18" charset="0"/>
            </a:endParaRPr>
          </a:p>
        </p:txBody>
      </p:sp>
      <p:sp>
        <p:nvSpPr>
          <p:cNvPr id="40963" name="Rectangle 3"/>
          <p:cNvSpPr>
            <a:spLocks noGrp="1"/>
          </p:cNvSpPr>
          <p:nvPr>
            <p:ph type="body" idx="4294967295"/>
          </p:nvPr>
        </p:nvSpPr>
        <p:spPr>
          <a:xfrm>
            <a:off x="457200" y="260350"/>
            <a:ext cx="8362950" cy="6213475"/>
          </a:xfrm>
        </p:spPr>
        <p:txBody>
          <a:bodyPr/>
          <a:lstStyle/>
          <a:p>
            <a:pPr>
              <a:lnSpc>
                <a:spcPct val="80000"/>
              </a:lnSpc>
            </a:pPr>
            <a:r>
              <a:rPr lang="ru-RU" sz="1600" b="1" u="sng" smtClean="0">
                <a:latin typeface="Century Schoolbook" pitchFamily="18" charset="0"/>
              </a:rPr>
              <a:t>Колониализм: последствия для метрополий и колоний</a:t>
            </a:r>
            <a:r>
              <a:rPr lang="ru-RU" sz="1600" smtClean="0">
                <a:latin typeface="Century Schoolbook" pitchFamily="18" charset="0"/>
              </a:rPr>
              <a:t/>
            </a:r>
            <a:br>
              <a:rPr lang="ru-RU" sz="1600" smtClean="0">
                <a:latin typeface="Century Schoolbook" pitchFamily="18" charset="0"/>
              </a:rPr>
            </a:br>
            <a:endParaRPr lang="ru-RU" sz="1600" smtClean="0">
              <a:latin typeface="Century Schoolbook" pitchFamily="18" charset="0"/>
            </a:endParaRPr>
          </a:p>
          <a:p>
            <a:pPr>
              <a:lnSpc>
                <a:spcPct val="80000"/>
              </a:lnSpc>
            </a:pPr>
            <a:r>
              <a:rPr lang="ru-RU" sz="1600" smtClean="0">
                <a:latin typeface="Century Schoolbook" pitchFamily="18" charset="0"/>
              </a:rPr>
              <a:t>В начале ХХ века в странах Европы обладание колониями pacсматривалось как условие собственного успешного развития. Возможности предпринимателей удовлетворять запросы наемных paботников зависели от конкурентоспособности корпораций на мировом рынке и колониальной торговли. Учитывая это, профсоюзы нередко поддерживали политику колониализма. Так, в Великобритании в рабочем движении было широко распространено убеждение, что колонии необходимы, поскольку их рынки обеспечивают новые рабочие места и возможность получения дeшевой агpарной продукции.</a:t>
            </a:r>
            <a:br>
              <a:rPr lang="ru-RU" sz="1600" smtClean="0">
                <a:latin typeface="Century Schoolbook" pitchFamily="18" charset="0"/>
              </a:rPr>
            </a:br>
            <a:endParaRPr lang="ru-RU" sz="1600" smtClean="0">
              <a:latin typeface="Century Schoolbook" pitchFamily="18" charset="0"/>
            </a:endParaRPr>
          </a:p>
          <a:p>
            <a:pPr>
              <a:lnSpc>
                <a:spcPct val="80000"/>
              </a:lnSpc>
            </a:pPr>
            <a:r>
              <a:rPr lang="ru-RU" sz="1600" smtClean="0">
                <a:latin typeface="Century Schoolbook" pitchFamily="18" charset="0"/>
              </a:rPr>
              <a:t>В действительности обладание колониями, безраздельное распоряжение их рынками и ресурсами подрывали стимулы к совершенствованию технической базы производства, повышению производительности труда, обновлению ассортимента выпускаемой продукции. В колонии и зависимые страны вкладывлсяя капитал, который мoг быть использован в метрополиях.</a:t>
            </a:r>
            <a:br>
              <a:rPr lang="ru-RU" sz="1600" smtClean="0">
                <a:latin typeface="Century Schoolbook" pitchFamily="18" charset="0"/>
              </a:rPr>
            </a:br>
            <a:endParaRPr lang="ru-RU" sz="1600" smtClean="0">
              <a:latin typeface="Century Schoolbook" pitchFamily="18" charset="0"/>
            </a:endParaRPr>
          </a:p>
          <a:p>
            <a:pPr>
              <a:lnSpc>
                <a:spcPct val="80000"/>
              </a:lnSpc>
            </a:pPr>
            <a:r>
              <a:rPr lang="ru-RU" sz="1600" smtClean="0">
                <a:latin typeface="Century Schoolbook" pitchFamily="18" charset="0"/>
              </a:rPr>
              <a:t>В итоге в хозяйственном развитии прежде наиболее развитых стран мира, таких, как Англия, Франция, наметились тенденции к застою. Напротив, у государств, не создавших обширных колониальных империй, таких, как Германия, США, Япония, большая часть капитала направлялась на развитие национальных экономик. Позднее вступив на путь индустриального развития, они оснащали создававшуюся промышленность самой передовой технологией. Это обеспечивало им преимущества в борьбе с конкурентами.</a:t>
            </a:r>
            <a:br>
              <a:rPr lang="ru-RU" sz="1600" smtClean="0">
                <a:latin typeface="Century Schoolbook" pitchFamily="18" charset="0"/>
              </a:rPr>
            </a:br>
            <a:endParaRPr lang="ru-RU" sz="1600" smtClean="0">
              <a:latin typeface="Century Schoolbook" pitchFamily="18" charset="0"/>
            </a:endParaRPr>
          </a:p>
          <a:p>
            <a:pPr>
              <a:lnSpc>
                <a:spcPct val="80000"/>
              </a:lnSpc>
            </a:pPr>
            <a:r>
              <a:rPr lang="ru-RU" sz="1600" smtClean="0">
                <a:latin typeface="Century Schoolbook" pitchFamily="18" charset="0"/>
              </a:rPr>
              <a:t>Для народов колоний завоевания были катастрофой. Они coпровождались разрушениями, огpаблением покоренных земель, стали причиной голода и эпидемий, уносивших жизни многих людей.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endParaRPr lang="ru-RU" cap="none" smtClean="0">
              <a:latin typeface="Century Schoolbook" pitchFamily="18" charset="0"/>
            </a:endParaRPr>
          </a:p>
        </p:txBody>
      </p:sp>
      <p:sp>
        <p:nvSpPr>
          <p:cNvPr id="41987" name="Rectangle 3"/>
          <p:cNvSpPr>
            <a:spLocks noGrp="1"/>
          </p:cNvSpPr>
          <p:nvPr>
            <p:ph type="body" idx="4294967295"/>
          </p:nvPr>
        </p:nvSpPr>
        <p:spPr/>
        <p:txBody>
          <a:bodyPr/>
          <a:lstStyle/>
          <a:p>
            <a:r>
              <a:rPr lang="ru-RU" b="1" u="sng" smtClean="0">
                <a:latin typeface="Century Schoolbook" pitchFamily="18" charset="0"/>
              </a:rPr>
              <a:t>Вопросы и задания</a:t>
            </a:r>
            <a:r>
              <a:rPr lang="ru-RU" smtClean="0">
                <a:latin typeface="Century Schoolbook" pitchFamily="18" charset="0"/>
              </a:rPr>
              <a:t> </a:t>
            </a:r>
            <a:endParaRPr lang="ru-RU" i="1" smtClean="0">
              <a:latin typeface="Century Schoolbook" pitchFamily="18" charset="0"/>
            </a:endParaRPr>
          </a:p>
          <a:p>
            <a:r>
              <a:rPr lang="ru-RU" i="1" smtClean="0">
                <a:latin typeface="Century Schoolbook" pitchFamily="18" charset="0"/>
              </a:rPr>
              <a:t>1. Перечислите страны, которые относили себя к великим державам, и назовите регионы мира, ставшие колониями развитых стран.</a:t>
            </a:r>
            <a:br>
              <a:rPr lang="ru-RU" i="1" smtClean="0">
                <a:latin typeface="Century Schoolbook" pitchFamily="18" charset="0"/>
              </a:rPr>
            </a:br>
            <a:r>
              <a:rPr lang="ru-RU" i="1" smtClean="0">
                <a:latin typeface="Century Schoolbook" pitchFamily="18" charset="0"/>
              </a:rPr>
              <a:t>2. </a:t>
            </a:r>
            <a:r>
              <a:rPr lang="ru-RU" smtClean="0">
                <a:latin typeface="Century Schoolbook" pitchFamily="18" charset="0"/>
              </a:rPr>
              <a:t>                                                  </a:t>
            </a:r>
            <a:br>
              <a:rPr lang="ru-RU" smtClean="0">
                <a:latin typeface="Century Schoolbook" pitchFamily="18" charset="0"/>
              </a:rPr>
            </a:br>
            <a:r>
              <a:rPr lang="ru-RU" i="1" smtClean="0">
                <a:latin typeface="Century Schoolbook" pitchFamily="18" charset="0"/>
              </a:rPr>
              <a:t>Сделайте вывод о последствиях колониализма для метрополий и колоний. </a:t>
            </a:r>
            <a:r>
              <a:rPr lang="ru-RU" smtClean="0">
                <a:latin typeface="Century Schoolbook" pitchFamily="18" charset="0"/>
              </a:rPr>
              <a:t/>
            </a:r>
            <a:br>
              <a:rPr lang="ru-RU" smtClean="0">
                <a:latin typeface="Century Schoolbook" pitchFamily="18" charset="0"/>
              </a:rPr>
            </a:br>
            <a:endParaRPr lang="ru-RU" smtClean="0">
              <a:latin typeface="Century Schoolbook" pitchFamily="18" charset="0"/>
            </a:endParaRPr>
          </a:p>
          <a:p>
            <a:r>
              <a:rPr lang="ru-RU" smtClean="0">
                <a:latin typeface="Century Schoolbook" pitchFamily="18" charset="0"/>
              </a:rPr>
              <a:t/>
            </a:r>
            <a:br>
              <a:rPr lang="ru-RU" smtClean="0">
                <a:latin typeface="Century Schoolbook" pitchFamily="18" charset="0"/>
              </a:rPr>
            </a:br>
            <a:endParaRPr lang="ru-RU" smtClean="0">
              <a:latin typeface="Century Schoolbook"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bwMode="auto">
          <a:xfrm>
            <a:off x="500063" y="928688"/>
            <a:ext cx="7329487" cy="725487"/>
          </a:xfrm>
        </p:spPr>
        <p:txBody>
          <a:bodyPr wrap="square" lIns="91440" tIns="45720" rIns="91440" bIns="45720" numCol="1" anchorCtr="0" compatLnSpc="1">
            <a:prstTxWarp prst="textNoShape">
              <a:avLst/>
            </a:prstTxWarp>
          </a:bodyPr>
          <a:lstStyle/>
          <a:p>
            <a:endParaRPr lang="ru-RU" sz="2700" cap="none" smtClean="0">
              <a:latin typeface="Century Schoolbook" pitchFamily="18" charset="0"/>
            </a:endParaRPr>
          </a:p>
        </p:txBody>
      </p:sp>
      <p:sp>
        <p:nvSpPr>
          <p:cNvPr id="4" name="Прямоугольник 3"/>
          <p:cNvSpPr/>
          <p:nvPr/>
        </p:nvSpPr>
        <p:spPr>
          <a:xfrm>
            <a:off x="857224" y="1714488"/>
            <a:ext cx="2643206" cy="100013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ru-RU" dirty="0"/>
              <a:t>в</a:t>
            </a:r>
            <a:r>
              <a:rPr lang="ru-RU" dirty="0"/>
              <a:t>едущие европейские государства</a:t>
            </a:r>
            <a:endParaRPr lang="ru-RU" dirty="0"/>
          </a:p>
        </p:txBody>
      </p:sp>
      <p:sp>
        <p:nvSpPr>
          <p:cNvPr id="5" name="Стрелка вправо 4"/>
          <p:cNvSpPr/>
          <p:nvPr/>
        </p:nvSpPr>
        <p:spPr>
          <a:xfrm>
            <a:off x="3929063" y="1928813"/>
            <a:ext cx="977900" cy="484187"/>
          </a:xfrm>
          <a:prstGeom prst="rightArrow">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ru-RU"/>
          </a:p>
        </p:txBody>
      </p:sp>
      <p:sp>
        <p:nvSpPr>
          <p:cNvPr id="6" name="Овал 5"/>
          <p:cNvSpPr/>
          <p:nvPr/>
        </p:nvSpPr>
        <p:spPr>
          <a:xfrm>
            <a:off x="5143500" y="1714500"/>
            <a:ext cx="2643188" cy="857250"/>
          </a:xfrm>
          <a:prstGeom prst="ellipse">
            <a:avLst/>
          </a:prstGeom>
          <a:ln w="57150"/>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ru-RU" dirty="0"/>
              <a:t>к</a:t>
            </a:r>
            <a:r>
              <a:rPr lang="ru-RU" dirty="0"/>
              <a:t>олониальные державы </a:t>
            </a:r>
            <a:endParaRPr lang="ru-RU" dirty="0"/>
          </a:p>
        </p:txBody>
      </p:sp>
      <p:sp>
        <p:nvSpPr>
          <p:cNvPr id="7" name="Блок-схема: альтернативный процесс 6"/>
          <p:cNvSpPr/>
          <p:nvPr/>
        </p:nvSpPr>
        <p:spPr>
          <a:xfrm>
            <a:off x="1214438" y="3571875"/>
            <a:ext cx="2500312" cy="1071563"/>
          </a:xfrm>
          <a:prstGeom prst="flowChartAlternateProcess">
            <a:avLst/>
          </a:prstGeom>
          <a:ln w="57150"/>
        </p:spPr>
        <p:style>
          <a:lnRef idx="2">
            <a:schemeClr val="accent5"/>
          </a:lnRef>
          <a:fillRef idx="1">
            <a:schemeClr val="lt1"/>
          </a:fillRef>
          <a:effectRef idx="0">
            <a:schemeClr val="accent5"/>
          </a:effectRef>
          <a:fontRef idx="minor">
            <a:schemeClr val="dk1"/>
          </a:fontRef>
        </p:style>
        <p:txBody>
          <a:bodyPr anchor="ctr"/>
          <a:lstStyle/>
          <a:p>
            <a:pPr algn="ctr"/>
            <a:r>
              <a:rPr lang="ru-RU">
                <a:solidFill>
                  <a:srgbClr val="000000"/>
                </a:solidFill>
                <a:latin typeface="Century Schoolbook" pitchFamily="18" charset="0"/>
                <a:cs typeface="Arial" charset="0"/>
              </a:rPr>
              <a:t>Колонии</a:t>
            </a:r>
          </a:p>
        </p:txBody>
      </p:sp>
      <p:cxnSp>
        <p:nvCxnSpPr>
          <p:cNvPr id="10" name="Прямая соединительная линия 9"/>
          <p:cNvCxnSpPr/>
          <p:nvPr/>
        </p:nvCxnSpPr>
        <p:spPr>
          <a:xfrm>
            <a:off x="3714750" y="4071938"/>
            <a:ext cx="857250" cy="1587"/>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 name="Прямоугольник 14"/>
          <p:cNvSpPr/>
          <p:nvPr/>
        </p:nvSpPr>
        <p:spPr>
          <a:xfrm>
            <a:off x="4572000" y="4286250"/>
            <a:ext cx="2214563"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Африка</a:t>
            </a:r>
            <a:endParaRPr lang="ru-RU" dirty="0"/>
          </a:p>
        </p:txBody>
      </p:sp>
      <p:sp>
        <p:nvSpPr>
          <p:cNvPr id="24" name="Правая фигурная скобка 23"/>
          <p:cNvSpPr/>
          <p:nvPr/>
        </p:nvSpPr>
        <p:spPr>
          <a:xfrm rot="16200000" flipH="1">
            <a:off x="4179094" y="1250157"/>
            <a:ext cx="357187" cy="828675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b="1" dirty="0" smtClean="0">
                <a:effectLst>
                  <a:outerShdw blurRad="38100" dist="38100" dir="2700000" algn="tl">
                    <a:srgbClr val="000000">
                      <a:alpha val="43137"/>
                    </a:srgbClr>
                  </a:outerShdw>
                </a:effectLst>
              </a:rPr>
              <a:t>Последствия европейской колонизации для стран Востока</a:t>
            </a:r>
            <a:endParaRPr lang="ru-RU" b="1" dirty="0">
              <a:effectLst>
                <a:outerShdw blurRad="38100" dist="38100" dir="2700000" algn="tl">
                  <a:srgbClr val="000000">
                    <a:alpha val="43137"/>
                  </a:srgbClr>
                </a:outerShdw>
              </a:effectLst>
            </a:endParaRPr>
          </a:p>
        </p:txBody>
      </p:sp>
      <p:sp>
        <p:nvSpPr>
          <p:cNvPr id="4" name="Овал 3"/>
          <p:cNvSpPr/>
          <p:nvPr/>
        </p:nvSpPr>
        <p:spPr>
          <a:xfrm>
            <a:off x="357158" y="1571612"/>
            <a:ext cx="1714512" cy="714380"/>
          </a:xfrm>
          <a:prstGeom prst="ellipse">
            <a:avLst/>
          </a:prstGeom>
          <a:effectLst>
            <a:glow rad="139700">
              <a:schemeClr val="accent1">
                <a:satMod val="175000"/>
                <a:alpha val="40000"/>
              </a:schemeClr>
            </a:glow>
            <a:outerShdw blurRad="50800" dist="25000" dir="5400000" rotWithShape="0">
              <a:srgbClr val="000000">
                <a:alpha val="40000"/>
              </a:srgbClr>
            </a:outerShdw>
          </a:effectLst>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ru-RU" dirty="0"/>
              <a:t>Америка</a:t>
            </a:r>
            <a:endParaRPr lang="ru-RU" dirty="0"/>
          </a:p>
        </p:txBody>
      </p:sp>
      <p:sp>
        <p:nvSpPr>
          <p:cNvPr id="5" name="Овал 4"/>
          <p:cNvSpPr/>
          <p:nvPr/>
        </p:nvSpPr>
        <p:spPr>
          <a:xfrm>
            <a:off x="2500298" y="1571612"/>
            <a:ext cx="1714512" cy="714380"/>
          </a:xfrm>
          <a:prstGeom prst="ellipse">
            <a:avLst/>
          </a:prstGeom>
          <a:effectLst>
            <a:glow rad="139700">
              <a:schemeClr val="accent1">
                <a:satMod val="175000"/>
                <a:alpha val="40000"/>
              </a:schemeClr>
            </a:glow>
            <a:outerShdw blurRad="50800" dist="25000" dir="5400000" rotWithShape="0">
              <a:srgbClr val="000000">
                <a:alpha val="40000"/>
              </a:srgbClr>
            </a:outerShdw>
          </a:effectLst>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ru-RU" dirty="0"/>
              <a:t>Китай</a:t>
            </a:r>
            <a:endParaRPr lang="ru-RU" dirty="0"/>
          </a:p>
        </p:txBody>
      </p:sp>
      <p:sp>
        <p:nvSpPr>
          <p:cNvPr id="6" name="Овал 5"/>
          <p:cNvSpPr/>
          <p:nvPr/>
        </p:nvSpPr>
        <p:spPr>
          <a:xfrm>
            <a:off x="6715140" y="1571612"/>
            <a:ext cx="1714512" cy="714380"/>
          </a:xfrm>
          <a:prstGeom prst="ellipse">
            <a:avLst/>
          </a:prstGeom>
          <a:effectLst>
            <a:glow rad="139700">
              <a:schemeClr val="accent1">
                <a:satMod val="175000"/>
                <a:alpha val="40000"/>
              </a:schemeClr>
            </a:glow>
            <a:outerShdw blurRad="50800" dist="25000" dir="5400000" rotWithShape="0">
              <a:srgbClr val="000000">
                <a:alpha val="40000"/>
              </a:srgbClr>
            </a:outerShdw>
          </a:effectLst>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ru-RU" dirty="0"/>
              <a:t>Индия</a:t>
            </a:r>
            <a:endParaRPr lang="ru-RU" dirty="0"/>
          </a:p>
        </p:txBody>
      </p:sp>
      <p:sp>
        <p:nvSpPr>
          <p:cNvPr id="7" name="Овал 6"/>
          <p:cNvSpPr/>
          <p:nvPr/>
        </p:nvSpPr>
        <p:spPr>
          <a:xfrm>
            <a:off x="4643438" y="1571612"/>
            <a:ext cx="1714512" cy="714380"/>
          </a:xfrm>
          <a:prstGeom prst="ellipse">
            <a:avLst/>
          </a:prstGeom>
          <a:effectLst>
            <a:glow rad="139700">
              <a:schemeClr val="accent1">
                <a:satMod val="175000"/>
                <a:alpha val="40000"/>
              </a:schemeClr>
            </a:glow>
            <a:outerShdw blurRad="50800" dist="25000" dir="5400000" rotWithShape="0">
              <a:srgbClr val="000000">
                <a:alpha val="40000"/>
              </a:srgbClr>
            </a:outerShdw>
          </a:effectLst>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ru-RU" dirty="0"/>
              <a:t>Япония</a:t>
            </a:r>
            <a:endParaRPr lang="ru-RU" dirty="0"/>
          </a:p>
        </p:txBody>
      </p:sp>
      <p:cxnSp>
        <p:nvCxnSpPr>
          <p:cNvPr id="9" name="Прямая соединительная линия 8"/>
          <p:cNvCxnSpPr/>
          <p:nvPr/>
        </p:nvCxnSpPr>
        <p:spPr>
          <a:xfrm rot="5400000">
            <a:off x="143669" y="2356644"/>
            <a:ext cx="5715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rot="5400000">
            <a:off x="6751638" y="2463800"/>
            <a:ext cx="500062"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rot="5400000">
            <a:off x="4679951" y="2463800"/>
            <a:ext cx="500062" cy="15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rot="5400000">
            <a:off x="2465387" y="2392363"/>
            <a:ext cx="500063"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Прямоугольник 12"/>
          <p:cNvSpPr/>
          <p:nvPr/>
        </p:nvSpPr>
        <p:spPr>
          <a:xfrm>
            <a:off x="285720" y="2643182"/>
            <a:ext cx="1785950" cy="857256"/>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ru-RU" sz="1400" dirty="0"/>
              <a:t>с</a:t>
            </a:r>
            <a:r>
              <a:rPr lang="ru-RU" sz="1400" dirty="0"/>
              <a:t>мерть от оружия европейцев, болезней «бледнолицых»</a:t>
            </a:r>
            <a:endParaRPr lang="ru-RU" sz="1400" dirty="0"/>
          </a:p>
        </p:txBody>
      </p:sp>
      <p:sp>
        <p:nvSpPr>
          <p:cNvPr id="14" name="Прямоугольник 13"/>
          <p:cNvSpPr/>
          <p:nvPr/>
        </p:nvSpPr>
        <p:spPr>
          <a:xfrm>
            <a:off x="285720" y="3714752"/>
            <a:ext cx="1785950" cy="64294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ru-RU" sz="1400" dirty="0"/>
              <a:t>г</a:t>
            </a:r>
            <a:r>
              <a:rPr lang="ru-RU" sz="1400" dirty="0"/>
              <a:t>олод и непосильная работа</a:t>
            </a:r>
            <a:endParaRPr lang="ru-RU" sz="1400" dirty="0"/>
          </a:p>
        </p:txBody>
      </p:sp>
      <p:sp>
        <p:nvSpPr>
          <p:cNvPr id="15" name="Прямоугольник 14"/>
          <p:cNvSpPr/>
          <p:nvPr/>
        </p:nvSpPr>
        <p:spPr>
          <a:xfrm>
            <a:off x="285720" y="4500570"/>
            <a:ext cx="1785950" cy="64294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ru-RU" sz="1400" dirty="0"/>
              <a:t>в</a:t>
            </a:r>
            <a:r>
              <a:rPr lang="ru-RU" sz="1400" dirty="0"/>
              <a:t>воз негров-рабов из А</a:t>
            </a:r>
            <a:r>
              <a:rPr lang="ru-RU" sz="1400" dirty="0"/>
              <a:t>ф</a:t>
            </a:r>
            <a:r>
              <a:rPr lang="ru-RU" sz="1400" dirty="0"/>
              <a:t>рики</a:t>
            </a:r>
            <a:endParaRPr lang="ru-RU" sz="1400" dirty="0"/>
          </a:p>
        </p:txBody>
      </p:sp>
      <p:sp>
        <p:nvSpPr>
          <p:cNvPr id="17" name="Прямоугольник 16"/>
          <p:cNvSpPr/>
          <p:nvPr/>
        </p:nvSpPr>
        <p:spPr>
          <a:xfrm>
            <a:off x="2571736" y="2643182"/>
            <a:ext cx="1714512" cy="1571636"/>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ru-RU" sz="1400" dirty="0"/>
              <a:t>«закрытие» страны обернулось экономическим и технологическим отставанием от Европы</a:t>
            </a:r>
            <a:endParaRPr lang="ru-RU" sz="1400" dirty="0"/>
          </a:p>
        </p:txBody>
      </p:sp>
      <p:sp>
        <p:nvSpPr>
          <p:cNvPr id="18" name="Прямоугольник 17"/>
          <p:cNvSpPr/>
          <p:nvPr/>
        </p:nvSpPr>
        <p:spPr>
          <a:xfrm>
            <a:off x="4643438" y="2714620"/>
            <a:ext cx="1857388" cy="2714644"/>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ru-RU" sz="1400" dirty="0"/>
              <a:t>«закрытие» страны обернулось экономическим и технологическим отставанием от Европы, но через голландцев японцы все же знакомились с достижениями европейцев в технике</a:t>
            </a:r>
            <a:endParaRPr lang="ru-RU" sz="1400" dirty="0"/>
          </a:p>
        </p:txBody>
      </p:sp>
      <p:sp>
        <p:nvSpPr>
          <p:cNvPr id="22" name="Прямоугольник 21"/>
          <p:cNvSpPr/>
          <p:nvPr/>
        </p:nvSpPr>
        <p:spPr>
          <a:xfrm>
            <a:off x="6786578" y="2714620"/>
            <a:ext cx="1785950" cy="64294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ru-RU" sz="1400" dirty="0"/>
              <a:t>у</a:t>
            </a:r>
            <a:r>
              <a:rPr lang="ru-RU" sz="1400" dirty="0"/>
              <a:t>становление высоких налогов</a:t>
            </a:r>
            <a:endParaRPr lang="ru-RU" sz="1400" dirty="0"/>
          </a:p>
        </p:txBody>
      </p:sp>
      <p:sp>
        <p:nvSpPr>
          <p:cNvPr id="23" name="Прямоугольник 22"/>
          <p:cNvSpPr/>
          <p:nvPr/>
        </p:nvSpPr>
        <p:spPr>
          <a:xfrm>
            <a:off x="6786578" y="3500438"/>
            <a:ext cx="1785950" cy="64294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ru-RU" sz="1400" dirty="0"/>
              <a:t>р</a:t>
            </a:r>
            <a:r>
              <a:rPr lang="ru-RU" sz="1400" dirty="0"/>
              <a:t>азорение индийских ткачей</a:t>
            </a:r>
            <a:endParaRPr lang="ru-RU" sz="1400" dirty="0"/>
          </a:p>
        </p:txBody>
      </p:sp>
      <p:sp>
        <p:nvSpPr>
          <p:cNvPr id="24" name="Прямоугольник 23"/>
          <p:cNvSpPr/>
          <p:nvPr/>
        </p:nvSpPr>
        <p:spPr>
          <a:xfrm>
            <a:off x="6786578" y="4286256"/>
            <a:ext cx="1857388" cy="857256"/>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ru-RU" sz="1400" dirty="0"/>
              <a:t>п</a:t>
            </a:r>
            <a:r>
              <a:rPr lang="ru-RU" sz="1400" dirty="0"/>
              <a:t>ревращение полуострова в английскую колонию</a:t>
            </a:r>
            <a:endParaRPr lang="ru-RU" sz="1400" dirty="0"/>
          </a:p>
        </p:txBody>
      </p:sp>
      <p:sp>
        <p:nvSpPr>
          <p:cNvPr id="25" name="Управляющая кнопка: домой 24">
            <a:hlinkClick r:id="rId2" action="ppaction://hlinksldjump" highlightClick="1"/>
          </p:cNvPr>
          <p:cNvSpPr/>
          <p:nvPr/>
        </p:nvSpPr>
        <p:spPr>
          <a:xfrm>
            <a:off x="8501063" y="6286500"/>
            <a:ext cx="642937" cy="5715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ru-RU" cap="none" smtClean="0">
                <a:latin typeface="Century Schoolbook" pitchFamily="18" charset="0"/>
              </a:rPr>
              <a:t>Колонизация Африки</a:t>
            </a:r>
          </a:p>
        </p:txBody>
      </p:sp>
      <p:sp>
        <p:nvSpPr>
          <p:cNvPr id="35843" name="Rectangle 3"/>
          <p:cNvSpPr>
            <a:spLocks noGrp="1"/>
          </p:cNvSpPr>
          <p:nvPr>
            <p:ph type="body" idx="4294967295"/>
          </p:nvPr>
        </p:nvSpPr>
        <p:spPr/>
        <p:txBody>
          <a:bodyPr/>
          <a:lstStyle/>
          <a:p>
            <a:pPr>
              <a:lnSpc>
                <a:spcPct val="80000"/>
              </a:lnSpc>
            </a:pPr>
            <a:r>
              <a:rPr lang="ru-RU" sz="1800" b="1" u="sng" smtClean="0">
                <a:latin typeface="Century Schoolbook" pitchFamily="18" charset="0"/>
              </a:rPr>
              <a:t>Завершение колониальногo раздела мира</a:t>
            </a:r>
            <a:r>
              <a:rPr lang="ru-RU" sz="1800" smtClean="0">
                <a:latin typeface="Century Schoolbook" pitchFamily="18" charset="0"/>
              </a:rPr>
              <a:t/>
            </a:r>
            <a:br>
              <a:rPr lang="ru-RU" sz="1800" smtClean="0">
                <a:latin typeface="Century Schoolbook" pitchFamily="18" charset="0"/>
              </a:rPr>
            </a:br>
            <a:endParaRPr lang="ru-RU" sz="1800" smtClean="0">
              <a:latin typeface="Century Schoolbook" pitchFamily="18" charset="0"/>
            </a:endParaRPr>
          </a:p>
          <a:p>
            <a:pPr>
              <a:lnSpc>
                <a:spcPct val="80000"/>
              </a:lnSpc>
            </a:pPr>
            <a:r>
              <a:rPr lang="ru-RU" sz="1800" smtClean="0">
                <a:latin typeface="Century Schoolbook" pitchFamily="18" charset="0"/>
              </a:rPr>
              <a:t>В колониальной империи </a:t>
            </a:r>
            <a:r>
              <a:rPr lang="ru-RU" sz="1800" b="1" smtClean="0">
                <a:latin typeface="Century Schoolbook" pitchFamily="18" charset="0"/>
                <a:hlinkClick r:id="rId2" tooltip="Англосаксонські королівства і нормандське завоювання Англії. Держава Плантагенетів. Ілюстрації"/>
              </a:rPr>
              <a:t>Англии</a:t>
            </a:r>
            <a:r>
              <a:rPr lang="ru-RU" sz="1800" smtClean="0">
                <a:latin typeface="Century Schoolbook" pitchFamily="18" charset="0"/>
              </a:rPr>
              <a:t> к началу ХХ века проживало более четверти населения земною шара. Территория ее колоний превысила территорию метрополии почти в сто раз.</a:t>
            </a:r>
            <a:br>
              <a:rPr lang="ru-RU" sz="1800" smtClean="0">
                <a:latin typeface="Century Schoolbook" pitchFamily="18" charset="0"/>
              </a:rPr>
            </a:br>
            <a:endParaRPr lang="ru-RU" sz="1800" smtClean="0">
              <a:latin typeface="Century Schoolbook" pitchFamily="18" charset="0"/>
            </a:endParaRPr>
          </a:p>
          <a:p>
            <a:pPr>
              <a:lnSpc>
                <a:spcPct val="80000"/>
              </a:lnSpc>
            </a:pPr>
            <a:r>
              <a:rPr lang="ru-RU" sz="1800" smtClean="0">
                <a:latin typeface="Century Schoolbook" pitchFamily="18" charset="0"/>
              </a:rPr>
              <a:t>Важнейшей целью английской колониальной экспансии в Азии было окружение Индии поясом владений, с тем чтобы не дать возможности конкурирующим державам угpожать этой «жемчужине» британской короны. В 1880- 1890-e гг. Англия завершила покорение находящейся к востоку от Индии Бирмы. По мере тoгo как Россия усиливала проникновение в Среднюю Азию. Англия повторяла попытки завоевания Афганистана. Однако очередная англо-афганская война (1878-1881) вновь закончилась для Англии неудачно. Ей удалось добиться от эмира Афганистана лишь признания пуштунских племен, населявших юг Афганистана, подданными Британской короны. Однако англичане не сумели обеспечить реальное подчинение этих племен. Они сохранили самоуправление, право носить opyжие и не платить налогов.</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endParaRPr lang="ru-RU" cap="none" smtClean="0">
              <a:latin typeface="Century Schoolbook" pitchFamily="18" charset="0"/>
            </a:endParaRPr>
          </a:p>
        </p:txBody>
      </p:sp>
      <p:sp>
        <p:nvSpPr>
          <p:cNvPr id="36867" name="Rectangle 3"/>
          <p:cNvSpPr>
            <a:spLocks noGrp="1"/>
          </p:cNvSpPr>
          <p:nvPr>
            <p:ph type="body" idx="4294967295"/>
          </p:nvPr>
        </p:nvSpPr>
        <p:spPr>
          <a:xfrm>
            <a:off x="457200" y="620713"/>
            <a:ext cx="7467600" cy="5853112"/>
          </a:xfrm>
        </p:spPr>
        <p:txBody>
          <a:bodyPr/>
          <a:lstStyle/>
          <a:p>
            <a:pPr>
              <a:lnSpc>
                <a:spcPct val="80000"/>
              </a:lnSpc>
            </a:pPr>
            <a:r>
              <a:rPr lang="ru-RU" sz="1800" smtClean="0">
                <a:latin typeface="Century Schoolbook" pitchFamily="18" charset="0"/>
              </a:rPr>
              <a:t>В конце XIX века Англия активизировала колониальную экспансию в Африке. Ее особое внимание привлек Египет, после тoгo как в 1869 г. французы прорыли через ею территорию Суэцкий канал, на тысячи километров сокративший морской путь из Европы в Азию. </a:t>
            </a:r>
            <a:br>
              <a:rPr lang="ru-RU" sz="1800" smtClean="0">
                <a:latin typeface="Century Schoolbook" pitchFamily="18" charset="0"/>
              </a:rPr>
            </a:br>
            <a:endParaRPr lang="ru-RU" sz="1800" smtClean="0">
              <a:latin typeface="Century Schoolbook" pitchFamily="18" charset="0"/>
            </a:endParaRPr>
          </a:p>
          <a:p>
            <a:pPr>
              <a:lnSpc>
                <a:spcPct val="80000"/>
              </a:lnSpc>
            </a:pPr>
            <a:r>
              <a:rPr lang="ru-RU" sz="1800" smtClean="0">
                <a:latin typeface="Century Schoolbook" pitchFamily="18" charset="0"/>
              </a:rPr>
              <a:t>Поводом к захвату Суэцкого канала в 1882 г. послужило ослабление </a:t>
            </a:r>
            <a:r>
              <a:rPr lang="ru-RU" sz="1800" b="1" smtClean="0">
                <a:latin typeface="Century Schoolbook" pitchFamily="18" charset="0"/>
                <a:hlinkClick r:id="rId2" tooltip="Тема 8. Франція у період Реставрації. Липнева революція і Липнева монархія. Політична роздробленість Німеччини"/>
              </a:rPr>
              <a:t>Франции</a:t>
            </a:r>
            <a:r>
              <a:rPr lang="ru-RU" sz="1800" smtClean="0">
                <a:latin typeface="Century Schoolbook" pitchFamily="18" charset="0"/>
              </a:rPr>
              <a:t> и обострение внутриполитического положения в Египте. Там возникли массовые движения под исламскими лозунгами, направленные против иностранного присутствия в стране. Английские войска оккупировали страну. Египет превратился в полностью зависимое государство. Eгo армию возглавили английские инструкторы, советники встали во главе министерств.</a:t>
            </a:r>
            <a:br>
              <a:rPr lang="ru-RU" sz="1800" smtClean="0">
                <a:latin typeface="Century Schoolbook" pitchFamily="18" charset="0"/>
              </a:rPr>
            </a:br>
            <a:endParaRPr lang="ru-RU" sz="1800" smtClean="0">
              <a:latin typeface="Century Schoolbook" pitchFamily="18" charset="0"/>
            </a:endParaRPr>
          </a:p>
          <a:p>
            <a:pPr>
              <a:lnSpc>
                <a:spcPct val="80000"/>
              </a:lnSpc>
            </a:pPr>
            <a:r>
              <a:rPr lang="ru-RU" sz="1800" smtClean="0">
                <a:latin typeface="Century Schoolbook" pitchFamily="18" charset="0"/>
              </a:rPr>
              <a:t>Захватив Египет, англо-египетские войска начали продвигаться дальше на юг, по течению Нила.</a:t>
            </a:r>
            <a:br>
              <a:rPr lang="ru-RU" sz="1800" smtClean="0">
                <a:latin typeface="Century Schoolbook" pitchFamily="18" charset="0"/>
              </a:rPr>
            </a:br>
            <a:endParaRPr lang="ru-RU" sz="1800" smtClean="0">
              <a:latin typeface="Century Schoolbook" pitchFamily="18" charset="0"/>
            </a:endParaRPr>
          </a:p>
          <a:p>
            <a:pPr>
              <a:lnSpc>
                <a:spcPct val="80000"/>
              </a:lnSpc>
            </a:pPr>
            <a:r>
              <a:rPr lang="ru-RU" sz="1800" smtClean="0">
                <a:latin typeface="Century Schoolbook" pitchFamily="18" charset="0"/>
              </a:rPr>
              <a:t>В 1885 г. они заняли столицу Судана Хартум. Однако здесь колонизаторы столкнулись с упорным сопротивлением. Проповедник Мухаммед Ахмед (1844-1885) провозгласил себя махди (мессией, посланцем Аллаха). Возглавляемые ими объединения племен неоднократно наносили поражения англичанам.</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endParaRPr lang="ru-RU" cap="none" smtClean="0">
              <a:latin typeface="Century Schoolbook" pitchFamily="18" charset="0"/>
            </a:endParaRPr>
          </a:p>
        </p:txBody>
      </p:sp>
      <p:sp>
        <p:nvSpPr>
          <p:cNvPr id="37891" name="Rectangle 3"/>
          <p:cNvSpPr>
            <a:spLocks noGrp="1"/>
          </p:cNvSpPr>
          <p:nvPr>
            <p:ph type="body" idx="4294967295"/>
          </p:nvPr>
        </p:nvSpPr>
        <p:spPr>
          <a:xfrm>
            <a:off x="457200" y="476250"/>
            <a:ext cx="8002588" cy="5997575"/>
          </a:xfrm>
        </p:spPr>
        <p:txBody>
          <a:bodyPr/>
          <a:lstStyle/>
          <a:p>
            <a:pPr>
              <a:lnSpc>
                <a:spcPct val="80000"/>
              </a:lnSpc>
            </a:pPr>
            <a:r>
              <a:rPr lang="ru-RU" sz="2000" smtClean="0">
                <a:latin typeface="Century Schoolbook" pitchFamily="18" charset="0"/>
              </a:rPr>
              <a:t>Другим направлением британской экспансии стала Южная Африка, гдe были открыты месторождения золота и алмазов.</a:t>
            </a:r>
            <a:br>
              <a:rPr lang="ru-RU" sz="2000" smtClean="0">
                <a:latin typeface="Century Schoolbook" pitchFamily="18" charset="0"/>
              </a:rPr>
            </a:br>
            <a:endParaRPr lang="ru-RU" sz="2000" smtClean="0">
              <a:latin typeface="Century Schoolbook" pitchFamily="18" charset="0"/>
            </a:endParaRPr>
          </a:p>
          <a:p>
            <a:pPr>
              <a:lnSpc>
                <a:spcPct val="80000"/>
              </a:lnSpc>
            </a:pPr>
            <a:r>
              <a:rPr lang="ru-RU" sz="2000" smtClean="0">
                <a:latin typeface="Century Schoolbook" pitchFamily="18" charset="0"/>
              </a:rPr>
              <a:t>С 1870-x гг. сюда в надежде на удачу, хлынули искатели приключений со всегo мира. Одним из них был молодой, предприимчивый англичанин Сесил Джон Родс (185З-1902). Свои </a:t>
            </a:r>
            <a:r>
              <a:rPr lang="ru-RU" sz="2000" b="1" smtClean="0">
                <a:latin typeface="Century Schoolbook" pitchFamily="18" charset="0"/>
                <a:hlinkClick r:id="rId2"/>
              </a:rPr>
              <a:t>дeньги</a:t>
            </a:r>
            <a:r>
              <a:rPr lang="ru-RU" sz="2000" smtClean="0">
                <a:latin typeface="Century Schoolbook" pitchFamily="18" charset="0"/>
              </a:rPr>
              <a:t> он вкладывал в скупку участков разорявшихся старателей. Вскоре он стал одним из основателей, а затем и президентом компании «Де Бирс», сумевшей монополизировать добычу южноафриканских алмазов, а затем взявшей под свой контроль и добычу золота.</a:t>
            </a:r>
            <a:br>
              <a:rPr lang="ru-RU" sz="2000" smtClean="0">
                <a:latin typeface="Century Schoolbook" pitchFamily="18" charset="0"/>
              </a:rPr>
            </a:br>
            <a:endParaRPr lang="ru-RU" sz="2000" smtClean="0">
              <a:latin typeface="Century Schoolbook" pitchFamily="18" charset="0"/>
            </a:endParaRPr>
          </a:p>
          <a:p>
            <a:pPr>
              <a:lnSpc>
                <a:spcPct val="80000"/>
              </a:lnSpc>
            </a:pPr>
            <a:r>
              <a:rPr lang="ru-RU" sz="2000" smtClean="0">
                <a:latin typeface="Century Schoolbook" pitchFamily="18" charset="0"/>
              </a:rPr>
              <a:t>Родсу удалось купить у вождей африканских племен право на использование огромной территории к северу от реки Замбези. Для ее освоения им была основана Южноафриканская привилегированная компания.</a:t>
            </a:r>
            <a:br>
              <a:rPr lang="ru-RU" sz="2000" smtClean="0">
                <a:latin typeface="Century Schoolbook" pitchFamily="18" charset="0"/>
              </a:rPr>
            </a:br>
            <a:endParaRPr lang="ru-RU" sz="2000" smtClean="0">
              <a:latin typeface="Century Schoolbook" pitchFamily="18" charset="0"/>
            </a:endParaRPr>
          </a:p>
          <a:p>
            <a:pPr>
              <a:lnSpc>
                <a:spcPct val="80000"/>
              </a:lnSpc>
            </a:pPr>
            <a:r>
              <a:rPr lang="ru-RU" sz="2000" smtClean="0">
                <a:latin typeface="Century Schoolbook" pitchFamily="18" charset="0"/>
              </a:rPr>
              <a:t>В 1889 г. британское правительство передало ей право эксплуатации этих земель, включая организацию управления ими, создание армии, полиции, судов. В прошлом такие права имела только Oст-Индская компания в </a:t>
            </a:r>
            <a:r>
              <a:rPr lang="ru-RU" sz="2000" b="1" smtClean="0">
                <a:latin typeface="Century Schoolbook" pitchFamily="18" charset="0"/>
                <a:hlinkClick r:id="rId3" tooltip="Давня Індія. Природно-географічні умови Індії. Найдавніша цивілізація в долині Інду. Прихід аріїв. Презентація уроку"/>
              </a:rPr>
              <a:t>Индии</a:t>
            </a:r>
            <a:r>
              <a:rPr lang="ru-RU" sz="2000" smtClean="0">
                <a:latin typeface="Century Schoolbook" pitchFamily="18"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endParaRPr lang="ru-RU" cap="none" smtClean="0">
              <a:latin typeface="Century Schoolbook" pitchFamily="18" charset="0"/>
            </a:endParaRPr>
          </a:p>
        </p:txBody>
      </p:sp>
      <p:sp>
        <p:nvSpPr>
          <p:cNvPr id="38915" name="Rectangle 3"/>
          <p:cNvSpPr>
            <a:spLocks noGrp="1"/>
          </p:cNvSpPr>
          <p:nvPr>
            <p:ph type="body" idx="4294967295"/>
          </p:nvPr>
        </p:nvSpPr>
        <p:spPr>
          <a:xfrm>
            <a:off x="457200" y="476250"/>
            <a:ext cx="8075613" cy="5997575"/>
          </a:xfrm>
        </p:spPr>
        <p:txBody>
          <a:bodyPr/>
          <a:lstStyle/>
          <a:p>
            <a:pPr>
              <a:lnSpc>
                <a:spcPct val="90000"/>
              </a:lnSpc>
            </a:pPr>
            <a:r>
              <a:rPr lang="ru-RU" sz="1800" smtClean="0">
                <a:latin typeface="Century Schoolbook" pitchFamily="18" charset="0"/>
              </a:rPr>
              <a:t>Англия стремилась к созданию сплошной полосы владений, связанных сетью железных дорог от юга до севера Африки, от Каира до Кейптауна. Этапом на пути осуществления этой идеи, обещавшей новые рынки сбыта, стал захват африканских земель с провозглашением в 1895 г. новой колонии, получившей название Родезия. </a:t>
            </a:r>
            <a:br>
              <a:rPr lang="ru-RU" sz="1800" smtClean="0">
                <a:latin typeface="Century Schoolbook" pitchFamily="18" charset="0"/>
              </a:rPr>
            </a:br>
            <a:endParaRPr lang="ru-RU" sz="1800" smtClean="0">
              <a:latin typeface="Century Schoolbook" pitchFamily="18" charset="0"/>
            </a:endParaRPr>
          </a:p>
          <a:p>
            <a:pPr>
              <a:lnSpc>
                <a:spcPct val="90000"/>
              </a:lnSpc>
            </a:pPr>
            <a:r>
              <a:rPr lang="ru-RU" sz="1800" smtClean="0">
                <a:latin typeface="Century Schoolbook" pitchFamily="18" charset="0"/>
              </a:rPr>
              <a:t>Помехой этому плану оказались государства Трансвааль и Оранжевая, основанные в Южной Африке бурами - белыми потомками переселенцев из Голландии. Под предлогом ущемления бурскими республиками прав англичан, работающих на алмазных и золотых приисках на их территории. Великобритания начала войну с ними.</a:t>
            </a:r>
            <a:br>
              <a:rPr lang="ru-RU" sz="1800" smtClean="0">
                <a:latin typeface="Century Schoolbook" pitchFamily="18" charset="0"/>
              </a:rPr>
            </a:br>
            <a:endParaRPr lang="ru-RU" sz="1800" smtClean="0">
              <a:latin typeface="Century Schoolbook" pitchFamily="18" charset="0"/>
            </a:endParaRPr>
          </a:p>
          <a:p>
            <a:pPr>
              <a:lnSpc>
                <a:spcPct val="90000"/>
              </a:lnSpc>
            </a:pPr>
            <a:r>
              <a:rPr lang="ru-RU" sz="1800" smtClean="0">
                <a:latin typeface="Century Schoolbook" pitchFamily="18" charset="0"/>
              </a:rPr>
              <a:t>Ее правящие круги рассчитывали на легкую победу, однако война затянулась. Буры упорно сопротивлялись. Англии пришлось перебросить на юг Африки 250-тысячную армию, ее потери превысили 20 тыс. человек. Симпатии к бурским республикам oxватили большинство стран Европы, включая </a:t>
            </a:r>
            <a:r>
              <a:rPr lang="ru-RU" sz="1800" b="1" smtClean="0">
                <a:latin typeface="Century Schoolbook" pitchFamily="18" charset="0"/>
                <a:hlinkClick r:id="rId2" tooltip="Росія. Особливості ЕГП та ПГП. Природні умови і природні ресурси. Населення, особливості національного складу"/>
              </a:rPr>
              <a:t>Россию</a:t>
            </a:r>
            <a:r>
              <a:rPr lang="ru-RU" sz="1800" smtClean="0">
                <a:latin typeface="Century Schoolbook" pitchFamily="18" charset="0"/>
              </a:rPr>
              <a:t>, авторитет Великобритании в мире резко упал. Тем не менее англо-бурская война 1899-1902гг. завершилась присоединением бурских pecпублик к Британской империи. В 1910 г. английские владения на юге Африки были объединены в доминион - Южно-Африканский Союз.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endParaRPr lang="ru-RU" cap="none" smtClean="0">
              <a:latin typeface="Century Schoolbook" pitchFamily="18" charset="0"/>
            </a:endParaRPr>
          </a:p>
        </p:txBody>
      </p:sp>
      <p:sp>
        <p:nvSpPr>
          <p:cNvPr id="39939" name="Rectangle 3"/>
          <p:cNvSpPr>
            <a:spLocks noGrp="1"/>
          </p:cNvSpPr>
          <p:nvPr>
            <p:ph type="body" idx="4294967295"/>
          </p:nvPr>
        </p:nvSpPr>
        <p:spPr>
          <a:xfrm>
            <a:off x="457200" y="692150"/>
            <a:ext cx="7467600" cy="5781675"/>
          </a:xfrm>
        </p:spPr>
        <p:txBody>
          <a:bodyPr/>
          <a:lstStyle/>
          <a:p>
            <a:pPr>
              <a:lnSpc>
                <a:spcPct val="80000"/>
              </a:lnSpc>
            </a:pPr>
            <a:r>
              <a:rPr lang="ru-RU" sz="1600" smtClean="0">
                <a:latin typeface="Century Schoolbook" pitchFamily="18" charset="0"/>
              </a:rPr>
              <a:t>Второй колониальной державой мира стала Франция. Bосстaновив свою мощь после поражения во франко-прусской войне, уже в 1880-e гг. Франция активизировала колониальную политику. В 1881г. ей, опираясь на контроль над Алжиром, удалось захватить Тунис. Власть Франции признали племена Сахары, народы Западной и Экваториальной Африки. В 1894-1896гг., был покорен Maдaюскар.</a:t>
            </a:r>
            <a:br>
              <a:rPr lang="ru-RU" sz="1600" smtClean="0">
                <a:latin typeface="Century Schoolbook" pitchFamily="18" charset="0"/>
              </a:rPr>
            </a:br>
            <a:endParaRPr lang="ru-RU" sz="1600" smtClean="0">
              <a:latin typeface="Century Schoolbook" pitchFamily="18" charset="0"/>
            </a:endParaRPr>
          </a:p>
          <a:p>
            <a:pPr>
              <a:lnSpc>
                <a:spcPct val="80000"/>
              </a:lnSpc>
            </a:pPr>
            <a:r>
              <a:rPr lang="ru-RU" sz="1600" smtClean="0">
                <a:latin typeface="Century Schoolbook" pitchFamily="18" charset="0"/>
              </a:rPr>
              <a:t>В Азии Франции удалось захватить весь Вьетнам, а затем и Индо-Китай. Китай не cмoг защитить эти территории, которые находились от нeгo в вассальной зависимости. </a:t>
            </a:r>
            <a:br>
              <a:rPr lang="ru-RU" sz="1600" smtClean="0">
                <a:latin typeface="Century Schoolbook" pitchFamily="18" charset="0"/>
              </a:rPr>
            </a:br>
            <a:endParaRPr lang="ru-RU" sz="1600" smtClean="0">
              <a:latin typeface="Century Schoolbook" pitchFamily="18" charset="0"/>
            </a:endParaRPr>
          </a:p>
          <a:p>
            <a:pPr>
              <a:lnSpc>
                <a:spcPct val="80000"/>
              </a:lnSpc>
            </a:pPr>
            <a:r>
              <a:rPr lang="ru-RU" sz="1600" smtClean="0">
                <a:latin typeface="Century Schoolbook" pitchFamily="18" charset="0"/>
              </a:rPr>
              <a:t>На путь колониальных захватов вступила и германия. В 1885 г. была учреждена германская Восточно- Африканская компания, которая закрепилась в прибрежной полосе протяженностью 1800 км. Германии удалось захватить часть Юго-Западной, Восточной Африки, Того, Камерун. В бассейне Тихого океана она оккупировала часть острова Новая гвинея и прилегающие острова. В планы германской экспансии входило также создание обширной сферы влияния на Ближнем Востоке. В 1898 г. ее кайзер (император) Вильгельм II (1888-1918) посетил находящуюся под властью Турции Палестину, христианские святыни, Храм гроба господня. В ходе этого визита была достигута договоренность о строительстве железной дороги, которая должна была связать Берлин с Бaгдадом и Басрой и стать каналом проникновения германских товаров и капиталов на Ближний и Средний Восток.</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ru-RU" cap="none" smtClean="0">
                <a:latin typeface="Century Schoolbook" pitchFamily="18" charset="0"/>
              </a:rPr>
              <a:t>Колониальные империи</a:t>
            </a:r>
          </a:p>
        </p:txBody>
      </p:sp>
      <p:sp>
        <p:nvSpPr>
          <p:cNvPr id="34819" name="Rectangle 3"/>
          <p:cNvSpPr>
            <a:spLocks noGrp="1"/>
          </p:cNvSpPr>
          <p:nvPr>
            <p:ph type="body" idx="4294967295"/>
          </p:nvPr>
        </p:nvSpPr>
        <p:spPr/>
        <p:txBody>
          <a:bodyPr/>
          <a:lstStyle/>
          <a:p>
            <a:r>
              <a:rPr lang="ru-RU" smtClean="0">
                <a:latin typeface="Century Schoolbook" pitchFamily="18" charset="0"/>
              </a:rPr>
              <a:t>С.43-45</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Эркер">
      <a:majorFont>
        <a:latin typeface=""/>
        <a:ea typeface=""/>
        <a:cs typeface=""/>
      </a:majorFont>
      <a:minorFont>
        <a:latin typeface=""/>
        <a:ea typeface=""/>
        <a:cs typeface=""/>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Oriel</Template>
  <TotalTime>409</TotalTime>
  <Words>1029</Words>
  <Application>Microsoft Office PowerPoint</Application>
  <PresentationFormat>Экран (4:3)</PresentationFormat>
  <Paragraphs>47</Paragraphs>
  <Slides>11</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6</vt:i4>
      </vt:variant>
      <vt:variant>
        <vt:lpstr>Заголовки слайдов</vt:lpstr>
      </vt:variant>
      <vt:variant>
        <vt:i4>11</vt:i4>
      </vt:variant>
    </vt:vector>
  </HeadingPairs>
  <TitlesOfParts>
    <vt:vector size="22" baseType="lpstr">
      <vt:lpstr>Century Schoolbook</vt:lpstr>
      <vt:lpstr>Arial</vt:lpstr>
      <vt:lpstr>Wingdings</vt:lpstr>
      <vt:lpstr>Wingdings 2</vt:lpstr>
      <vt:lpstr>Calibri</vt:lpstr>
      <vt:lpstr>Эркер</vt:lpstr>
      <vt:lpstr>Эркер</vt:lpstr>
      <vt:lpstr>Эркер</vt:lpstr>
      <vt:lpstr>Эркер</vt:lpstr>
      <vt:lpstr>Эркер</vt:lpstr>
      <vt:lpstr>Эркер</vt:lpstr>
      <vt:lpstr>Завершение колониального раздела мира. Колониальные империи</vt:lpstr>
      <vt:lpstr>Слайд 2</vt:lpstr>
      <vt:lpstr>ПОСЛЕДСТВИЯ ЕВРОПЕЙСКОЙ КОЛОНИЗАЦИИ ДЛЯ СТРАН ВОСТОКА</vt:lpstr>
      <vt:lpstr>Колонизация Африки</vt:lpstr>
      <vt:lpstr>Слайд 5</vt:lpstr>
      <vt:lpstr>Слайд 6</vt:lpstr>
      <vt:lpstr>Слайд 7</vt:lpstr>
      <vt:lpstr>Слайд 8</vt:lpstr>
      <vt:lpstr>Колониальные империи</vt:lpstr>
      <vt:lpstr>Слайд 10</vt:lpstr>
      <vt:lpstr>Слайд 11</vt:lpstr>
    </vt:vector>
  </TitlesOfParts>
  <Company>2</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КОЛОНИАЛЬНЫЕ ИМПЕРИИ</dc:title>
  <dc:creator>1</dc:creator>
  <cp:lastModifiedBy>Димон</cp:lastModifiedBy>
  <cp:revision>60</cp:revision>
  <dcterms:created xsi:type="dcterms:W3CDTF">2011-03-17T13:37:03Z</dcterms:created>
  <dcterms:modified xsi:type="dcterms:W3CDTF">2014-08-22T18:36:21Z</dcterms:modified>
</cp:coreProperties>
</file>