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6" r:id="rId3"/>
    <p:sldId id="280" r:id="rId4"/>
    <p:sldId id="286" r:id="rId5"/>
    <p:sldId id="256" r:id="rId6"/>
    <p:sldId id="273" r:id="rId7"/>
    <p:sldId id="259" r:id="rId8"/>
    <p:sldId id="260" r:id="rId9"/>
    <p:sldId id="261" r:id="rId10"/>
    <p:sldId id="262" r:id="rId11"/>
    <p:sldId id="274" r:id="rId12"/>
    <p:sldId id="264" r:id="rId13"/>
    <p:sldId id="275" r:id="rId14"/>
    <p:sldId id="278" r:id="rId15"/>
    <p:sldId id="265" r:id="rId16"/>
    <p:sldId id="266" r:id="rId17"/>
    <p:sldId id="287" r:id="rId18"/>
    <p:sldId id="267" r:id="rId19"/>
    <p:sldId id="268" r:id="rId20"/>
    <p:sldId id="288" r:id="rId21"/>
    <p:sldId id="284" r:id="rId22"/>
    <p:sldId id="289" r:id="rId23"/>
    <p:sldId id="290" r:id="rId24"/>
    <p:sldId id="283" r:id="rId25"/>
    <p:sldId id="282" r:id="rId26"/>
    <p:sldId id="281" r:id="rId27"/>
    <p:sldId id="285" r:id="rId28"/>
    <p:sldId id="270"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1ABA4E-CD72-497B-97AA-7213B3980F60}" type="datetimeFigureOut">
              <a:rPr lang="en-US" smtClean="0"/>
              <a:pPr/>
              <a:t>10/7/2014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ABA4E-CD72-497B-97AA-7213B3980F60}" type="datetimeFigureOut">
              <a:rPr lang="en-US" smtClean="0"/>
              <a:pPr/>
              <a:t>10/7/2014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ABA4E-CD72-497B-97AA-7213B3980F60}" type="datetimeFigureOut">
              <a:rPr lang="en-US" smtClean="0"/>
              <a:pPr/>
              <a:t>10/7/2014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1ABA4E-CD72-497B-97AA-7213B3980F60}" type="datetimeFigureOut">
              <a:rPr lang="en-US" smtClean="0"/>
              <a:pPr/>
              <a:t>10/7/2014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1ABA4E-CD72-497B-97AA-7213B3980F60}" type="datetimeFigureOut">
              <a:rPr lang="en-US" smtClean="0"/>
              <a:pPr/>
              <a:t>10/7/2014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1ABA4E-CD72-497B-97AA-7213B3980F60}" type="datetimeFigureOut">
              <a:rPr lang="en-US" smtClean="0"/>
              <a:pPr/>
              <a:t>10/7/2014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1ABA4E-CD72-497B-97AA-7213B3980F60}" type="datetimeFigureOut">
              <a:rPr lang="en-US" smtClean="0"/>
              <a:pPr/>
              <a:t>10/7/2014</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1ABA4E-CD72-497B-97AA-7213B3980F60}" type="datetimeFigureOut">
              <a:rPr lang="en-US" smtClean="0"/>
              <a:pPr/>
              <a:t>10/7/2014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1ABA4E-CD72-497B-97AA-7213B3980F60}" type="datetimeFigureOut">
              <a:rPr lang="en-US" smtClean="0"/>
              <a:pPr/>
              <a:t>10/7/2014</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ABA4E-CD72-497B-97AA-7213B3980F60}" type="datetimeFigureOut">
              <a:rPr lang="en-US" smtClean="0"/>
              <a:pPr/>
              <a:t>10/7/2014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ABA4E-CD72-497B-97AA-7213B3980F60}" type="datetimeFigureOut">
              <a:rPr lang="en-US" smtClean="0"/>
              <a:pPr/>
              <a:t>10/7/2014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BA4E-CD72-497B-97AA-7213B3980F60}" type="datetimeFigureOut">
              <a:rPr lang="en-US" smtClean="0"/>
              <a:pPr/>
              <a:t>10/7/2014</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57653-3E58-4892-A7ED-712530ACC680}"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958975" y="1268413"/>
            <a:ext cx="5708650" cy="2308225"/>
          </a:xfrm>
          <a:prstGeom prst="rect">
            <a:avLst/>
          </a:prstGeom>
          <a:noFill/>
          <a:ln w="9525">
            <a:noFill/>
            <a:miter lim="800000"/>
            <a:headEnd/>
            <a:tailEnd/>
          </a:ln>
        </p:spPr>
        <p:txBody>
          <a:bodyPr>
            <a:spAutoFit/>
          </a:bodyPr>
          <a:lstStyle/>
          <a:p>
            <a:pPr algn="ctr"/>
            <a:r>
              <a:rPr lang="ru-RU" altLang="ru-RU" sz="4800" b="1">
                <a:solidFill>
                  <a:schemeClr val="bg1"/>
                </a:solidFill>
                <a:latin typeface="Propisi" pitchFamily="2" charset="0"/>
              </a:rPr>
              <a:t>Девятнадцатое ноября.</a:t>
            </a:r>
          </a:p>
          <a:p>
            <a:pPr algn="ctr"/>
            <a:r>
              <a:rPr lang="ru-RU" altLang="ru-RU" sz="4800" b="1">
                <a:solidFill>
                  <a:schemeClr val="bg1"/>
                </a:solidFill>
                <a:latin typeface="Propisi" pitchFamily="2" charset="0"/>
              </a:rPr>
              <a:t>Сочинение.</a:t>
            </a:r>
          </a:p>
          <a:p>
            <a:pPr algn="ctr"/>
            <a:r>
              <a:rPr lang="ru-RU" altLang="ru-RU" sz="4800" b="1">
                <a:solidFill>
                  <a:schemeClr val="bg1"/>
                </a:solidFill>
                <a:latin typeface="Propisi" pitchFamily="2" charset="0"/>
              </a:rPr>
              <a:t>В голубом просторе.</a:t>
            </a:r>
          </a:p>
        </p:txBody>
      </p:sp>
      <p:sp>
        <p:nvSpPr>
          <p:cNvPr id="3" name="Заголовок 2"/>
          <p:cNvSpPr>
            <a:spLocks noGrp="1"/>
          </p:cNvSpPr>
          <p:nvPr>
            <p:ph type="title"/>
          </p:nvPr>
        </p:nvSpPr>
        <p:spPr/>
        <p:txBody>
          <a:bodyPr/>
          <a:lstStyle/>
          <a:p>
            <a:endParaRPr lang="ru-RU"/>
          </a:p>
        </p:txBody>
      </p:sp>
      <p:sp>
        <p:nvSpPr>
          <p:cNvPr id="4" name="Содержимое 3"/>
          <p:cNvSpPr>
            <a:spLocks noGrp="1"/>
          </p:cNvSpPr>
          <p:nvPr>
            <p:ph idx="1"/>
          </p:nvPr>
        </p:nvSpPr>
        <p:spPr>
          <a:xfrm>
            <a:off x="457200" y="1600201"/>
            <a:ext cx="8229600" cy="1684784"/>
          </a:xfrm>
        </p:spPr>
        <p:txBody>
          <a:bodyPr>
            <a:normAutofit fontScale="85000" lnSpcReduction="20000"/>
          </a:bodyPr>
          <a:lstStyle/>
          <a:p>
            <a:pPr algn="ctr">
              <a:buNone/>
            </a:pPr>
            <a:r>
              <a:rPr lang="ru-RU" sz="4400" b="1" dirty="0" smtClean="0">
                <a:solidFill>
                  <a:srgbClr val="002060"/>
                </a:solidFill>
              </a:rPr>
              <a:t>Седьмое октября.</a:t>
            </a:r>
          </a:p>
          <a:p>
            <a:pPr algn="ctr">
              <a:buNone/>
            </a:pPr>
            <a:r>
              <a:rPr lang="ru-RU" sz="4400" b="1" dirty="0" smtClean="0">
                <a:solidFill>
                  <a:srgbClr val="002060"/>
                </a:solidFill>
              </a:rPr>
              <a:t>Классная работа.</a:t>
            </a:r>
          </a:p>
          <a:p>
            <a:pPr algn="ctr">
              <a:buNone/>
            </a:pPr>
            <a:r>
              <a:rPr lang="ru-RU" sz="4400" b="1" dirty="0" smtClean="0">
                <a:solidFill>
                  <a:srgbClr val="002060"/>
                </a:solidFill>
              </a:rPr>
              <a:t>Подготовка к сочинению.</a:t>
            </a:r>
            <a:endParaRPr lang="ru-RU" sz="4400" b="1" dirty="0">
              <a:solidFill>
                <a:srgbClr val="002060"/>
              </a:solidFill>
            </a:endParaRPr>
          </a:p>
        </p:txBody>
      </p:sp>
      <p:pic>
        <p:nvPicPr>
          <p:cNvPr id="7170" name="Picture 2" descr="C:\Users\Наталья\Documents\2014-2015\шаблоны\41.2.gif"/>
          <p:cNvPicPr>
            <a:picLocks noChangeAspect="1" noChangeArrowheads="1" noCrop="1"/>
          </p:cNvPicPr>
          <p:nvPr/>
        </p:nvPicPr>
        <p:blipFill>
          <a:blip r:embed="rId2" cstate="print"/>
          <a:srcRect/>
          <a:stretch>
            <a:fillRect/>
          </a:stretch>
        </p:blipFill>
        <p:spPr bwMode="auto">
          <a:xfrm>
            <a:off x="3275856" y="2924944"/>
            <a:ext cx="2611490" cy="244827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55576" y="1052736"/>
            <a:ext cx="2952328" cy="3384376"/>
          </a:xfrm>
          <a:prstGeom prst="rect">
            <a:avLst/>
          </a:prstGeom>
          <a:noFill/>
          <a:ln w="9525">
            <a:noFill/>
            <a:miter lim="800000"/>
            <a:headEnd/>
            <a:tailEnd/>
          </a:ln>
        </p:spPr>
      </p:pic>
      <p:sp>
        <p:nvSpPr>
          <p:cNvPr id="4" name="Содержимое 3"/>
          <p:cNvSpPr>
            <a:spLocks noGrp="1"/>
          </p:cNvSpPr>
          <p:nvPr>
            <p:ph idx="4294967295"/>
          </p:nvPr>
        </p:nvSpPr>
        <p:spPr>
          <a:xfrm>
            <a:off x="4032250" y="273050"/>
            <a:ext cx="5111750" cy="5853113"/>
          </a:xfrm>
        </p:spPr>
        <p:txBody>
          <a:bodyPr/>
          <a:lstStyle/>
          <a:p>
            <a:endParaRPr lang="ru-RU" dirty="0" smtClean="0"/>
          </a:p>
          <a:p>
            <a:endParaRPr lang="ru-RU" dirty="0"/>
          </a:p>
          <a:p>
            <a:endParaRPr lang="ru-RU" dirty="0" smtClean="0"/>
          </a:p>
          <a:p>
            <a:endParaRPr lang="ru-RU" dirty="0"/>
          </a:p>
          <a:p>
            <a:r>
              <a:rPr lang="ru-RU" dirty="0" smtClean="0"/>
              <a:t>Пижма – полевая рябинка</a:t>
            </a:r>
            <a:endParaRPr lang="ru-RU" dirty="0"/>
          </a:p>
        </p:txBody>
      </p:sp>
      <p:pic>
        <p:nvPicPr>
          <p:cNvPr id="6146" name="Picture 2" descr="C:\Users\Наталья\Documents\2014-2015\шаблоны\0_ac70a_a666c08e_S.png"/>
          <p:cNvPicPr>
            <a:picLocks noChangeAspect="1" noChangeArrowheads="1"/>
          </p:cNvPicPr>
          <p:nvPr/>
        </p:nvPicPr>
        <p:blipFill>
          <a:blip r:embed="rId3" cstate="print"/>
          <a:srcRect/>
          <a:stretch>
            <a:fillRect/>
          </a:stretch>
        </p:blipFill>
        <p:spPr bwMode="auto">
          <a:xfrm rot="1799738">
            <a:off x="5040825" y="3674500"/>
            <a:ext cx="1909749" cy="23871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3"/>
          <p:cNvSpPr>
            <a:spLocks noChangeArrowheads="1" noChangeShapeType="1" noTextEdit="1"/>
          </p:cNvSpPr>
          <p:nvPr/>
        </p:nvSpPr>
        <p:spPr bwMode="auto">
          <a:xfrm>
            <a:off x="684213" y="333375"/>
            <a:ext cx="7921625" cy="1871663"/>
          </a:xfrm>
          <a:prstGeom prst="rect">
            <a:avLst/>
          </a:prstGeom>
        </p:spPr>
        <p:txBody>
          <a:bodyPr wrap="none" fromWordArt="1">
            <a:prstTxWarp prst="textCanUp">
              <a:avLst>
                <a:gd name="adj" fmla="val 66667"/>
              </a:avLst>
            </a:prstTxWarp>
          </a:bodyPr>
          <a:lstStyle/>
          <a:p>
            <a:pPr algn="ctr"/>
            <a:r>
              <a:rPr lang="ru-RU" sz="3600" b="1" kern="10">
                <a:ln w="9525">
                  <a:solidFill>
                    <a:srgbClr val="336600"/>
                  </a:solidFill>
                  <a:round/>
                  <a:headEnd/>
                  <a:tailEnd/>
                </a:ln>
                <a:gradFill rotWithShape="1">
                  <a:gsLst>
                    <a:gs pos="0">
                      <a:srgbClr val="99CC00"/>
                    </a:gs>
                    <a:gs pos="50000">
                      <a:srgbClr val="003300"/>
                    </a:gs>
                    <a:gs pos="100000">
                      <a:srgbClr val="99CC00"/>
                    </a:gs>
                  </a:gsLst>
                  <a:lin ang="5400000" scaled="1"/>
                </a:gradFill>
                <a:effectLst>
                  <a:prstShdw prst="shdw13" dist="53882" dir="13500000">
                    <a:srgbClr val="FFFF00">
                      <a:alpha val="50000"/>
                    </a:srgbClr>
                  </a:prstShdw>
                </a:effectLst>
                <a:latin typeface="Arial"/>
                <a:cs typeface="Arial"/>
              </a:rPr>
              <a:t>Рисуем словом…</a:t>
            </a:r>
          </a:p>
        </p:txBody>
      </p:sp>
      <p:pic>
        <p:nvPicPr>
          <p:cNvPr id="9219" name="Picture 4" descr="124"/>
          <p:cNvPicPr>
            <a:picLocks noChangeAspect="1" noChangeArrowheads="1"/>
          </p:cNvPicPr>
          <p:nvPr/>
        </p:nvPicPr>
        <p:blipFill>
          <a:blip r:embed="rId2" cstate="print"/>
          <a:srcRect/>
          <a:stretch>
            <a:fillRect/>
          </a:stretch>
        </p:blipFill>
        <p:spPr bwMode="auto">
          <a:xfrm>
            <a:off x="2843213" y="1989138"/>
            <a:ext cx="3384550" cy="338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1792288" y="5367338"/>
            <a:ext cx="5486400" cy="1230014"/>
          </a:xfrm>
        </p:spPr>
        <p:txBody>
          <a:bodyPr>
            <a:normAutofit/>
          </a:bodyPr>
          <a:lstStyle/>
          <a:p>
            <a:endParaRPr lang="ru-RU" altLang="ru-RU" sz="2000" b="1" dirty="0" smtClean="0">
              <a:latin typeface="Times New Roman" pitchFamily="18" charset="0"/>
            </a:endParaRPr>
          </a:p>
          <a:p>
            <a:endParaRPr lang="ru-RU" altLang="ru-RU" sz="2000" b="1" dirty="0" smtClean="0">
              <a:latin typeface="Times New Roman" pitchFamily="18" charset="0"/>
            </a:endParaRPr>
          </a:p>
          <a:p>
            <a:pPr algn="ctr"/>
            <a:r>
              <a:rPr lang="ru-RU" altLang="ru-RU" sz="2000" b="1" dirty="0" smtClean="0">
                <a:latin typeface="Times New Roman" pitchFamily="18" charset="0"/>
              </a:rPr>
              <a:t>Что изображено на картине?</a:t>
            </a:r>
            <a:endParaRPr lang="ru-RU" sz="40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043608" y="260648"/>
            <a:ext cx="7416824" cy="5463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a:xfrm>
            <a:off x="323850" y="188913"/>
            <a:ext cx="8569325" cy="936625"/>
          </a:xfrm>
          <a:noFill/>
          <a:effectLst>
            <a:prstShdw prst="shdw13" dist="63500" dir="19387806">
              <a:srgbClr val="336600">
                <a:alpha val="50000"/>
              </a:srgbClr>
            </a:prstShdw>
          </a:effectLst>
        </p:spPr>
        <p:txBody>
          <a:bodyPr/>
          <a:lstStyle/>
          <a:p>
            <a:pPr eaLnBrk="1" hangingPunct="1"/>
            <a:r>
              <a:rPr lang="ru-RU" altLang="ru-RU" b="1" dirty="0" smtClean="0">
                <a:solidFill>
                  <a:schemeClr val="tx1"/>
                </a:solidFill>
                <a:latin typeface="Times New Roman" pitchFamily="18" charset="0"/>
              </a:rPr>
              <a:t>Что изображено на картине?</a:t>
            </a:r>
          </a:p>
        </p:txBody>
      </p:sp>
      <p:sp>
        <p:nvSpPr>
          <p:cNvPr id="12" name="Прямоугольник 11"/>
          <p:cNvSpPr/>
          <p:nvPr/>
        </p:nvSpPr>
        <p:spPr>
          <a:xfrm>
            <a:off x="500034" y="1142984"/>
            <a:ext cx="3791424" cy="584775"/>
          </a:xfrm>
          <a:prstGeom prst="rect">
            <a:avLst/>
          </a:prstGeom>
          <a:noFill/>
        </p:spPr>
        <p:txBody>
          <a:bodyPr>
            <a:spAutoFit/>
          </a:bodyPr>
          <a:lstStyle/>
          <a:p>
            <a:pPr algn="ctr">
              <a:defRPr/>
            </a:pPr>
            <a:r>
              <a:rPr lang="ru-RU" sz="3200" b="1" dirty="0" smtClean="0">
                <a:ln w="1905"/>
                <a:solidFill>
                  <a:schemeClr val="accent5">
                    <a:lumMod val="25000"/>
                  </a:schemeClr>
                </a:solidFill>
                <a:effectLst>
                  <a:innerShdw blurRad="69850" dist="43180" dir="5400000">
                    <a:srgbClr val="000000">
                      <a:alpha val="65000"/>
                    </a:srgbClr>
                  </a:innerShdw>
                </a:effectLst>
              </a:rPr>
              <a:t>РЕКА</a:t>
            </a:r>
            <a:endParaRPr lang="ru-RU" sz="3200" b="1" dirty="0">
              <a:ln w="1905"/>
              <a:solidFill>
                <a:schemeClr val="accent5">
                  <a:lumMod val="25000"/>
                </a:schemeClr>
              </a:solidFill>
              <a:effectLst>
                <a:innerShdw blurRad="69850" dist="43180" dir="5400000">
                  <a:srgbClr val="000000">
                    <a:alpha val="65000"/>
                  </a:srgbClr>
                </a:innerShdw>
              </a:effectLst>
            </a:endParaRPr>
          </a:p>
        </p:txBody>
      </p:sp>
      <p:sp>
        <p:nvSpPr>
          <p:cNvPr id="14" name="Прямоугольник 13"/>
          <p:cNvSpPr/>
          <p:nvPr/>
        </p:nvSpPr>
        <p:spPr>
          <a:xfrm>
            <a:off x="5143504" y="1142984"/>
            <a:ext cx="3627340"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НЕБО И ОБЛАКА</a:t>
            </a:r>
          </a:p>
        </p:txBody>
      </p:sp>
      <p:sp>
        <p:nvSpPr>
          <p:cNvPr id="16" name="Прямоугольник 15"/>
          <p:cNvSpPr/>
          <p:nvPr/>
        </p:nvSpPr>
        <p:spPr>
          <a:xfrm>
            <a:off x="-2084906" y="3143248"/>
            <a:ext cx="682571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200" b="1" spc="50" dirty="0" smtClean="0">
                <a:ln w="11430"/>
                <a:solidFill>
                  <a:schemeClr val="accent6">
                    <a:lumMod val="75000"/>
                  </a:schemeClr>
                </a:solidFill>
                <a:effectLst>
                  <a:outerShdw blurRad="76200" dist="50800" dir="5400000" algn="tl" rotWithShape="0">
                    <a:srgbClr val="000000">
                      <a:alpha val="65000"/>
                    </a:srgbClr>
                  </a:outerShdw>
                </a:effectLst>
              </a:rPr>
              <a:t>                          Бескрайние просторы</a:t>
            </a:r>
            <a:endParaRPr lang="ru-RU" sz="32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18" name="Прямоугольник 17"/>
          <p:cNvSpPr/>
          <p:nvPr/>
        </p:nvSpPr>
        <p:spPr>
          <a:xfrm>
            <a:off x="6342499" y="3143248"/>
            <a:ext cx="277640" cy="584775"/>
          </a:xfrm>
          <a:prstGeom prst="rect">
            <a:avLst/>
          </a:prstGeom>
          <a:noFill/>
        </p:spPr>
        <p:txBody>
          <a:bodyPr wrap="none">
            <a:spAutoFit/>
          </a:bodyPr>
          <a:lstStyle/>
          <a:p>
            <a:pPr algn="ctr">
              <a:defRPr/>
            </a:pPr>
            <a:r>
              <a:rPr lang="ru-RU"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ru-RU"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0" name="Прямоугольник 19"/>
          <p:cNvSpPr/>
          <p:nvPr/>
        </p:nvSpPr>
        <p:spPr>
          <a:xfrm>
            <a:off x="-4240050" y="4929198"/>
            <a:ext cx="12764072"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endPar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Полевая рябинка</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 name="Рисунок 21"/>
          <p:cNvPicPr/>
          <p:nvPr/>
        </p:nvPicPr>
        <p:blipFill>
          <a:blip r:embed="rId2" cstate="print"/>
          <a:srcRect l="19587" r="37237" b="71364"/>
          <a:stretch>
            <a:fillRect/>
          </a:stretch>
        </p:blipFill>
        <p:spPr bwMode="auto">
          <a:xfrm>
            <a:off x="5652120" y="1700808"/>
            <a:ext cx="2568713" cy="1252331"/>
          </a:xfrm>
          <a:prstGeom prst="rect">
            <a:avLst/>
          </a:prstGeom>
          <a:noFill/>
          <a:ln w="9525">
            <a:noFill/>
            <a:miter lim="800000"/>
            <a:headEnd/>
            <a:tailEnd/>
          </a:ln>
        </p:spPr>
      </p:pic>
      <p:pic>
        <p:nvPicPr>
          <p:cNvPr id="23" name="Рисунок 22"/>
          <p:cNvPicPr/>
          <p:nvPr/>
        </p:nvPicPr>
        <p:blipFill>
          <a:blip r:embed="rId2" cstate="print"/>
          <a:srcRect l="19587" t="35000" r="37237" b="37045"/>
          <a:stretch>
            <a:fillRect/>
          </a:stretch>
        </p:blipFill>
        <p:spPr bwMode="auto">
          <a:xfrm>
            <a:off x="1331640" y="1844824"/>
            <a:ext cx="2952328" cy="1222513"/>
          </a:xfrm>
          <a:prstGeom prst="rect">
            <a:avLst/>
          </a:prstGeom>
          <a:noFill/>
          <a:ln w="9525">
            <a:noFill/>
            <a:miter lim="800000"/>
            <a:headEnd/>
            <a:tailEnd/>
          </a:ln>
        </p:spPr>
      </p:pic>
      <p:pic>
        <p:nvPicPr>
          <p:cNvPr id="24" name="Рисунок 23"/>
          <p:cNvPicPr/>
          <p:nvPr/>
        </p:nvPicPr>
        <p:blipFill>
          <a:blip r:embed="rId2" cstate="print"/>
          <a:srcRect l="19587" t="16364" r="48567" b="46818"/>
          <a:stretch>
            <a:fillRect/>
          </a:stretch>
        </p:blipFill>
        <p:spPr bwMode="auto">
          <a:xfrm>
            <a:off x="395536" y="3789040"/>
            <a:ext cx="4165324" cy="1987826"/>
          </a:xfrm>
          <a:prstGeom prst="rect">
            <a:avLst/>
          </a:prstGeom>
          <a:noFill/>
          <a:ln w="9525">
            <a:noFill/>
            <a:miter lim="800000"/>
            <a:headEnd/>
            <a:tailEnd/>
          </a:ln>
        </p:spPr>
      </p:pic>
      <p:pic>
        <p:nvPicPr>
          <p:cNvPr id="25" name="Рисунок 24"/>
          <p:cNvPicPr/>
          <p:nvPr/>
        </p:nvPicPr>
        <p:blipFill>
          <a:blip r:embed="rId2" cstate="print"/>
          <a:srcRect l="19587" t="57955" r="37237"/>
          <a:stretch>
            <a:fillRect/>
          </a:stretch>
        </p:blipFill>
        <p:spPr bwMode="auto">
          <a:xfrm>
            <a:off x="5868144" y="3789040"/>
            <a:ext cx="2572523" cy="18387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6600" b="1" dirty="0" smtClean="0">
                <a:solidFill>
                  <a:srgbClr val="FF0000"/>
                </a:solidFill>
              </a:rPr>
              <a:t>?</a:t>
            </a:r>
            <a:endParaRPr lang="ru-RU" sz="6600" b="1" dirty="0">
              <a:solidFill>
                <a:srgbClr val="FF0000"/>
              </a:solidFill>
            </a:endParaRPr>
          </a:p>
        </p:txBody>
      </p:sp>
      <p:sp>
        <p:nvSpPr>
          <p:cNvPr id="10" name="Содержимое 9"/>
          <p:cNvSpPr>
            <a:spLocks noGrp="1"/>
          </p:cNvSpPr>
          <p:nvPr>
            <p:ph sz="half" idx="2"/>
          </p:nvPr>
        </p:nvSpPr>
        <p:spPr/>
        <p:txBody>
          <a:bodyPr/>
          <a:lstStyle/>
          <a:p>
            <a:pPr>
              <a:buNone/>
            </a:pPr>
            <a:r>
              <a:rPr lang="ru-RU" dirty="0" smtClean="0"/>
              <a:t>1.Как изображена река?</a:t>
            </a:r>
          </a:p>
          <a:p>
            <a:pPr>
              <a:buNone/>
            </a:pPr>
            <a:r>
              <a:rPr lang="ru-RU" dirty="0" smtClean="0"/>
              <a:t>2.Почему автор выбрал для своей картины именно рябинку?</a:t>
            </a:r>
          </a:p>
          <a:p>
            <a:pPr>
              <a:buNone/>
            </a:pPr>
            <a:r>
              <a:rPr lang="ru-RU" dirty="0" smtClean="0"/>
              <a:t>3</a:t>
            </a:r>
            <a:r>
              <a:rPr lang="ru-RU" dirty="0" smtClean="0"/>
              <a:t>.</a:t>
            </a:r>
            <a:r>
              <a:rPr lang="ru-RU" b="1" dirty="0" smtClean="0">
                <a:solidFill>
                  <a:srgbClr val="0070C0"/>
                </a:solidFill>
              </a:rPr>
              <a:t> </a:t>
            </a:r>
            <a:r>
              <a:rPr lang="ru-RU" dirty="0" smtClean="0"/>
              <a:t>О чём думаете, </a:t>
            </a:r>
            <a:r>
              <a:rPr lang="ru-RU" dirty="0" smtClean="0"/>
              <a:t>когда </a:t>
            </a:r>
            <a:r>
              <a:rPr lang="ru-RU" dirty="0" smtClean="0"/>
              <a:t>смотрите </a:t>
            </a:r>
            <a:r>
              <a:rPr lang="ru-RU" dirty="0" smtClean="0"/>
              <a:t>на </a:t>
            </a:r>
            <a:r>
              <a:rPr lang="ru-RU" dirty="0" smtClean="0"/>
              <a:t>картину? </a:t>
            </a:r>
            <a:r>
              <a:rPr lang="ru-RU" dirty="0" smtClean="0"/>
              <a:t> </a:t>
            </a:r>
            <a:endParaRPr lang="ru-RU" dirty="0" smtClean="0"/>
          </a:p>
          <a:p>
            <a:pPr>
              <a:buNone/>
            </a:pPr>
            <a:endParaRPr lang="ru-RU" dirty="0"/>
          </a:p>
        </p:txBody>
      </p:sp>
      <p:pic>
        <p:nvPicPr>
          <p:cNvPr id="11" name="Picture 2" descr="C:\Documents and Settings\User\Рабочий стол\87859582_large_3.jpg"/>
          <p:cNvPicPr>
            <a:picLocks noGrp="1" noChangeAspect="1" noChangeArrowheads="1"/>
          </p:cNvPicPr>
          <p:nvPr>
            <p:ph sz="half" idx="1"/>
          </p:nvPr>
        </p:nvPicPr>
        <p:blipFill>
          <a:blip r:embed="rId2" cstate="print"/>
          <a:stretch>
            <a:fillRect/>
          </a:stretch>
        </p:blipFill>
        <p:spPr bwMode="auto">
          <a:xfrm>
            <a:off x="323528" y="2204864"/>
            <a:ext cx="4038600" cy="3244342"/>
          </a:xfrm>
          <a:prstGeom prst="rect">
            <a:avLst/>
          </a:prstGeom>
          <a:noFill/>
        </p:spPr>
      </p:pic>
      <p:pic>
        <p:nvPicPr>
          <p:cNvPr id="3074" name="Picture 2" descr="C:\Users\Наталья\Documents\2014-2015\шаблоны\408b1884dd1e.gif"/>
          <p:cNvPicPr>
            <a:picLocks noChangeAspect="1" noChangeArrowheads="1" noCrop="1"/>
          </p:cNvPicPr>
          <p:nvPr/>
        </p:nvPicPr>
        <p:blipFill>
          <a:blip r:embed="rId3" cstate="print"/>
          <a:srcRect/>
          <a:stretch>
            <a:fillRect/>
          </a:stretch>
        </p:blipFill>
        <p:spPr bwMode="auto">
          <a:xfrm>
            <a:off x="6012160" y="4725143"/>
            <a:ext cx="1872208" cy="16404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Какой жанр у этой картины</a:t>
            </a:r>
            <a:r>
              <a:rPr lang="en-US" b="1" dirty="0" smtClean="0">
                <a:solidFill>
                  <a:srgbClr val="C00000"/>
                </a:solidFill>
              </a:rPr>
              <a:t>?</a:t>
            </a:r>
            <a:endParaRPr lang="ru-RU" b="1" dirty="0">
              <a:solidFill>
                <a:srgbClr val="C00000"/>
              </a:solidFill>
            </a:endParaRPr>
          </a:p>
        </p:txBody>
      </p:sp>
      <p:sp>
        <p:nvSpPr>
          <p:cNvPr id="3" name="Содержимое 2"/>
          <p:cNvSpPr>
            <a:spLocks noGrp="1"/>
          </p:cNvSpPr>
          <p:nvPr>
            <p:ph sz="quarter" idx="1"/>
          </p:nvPr>
        </p:nvSpPr>
        <p:spPr/>
        <p:txBody>
          <a:bodyPr>
            <a:normAutofit/>
          </a:bodyPr>
          <a:lstStyle/>
          <a:p>
            <a:r>
              <a:rPr lang="ru-RU" sz="3200" b="1" dirty="0" smtClean="0">
                <a:solidFill>
                  <a:schemeClr val="accent2">
                    <a:lumMod val="75000"/>
                  </a:schemeClr>
                </a:solidFill>
              </a:rPr>
              <a:t>ПОРТРЕТ</a:t>
            </a:r>
          </a:p>
          <a:p>
            <a:r>
              <a:rPr lang="ru-RU" sz="3200" b="1" dirty="0" smtClean="0">
                <a:solidFill>
                  <a:schemeClr val="accent2">
                    <a:lumMod val="75000"/>
                  </a:schemeClr>
                </a:solidFill>
              </a:rPr>
              <a:t>НАТЮРМОРТ</a:t>
            </a:r>
          </a:p>
          <a:p>
            <a:r>
              <a:rPr lang="ru-RU" sz="3200" b="1" dirty="0" smtClean="0">
                <a:solidFill>
                  <a:schemeClr val="accent2">
                    <a:lumMod val="75000"/>
                  </a:schemeClr>
                </a:solidFill>
              </a:rPr>
              <a:t>ПЕЙЗАЖ</a:t>
            </a:r>
            <a:endParaRPr lang="ru-RU" sz="3200" b="1" dirty="0">
              <a:solidFill>
                <a:schemeClr val="accent2">
                  <a:lumMod val="75000"/>
                </a:schemeClr>
              </a:solidFill>
            </a:endParaRPr>
          </a:p>
        </p:txBody>
      </p:sp>
      <p:pic>
        <p:nvPicPr>
          <p:cNvPr id="3074" name="Picture 2" descr="C:\Documents and Settings\User\Рабочий стол\87859582_large_3.jpg"/>
          <p:cNvPicPr>
            <a:picLocks noGrp="1" noChangeAspect="1" noChangeArrowheads="1"/>
          </p:cNvPicPr>
          <p:nvPr>
            <p:ph sz="quarter" idx="2"/>
          </p:nvPr>
        </p:nvPicPr>
        <p:blipFill>
          <a:blip r:embed="rId2" cstate="print"/>
          <a:stretch>
            <a:fillRect/>
          </a:stretch>
        </p:blipFill>
        <p:spPr bwMode="auto">
          <a:xfrm>
            <a:off x="4270375" y="2417064"/>
            <a:ext cx="3657600" cy="2938272"/>
          </a:xfrm>
          <a:prstGeom prst="rect">
            <a:avLst/>
          </a:prstGeom>
          <a:noFill/>
        </p:spPr>
      </p:pic>
      <p:pic>
        <p:nvPicPr>
          <p:cNvPr id="5122" name="Picture 2" descr="C:\Users\Наталья\Documents\2014-2015\шаблоны\95270214.jpg"/>
          <p:cNvPicPr>
            <a:picLocks noChangeAspect="1" noChangeArrowheads="1"/>
          </p:cNvPicPr>
          <p:nvPr/>
        </p:nvPicPr>
        <p:blipFill>
          <a:blip r:embed="rId3" cstate="print"/>
          <a:srcRect/>
          <a:stretch>
            <a:fillRect/>
          </a:stretch>
        </p:blipFill>
        <p:spPr bwMode="auto">
          <a:xfrm>
            <a:off x="683568" y="3573016"/>
            <a:ext cx="2753742" cy="30940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C00000"/>
                </a:solidFill>
              </a:rPr>
              <a:t>Запомните </a:t>
            </a:r>
            <a:r>
              <a:rPr lang="ru-RU" sz="4000" b="1" dirty="0">
                <a:solidFill>
                  <a:srgbClr val="C00000"/>
                </a:solidFill>
              </a:rPr>
              <a:t>определения</a:t>
            </a:r>
            <a:r>
              <a:rPr lang="ru-RU" b="1" dirty="0"/>
              <a:t>.</a:t>
            </a:r>
            <a:endParaRPr lang="ru-RU" dirty="0"/>
          </a:p>
        </p:txBody>
      </p:sp>
      <p:sp>
        <p:nvSpPr>
          <p:cNvPr id="3" name="Содержимое 2"/>
          <p:cNvSpPr>
            <a:spLocks noGrp="1"/>
          </p:cNvSpPr>
          <p:nvPr>
            <p:ph sz="quarter" idx="1"/>
          </p:nvPr>
        </p:nvSpPr>
        <p:spPr>
          <a:xfrm>
            <a:off x="457200" y="1357298"/>
            <a:ext cx="8229600" cy="4768865"/>
          </a:xfrm>
        </p:spPr>
        <p:txBody>
          <a:bodyPr>
            <a:normAutofit fontScale="92500" lnSpcReduction="10000"/>
          </a:bodyPr>
          <a:lstStyle/>
          <a:p>
            <a:r>
              <a:rPr lang="ru-RU" sz="2800" dirty="0" smtClean="0">
                <a:solidFill>
                  <a:srgbClr val="FF0000"/>
                </a:solidFill>
              </a:rPr>
              <a:t>Пейзажем </a:t>
            </a:r>
            <a:r>
              <a:rPr lang="ru-RU" sz="2800" dirty="0" smtClean="0"/>
              <a:t>называется изображение природы на картине, рисунке, а также описание природы в литературном произведении.</a:t>
            </a:r>
          </a:p>
          <a:p>
            <a:r>
              <a:rPr lang="ru-RU" sz="2800" dirty="0" smtClean="0"/>
              <a:t>Произведение </a:t>
            </a:r>
            <a:r>
              <a:rPr lang="ru-RU" sz="2800" dirty="0"/>
              <a:t>живописи в красках называется </a:t>
            </a:r>
            <a:r>
              <a:rPr lang="ru-RU" sz="2800" dirty="0" smtClean="0">
                <a:solidFill>
                  <a:srgbClr val="FF0000"/>
                </a:solidFill>
              </a:rPr>
              <a:t>картина.</a:t>
            </a:r>
            <a:endParaRPr lang="ru-RU" sz="2800" dirty="0">
              <a:solidFill>
                <a:srgbClr val="FF0000"/>
              </a:solidFill>
            </a:endParaRPr>
          </a:p>
          <a:p>
            <a:r>
              <a:rPr lang="ru-RU" sz="2800" dirty="0"/>
              <a:t>Картина, воспроизведённая типографским способом, называется </a:t>
            </a:r>
            <a:r>
              <a:rPr lang="ru-RU" sz="2800" dirty="0" smtClean="0">
                <a:solidFill>
                  <a:srgbClr val="FF0000"/>
                </a:solidFill>
              </a:rPr>
              <a:t>репродукция.</a:t>
            </a:r>
            <a:endParaRPr lang="ru-RU" sz="2800" dirty="0">
              <a:solidFill>
                <a:srgbClr val="FF0000"/>
              </a:solidFill>
            </a:endParaRPr>
          </a:p>
          <a:p>
            <a:r>
              <a:rPr lang="ru-RU" sz="2800" dirty="0"/>
              <a:t>Рисунок в тексте книги, журнала, сопровождающий изложение или поясняющий содержание, называется </a:t>
            </a:r>
            <a:r>
              <a:rPr lang="ru-RU" sz="2800" dirty="0" smtClean="0">
                <a:solidFill>
                  <a:srgbClr val="FF0000"/>
                </a:solidFill>
              </a:rPr>
              <a:t>иллюстрация.</a:t>
            </a:r>
            <a:endParaRPr lang="ru-RU" sz="2800" dirty="0">
              <a:solidFill>
                <a:srgbClr val="FF0000"/>
              </a:solidFill>
            </a:endParaRPr>
          </a:p>
          <a:p>
            <a:r>
              <a:rPr lang="ru-RU" sz="3000" dirty="0" smtClean="0"/>
              <a:t>Художник</a:t>
            </a:r>
            <a:r>
              <a:rPr lang="ru-RU" sz="3000" dirty="0"/>
              <a:t>, который пишет пейзажные картины, называется </a:t>
            </a:r>
            <a:r>
              <a:rPr lang="ru-RU" sz="3000" dirty="0" smtClean="0">
                <a:solidFill>
                  <a:srgbClr val="FF0000"/>
                </a:solidFill>
              </a:rPr>
              <a:t>пейзажист</a:t>
            </a:r>
            <a:r>
              <a:rPr lang="ru-RU" sz="3000" dirty="0" smtClean="0"/>
              <a:t>.</a:t>
            </a:r>
            <a:endParaRPr lang="ru-RU" sz="3000" dirty="0"/>
          </a:p>
          <a:p>
            <a:endParaRPr lang="ru-RU" dirty="0"/>
          </a:p>
        </p:txBody>
      </p:sp>
      <p:pic>
        <p:nvPicPr>
          <p:cNvPr id="4098" name="Picture 2" descr="C:\Users\Наталья\Documents\2014-2015\шаблоны\0_60863_15d2deb3_XL.gif"/>
          <p:cNvPicPr>
            <a:picLocks noChangeAspect="1" noChangeArrowheads="1" noCrop="1"/>
          </p:cNvPicPr>
          <p:nvPr/>
        </p:nvPicPr>
        <p:blipFill>
          <a:blip r:embed="rId2" cstate="print"/>
          <a:srcRect/>
          <a:stretch>
            <a:fillRect/>
          </a:stretch>
        </p:blipFill>
        <p:spPr bwMode="auto">
          <a:xfrm>
            <a:off x="7164288" y="-171400"/>
            <a:ext cx="2171700" cy="3219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Проверь себя</a:t>
            </a:r>
            <a:endParaRPr lang="ru-RU" dirty="0">
              <a:solidFill>
                <a:srgbClr val="FF0000"/>
              </a:solidFill>
            </a:endParaRPr>
          </a:p>
        </p:txBody>
      </p:sp>
      <p:sp>
        <p:nvSpPr>
          <p:cNvPr id="4" name="Содержимое 3"/>
          <p:cNvSpPr>
            <a:spLocks noGrp="1"/>
          </p:cNvSpPr>
          <p:nvPr>
            <p:ph sz="quarter" idx="2"/>
          </p:nvPr>
        </p:nvSpPr>
        <p:spPr>
          <a:xfrm>
            <a:off x="457200" y="2174875"/>
            <a:ext cx="5900750" cy="3951288"/>
          </a:xfrm>
        </p:spPr>
        <p:txBody>
          <a:bodyPr>
            <a:normAutofit/>
          </a:bodyPr>
          <a:lstStyle/>
          <a:p>
            <a:pPr>
              <a:buNone/>
            </a:pPr>
            <a:r>
              <a:rPr lang="ru-RU" dirty="0" smtClean="0"/>
              <a:t>1. Произведение живописи в красках называется…</a:t>
            </a:r>
          </a:p>
          <a:p>
            <a:pPr>
              <a:buNone/>
            </a:pPr>
            <a:r>
              <a:rPr lang="ru-RU" dirty="0" smtClean="0"/>
              <a:t>2.Изображение природы – это ….</a:t>
            </a:r>
          </a:p>
          <a:p>
            <a:pPr>
              <a:buNone/>
            </a:pPr>
            <a:r>
              <a:rPr lang="ru-RU" dirty="0" smtClean="0"/>
              <a:t>3.Автор картины-…..</a:t>
            </a:r>
          </a:p>
          <a:p>
            <a:pPr>
              <a:buNone/>
            </a:pPr>
            <a:r>
              <a:rPr lang="ru-RU" dirty="0" smtClean="0"/>
              <a:t>4.Автор картины-  художник-  …</a:t>
            </a:r>
            <a:endParaRPr lang="ru-RU" dirty="0"/>
          </a:p>
        </p:txBody>
      </p:sp>
      <p:pic>
        <p:nvPicPr>
          <p:cNvPr id="4098" name="Picture 2" descr="C:\Documents and Settings\User\Рабочий стол\i.jpg"/>
          <p:cNvPicPr>
            <a:picLocks noGrp="1" noChangeAspect="1" noChangeArrowheads="1"/>
          </p:cNvPicPr>
          <p:nvPr>
            <p:ph sz="quarter" idx="4"/>
          </p:nvPr>
        </p:nvPicPr>
        <p:blipFill>
          <a:blip r:embed="rId2" cstate="print"/>
          <a:stretch>
            <a:fillRect/>
          </a:stretch>
        </p:blipFill>
        <p:spPr bwMode="auto">
          <a:xfrm>
            <a:off x="6372200" y="3501008"/>
            <a:ext cx="2500330" cy="2428892"/>
          </a:xfrm>
          <a:prstGeom prst="rect">
            <a:avLst/>
          </a:prstGeom>
          <a:noFill/>
        </p:spPr>
      </p:pic>
      <p:sp>
        <p:nvSpPr>
          <p:cNvPr id="3" name="Текст 2"/>
          <p:cNvSpPr>
            <a:spLocks noGrp="1"/>
          </p:cNvSpPr>
          <p:nvPr>
            <p:ph type="body" sz="quarter"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3075" name="Picture 3" descr="C:\Users\Наталья\Documents\2014-2015\шаблоны\image.jpg"/>
          <p:cNvPicPr>
            <a:picLocks noChangeAspect="1" noChangeArrowheads="1"/>
          </p:cNvPicPr>
          <p:nvPr/>
        </p:nvPicPr>
        <p:blipFill>
          <a:blip r:embed="rId3" cstate="print"/>
          <a:srcRect/>
          <a:stretch>
            <a:fillRect/>
          </a:stretch>
        </p:blipFill>
        <p:spPr bwMode="auto">
          <a:xfrm>
            <a:off x="7415808" y="188640"/>
            <a:ext cx="1728192" cy="299035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B050"/>
                </a:solidFill>
              </a:rPr>
              <a:t> </a:t>
            </a:r>
            <a:r>
              <a:rPr lang="ru-RU" sz="4000" b="1" dirty="0" smtClean="0">
                <a:solidFill>
                  <a:srgbClr val="00B050"/>
                </a:solidFill>
              </a:rPr>
              <a:t>Вставьте </a:t>
            </a:r>
            <a:r>
              <a:rPr lang="ru-RU" sz="4000" b="1" dirty="0">
                <a:solidFill>
                  <a:srgbClr val="00B050"/>
                </a:solidFill>
              </a:rPr>
              <a:t>пропущенные буквы.</a:t>
            </a:r>
          </a:p>
        </p:txBody>
      </p:sp>
      <p:sp>
        <p:nvSpPr>
          <p:cNvPr id="4" name="Содержимое 3"/>
          <p:cNvSpPr>
            <a:spLocks noGrp="1"/>
          </p:cNvSpPr>
          <p:nvPr>
            <p:ph sz="quarter" idx="2"/>
          </p:nvPr>
        </p:nvSpPr>
        <p:spPr>
          <a:xfrm>
            <a:off x="457200" y="2174875"/>
            <a:ext cx="5900750" cy="3951288"/>
          </a:xfrm>
        </p:spPr>
        <p:txBody>
          <a:bodyPr/>
          <a:lstStyle/>
          <a:p>
            <a:r>
              <a:rPr lang="ru-RU" dirty="0" smtClean="0"/>
              <a:t>Пейзаж </a:t>
            </a:r>
            <a:r>
              <a:rPr lang="ru-RU" dirty="0" err="1"/>
              <a:t>нап_лняет</a:t>
            </a:r>
            <a:r>
              <a:rPr lang="ru-RU" dirty="0"/>
              <a:t> душу </a:t>
            </a:r>
            <a:r>
              <a:rPr lang="ru-RU" dirty="0" err="1"/>
              <a:t>радос_ным</a:t>
            </a:r>
            <a:r>
              <a:rPr lang="ru-RU" dirty="0"/>
              <a:t> чувством. Художник открывает нам красоту скромных </a:t>
            </a:r>
            <a:r>
              <a:rPr lang="ru-RU" dirty="0" err="1"/>
              <a:t>п_левых</a:t>
            </a:r>
            <a:r>
              <a:rPr lang="ru-RU" dirty="0"/>
              <a:t> </a:t>
            </a:r>
            <a:r>
              <a:rPr lang="ru-RU" dirty="0" err="1"/>
              <a:t>цв_тов</a:t>
            </a:r>
            <a:r>
              <a:rPr lang="ru-RU" dirty="0"/>
              <a:t>, призывает нас </a:t>
            </a:r>
            <a:r>
              <a:rPr lang="ru-RU" dirty="0" err="1"/>
              <a:t>насл_диться</a:t>
            </a:r>
            <a:r>
              <a:rPr lang="ru-RU" dirty="0"/>
              <a:t> </a:t>
            </a:r>
            <a:r>
              <a:rPr lang="ru-RU" dirty="0" err="1"/>
              <a:t>тиш_ной</a:t>
            </a:r>
            <a:r>
              <a:rPr lang="ru-RU" dirty="0"/>
              <a:t> и яркими красками скромного </a:t>
            </a:r>
            <a:r>
              <a:rPr lang="ru-RU" dirty="0" smtClean="0"/>
              <a:t>пейзажа</a:t>
            </a:r>
            <a:r>
              <a:rPr lang="ru-RU" dirty="0"/>
              <a:t>. А.А.Рылов сумел </a:t>
            </a:r>
            <a:r>
              <a:rPr lang="ru-RU" dirty="0" smtClean="0"/>
              <a:t>создать </a:t>
            </a:r>
            <a:r>
              <a:rPr lang="ru-RU" dirty="0" err="1"/>
              <a:t>уд_вительно</a:t>
            </a:r>
            <a:r>
              <a:rPr lang="ru-RU" dirty="0"/>
              <a:t> трогательный образ </a:t>
            </a:r>
            <a:r>
              <a:rPr lang="ru-RU" dirty="0" err="1"/>
              <a:t>д_рогой</a:t>
            </a:r>
            <a:r>
              <a:rPr lang="ru-RU" dirty="0"/>
              <a:t> </a:t>
            </a:r>
            <a:r>
              <a:rPr lang="ru-RU" dirty="0" err="1"/>
              <a:t>сер_цу</a:t>
            </a:r>
            <a:r>
              <a:rPr lang="ru-RU" dirty="0"/>
              <a:t> каждого </a:t>
            </a:r>
            <a:r>
              <a:rPr lang="ru-RU" dirty="0" err="1" smtClean="0"/>
              <a:t>ру</a:t>
            </a:r>
            <a:r>
              <a:rPr lang="ru-RU" dirty="0" smtClean="0"/>
              <a:t>…кого </a:t>
            </a:r>
            <a:r>
              <a:rPr lang="ru-RU" dirty="0"/>
              <a:t>человека родной природы.</a:t>
            </a:r>
          </a:p>
        </p:txBody>
      </p:sp>
      <p:pic>
        <p:nvPicPr>
          <p:cNvPr id="4098" name="Picture 2" descr="C:\Documents and Settings\User\Рабочий стол\i.jpg"/>
          <p:cNvPicPr>
            <a:picLocks noGrp="1" noChangeAspect="1" noChangeArrowheads="1"/>
          </p:cNvPicPr>
          <p:nvPr>
            <p:ph sz="quarter" idx="4"/>
          </p:nvPr>
        </p:nvPicPr>
        <p:blipFill>
          <a:blip r:embed="rId2" cstate="print"/>
          <a:stretch>
            <a:fillRect/>
          </a:stretch>
        </p:blipFill>
        <p:spPr bwMode="auto">
          <a:xfrm>
            <a:off x="6357950" y="3590924"/>
            <a:ext cx="2214578" cy="2981348"/>
          </a:xfrm>
          <a:prstGeom prst="rect">
            <a:avLst/>
          </a:prstGeom>
          <a:noFill/>
        </p:spPr>
      </p:pic>
      <p:sp>
        <p:nvSpPr>
          <p:cNvPr id="3" name="Текст 2"/>
          <p:cNvSpPr>
            <a:spLocks noGrp="1"/>
          </p:cNvSpPr>
          <p:nvPr>
            <p:ph type="body" sz="quarter"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7" name="Picture 2" descr="C:\Users\Наталья\Documents\2014-2015\шаблоны\0_b2027_61533491_S.png"/>
          <p:cNvPicPr>
            <a:picLocks noChangeAspect="1" noChangeArrowheads="1"/>
          </p:cNvPicPr>
          <p:nvPr/>
        </p:nvPicPr>
        <p:blipFill>
          <a:blip r:embed="rId3" cstate="print"/>
          <a:srcRect/>
          <a:stretch>
            <a:fillRect/>
          </a:stretch>
        </p:blipFill>
        <p:spPr bwMode="auto">
          <a:xfrm>
            <a:off x="6839744" y="1412776"/>
            <a:ext cx="2304256" cy="17361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Проверь себя</a:t>
            </a:r>
            <a:endParaRPr lang="ru-RU" dirty="0">
              <a:solidFill>
                <a:srgbClr val="FF0000"/>
              </a:solidFill>
            </a:endParaRPr>
          </a:p>
        </p:txBody>
      </p:sp>
      <p:sp>
        <p:nvSpPr>
          <p:cNvPr id="4" name="Содержимое 3"/>
          <p:cNvSpPr>
            <a:spLocks noGrp="1"/>
          </p:cNvSpPr>
          <p:nvPr>
            <p:ph sz="quarter" idx="2"/>
          </p:nvPr>
        </p:nvSpPr>
        <p:spPr>
          <a:xfrm>
            <a:off x="457200" y="2174875"/>
            <a:ext cx="5900750" cy="3951288"/>
          </a:xfrm>
        </p:spPr>
        <p:txBody>
          <a:bodyPr>
            <a:normAutofit/>
          </a:bodyPr>
          <a:lstStyle/>
          <a:p>
            <a:r>
              <a:rPr lang="ru-RU" dirty="0" smtClean="0"/>
              <a:t>Пейзаж нап</a:t>
            </a:r>
            <a:r>
              <a:rPr lang="ru-RU" dirty="0" smtClean="0">
                <a:solidFill>
                  <a:srgbClr val="FF0000"/>
                </a:solidFill>
              </a:rPr>
              <a:t>о</a:t>
            </a:r>
            <a:r>
              <a:rPr lang="ru-RU" dirty="0" smtClean="0"/>
              <a:t>лняет </a:t>
            </a:r>
            <a:r>
              <a:rPr lang="ru-RU" dirty="0"/>
              <a:t>душу </a:t>
            </a:r>
            <a:r>
              <a:rPr lang="ru-RU" dirty="0" smtClean="0"/>
              <a:t>радос</a:t>
            </a:r>
            <a:r>
              <a:rPr lang="ru-RU" dirty="0" smtClean="0">
                <a:solidFill>
                  <a:srgbClr val="FF0000"/>
                </a:solidFill>
              </a:rPr>
              <a:t>т</a:t>
            </a:r>
            <a:r>
              <a:rPr lang="ru-RU" dirty="0" smtClean="0"/>
              <a:t>ным </a:t>
            </a:r>
            <a:r>
              <a:rPr lang="ru-RU" dirty="0"/>
              <a:t>чувством. Художник открывает нам красоту скромных </a:t>
            </a:r>
            <a:r>
              <a:rPr lang="ru-RU" dirty="0" smtClean="0"/>
              <a:t>п</a:t>
            </a:r>
            <a:r>
              <a:rPr lang="ru-RU" dirty="0" smtClean="0">
                <a:solidFill>
                  <a:srgbClr val="FF0000"/>
                </a:solidFill>
              </a:rPr>
              <a:t>о</a:t>
            </a:r>
            <a:r>
              <a:rPr lang="ru-RU" dirty="0" smtClean="0"/>
              <a:t>левых цв</a:t>
            </a:r>
            <a:r>
              <a:rPr lang="ru-RU" dirty="0" smtClean="0">
                <a:solidFill>
                  <a:srgbClr val="FF0000"/>
                </a:solidFill>
              </a:rPr>
              <a:t>е</a:t>
            </a:r>
            <a:r>
              <a:rPr lang="ru-RU" dirty="0" smtClean="0"/>
              <a:t>тов</a:t>
            </a:r>
            <a:r>
              <a:rPr lang="ru-RU" dirty="0"/>
              <a:t>, призывает нас </a:t>
            </a:r>
            <a:r>
              <a:rPr lang="ru-RU" dirty="0" smtClean="0"/>
              <a:t>насл</a:t>
            </a:r>
            <a:r>
              <a:rPr lang="ru-RU" dirty="0" smtClean="0">
                <a:solidFill>
                  <a:srgbClr val="FF0000"/>
                </a:solidFill>
              </a:rPr>
              <a:t>а</a:t>
            </a:r>
            <a:r>
              <a:rPr lang="ru-RU" dirty="0" smtClean="0"/>
              <a:t>диться тиш</a:t>
            </a:r>
            <a:r>
              <a:rPr lang="ru-RU" dirty="0" smtClean="0">
                <a:solidFill>
                  <a:srgbClr val="FF0000"/>
                </a:solidFill>
              </a:rPr>
              <a:t>и</a:t>
            </a:r>
            <a:r>
              <a:rPr lang="ru-RU" dirty="0" smtClean="0"/>
              <a:t>ной </a:t>
            </a:r>
            <a:r>
              <a:rPr lang="ru-RU" dirty="0"/>
              <a:t>и яркими красками скромного </a:t>
            </a:r>
            <a:r>
              <a:rPr lang="ru-RU" dirty="0" smtClean="0"/>
              <a:t>пейзажа</a:t>
            </a:r>
            <a:r>
              <a:rPr lang="ru-RU" dirty="0"/>
              <a:t>. А.А.Рылов сумел </a:t>
            </a:r>
            <a:r>
              <a:rPr lang="ru-RU" dirty="0" smtClean="0"/>
              <a:t>создать уд</a:t>
            </a:r>
            <a:r>
              <a:rPr lang="ru-RU" dirty="0" smtClean="0">
                <a:solidFill>
                  <a:srgbClr val="FF0000"/>
                </a:solidFill>
              </a:rPr>
              <a:t>и</a:t>
            </a:r>
            <a:r>
              <a:rPr lang="ru-RU" dirty="0" smtClean="0"/>
              <a:t>вительно </a:t>
            </a:r>
            <a:r>
              <a:rPr lang="ru-RU" dirty="0"/>
              <a:t>трогательный образ </a:t>
            </a:r>
            <a:r>
              <a:rPr lang="ru-RU" dirty="0" smtClean="0"/>
              <a:t>д</a:t>
            </a:r>
            <a:r>
              <a:rPr lang="ru-RU" dirty="0" smtClean="0">
                <a:solidFill>
                  <a:srgbClr val="FF0000"/>
                </a:solidFill>
              </a:rPr>
              <a:t>о</a:t>
            </a:r>
            <a:r>
              <a:rPr lang="ru-RU" dirty="0" smtClean="0"/>
              <a:t>рогой сер</a:t>
            </a:r>
            <a:r>
              <a:rPr lang="ru-RU" dirty="0" smtClean="0">
                <a:solidFill>
                  <a:srgbClr val="FF0000"/>
                </a:solidFill>
              </a:rPr>
              <a:t>д</a:t>
            </a:r>
            <a:r>
              <a:rPr lang="ru-RU" dirty="0" smtClean="0"/>
              <a:t>цу </a:t>
            </a:r>
            <a:r>
              <a:rPr lang="ru-RU" dirty="0"/>
              <a:t>каждого </a:t>
            </a:r>
            <a:r>
              <a:rPr lang="ru-RU" dirty="0" smtClean="0"/>
              <a:t>ру</a:t>
            </a:r>
            <a:r>
              <a:rPr lang="ru-RU" dirty="0" smtClean="0">
                <a:solidFill>
                  <a:srgbClr val="FF0000"/>
                </a:solidFill>
              </a:rPr>
              <a:t>сс</a:t>
            </a:r>
            <a:r>
              <a:rPr lang="ru-RU" dirty="0" smtClean="0"/>
              <a:t>кого </a:t>
            </a:r>
            <a:r>
              <a:rPr lang="ru-RU" dirty="0"/>
              <a:t>человека родной природы.</a:t>
            </a:r>
          </a:p>
        </p:txBody>
      </p:sp>
      <p:pic>
        <p:nvPicPr>
          <p:cNvPr id="4098" name="Picture 2" descr="C:\Documents and Settings\User\Рабочий стол\i.jpg"/>
          <p:cNvPicPr>
            <a:picLocks noGrp="1" noChangeAspect="1" noChangeArrowheads="1"/>
          </p:cNvPicPr>
          <p:nvPr>
            <p:ph sz="quarter" idx="4"/>
          </p:nvPr>
        </p:nvPicPr>
        <p:blipFill>
          <a:blip r:embed="rId2" cstate="print"/>
          <a:stretch>
            <a:fillRect/>
          </a:stretch>
        </p:blipFill>
        <p:spPr bwMode="auto">
          <a:xfrm>
            <a:off x="6286512" y="4071942"/>
            <a:ext cx="2500330" cy="2428892"/>
          </a:xfrm>
          <a:prstGeom prst="rect">
            <a:avLst/>
          </a:prstGeom>
          <a:noFill/>
        </p:spPr>
      </p:pic>
      <p:sp>
        <p:nvSpPr>
          <p:cNvPr id="3" name="Текст 2"/>
          <p:cNvSpPr>
            <a:spLocks noGrp="1"/>
          </p:cNvSpPr>
          <p:nvPr>
            <p:ph type="body" sz="quarter" idx="1"/>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pic>
        <p:nvPicPr>
          <p:cNvPr id="3075" name="Picture 3" descr="C:\Users\Наталья\Documents\2014-2015\шаблоны\image.jpg"/>
          <p:cNvPicPr>
            <a:picLocks noChangeAspect="1" noChangeArrowheads="1"/>
          </p:cNvPicPr>
          <p:nvPr/>
        </p:nvPicPr>
        <p:blipFill>
          <a:blip r:embed="rId3" cstate="print"/>
          <a:srcRect/>
          <a:stretch>
            <a:fillRect/>
          </a:stretch>
        </p:blipFill>
        <p:spPr bwMode="auto">
          <a:xfrm>
            <a:off x="7415808" y="188640"/>
            <a:ext cx="1728192" cy="299035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fontScale="85000" lnSpcReduction="20000"/>
          </a:bodyPr>
          <a:lstStyle/>
          <a:p>
            <a:endParaRPr lang="ru-RU" dirty="0" smtClean="0"/>
          </a:p>
          <a:p>
            <a:endParaRPr lang="ru-RU" dirty="0"/>
          </a:p>
          <a:p>
            <a:pPr algn="ctr"/>
            <a:r>
              <a:rPr lang="ru-RU" sz="2800" b="1" dirty="0" smtClean="0">
                <a:latin typeface="Times New Roman" pitchFamily="18" charset="0"/>
                <a:cs typeface="Times New Roman" pitchFamily="18" charset="0"/>
              </a:rPr>
              <a:t>Полевая рябинка. 1922.</a:t>
            </a:r>
            <a:endParaRPr lang="ru-RU" sz="28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043608" y="260648"/>
            <a:ext cx="7416824" cy="5463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pPr fontAlgn="auto">
              <a:spcAft>
                <a:spcPts val="0"/>
              </a:spcAft>
              <a:defRPr/>
            </a:pPr>
            <a:r>
              <a:rPr lang="ru-RU" sz="5400" dirty="0" smtClean="0">
                <a:solidFill>
                  <a:srgbClr val="FF0000"/>
                </a:solidFill>
              </a:rPr>
              <a:t>Отдохнём!!!</a:t>
            </a:r>
            <a:endParaRPr lang="ru-RU" sz="5400" dirty="0">
              <a:solidFill>
                <a:srgbClr val="FF0000"/>
              </a:solidFill>
            </a:endParaRPr>
          </a:p>
        </p:txBody>
      </p:sp>
      <p:pic>
        <p:nvPicPr>
          <p:cNvPr id="28675" name="Рисунок 2" descr="0_23ba7_a709d037_L.gif"/>
          <p:cNvPicPr>
            <a:picLocks noChangeAspect="1"/>
          </p:cNvPicPr>
          <p:nvPr/>
        </p:nvPicPr>
        <p:blipFill>
          <a:blip r:embed="rId2" cstate="print"/>
          <a:srcRect/>
          <a:stretch>
            <a:fillRect/>
          </a:stretch>
        </p:blipFill>
        <p:spPr bwMode="auto">
          <a:xfrm>
            <a:off x="357188" y="2214563"/>
            <a:ext cx="4762500" cy="3571875"/>
          </a:xfrm>
          <a:prstGeom prst="rect">
            <a:avLst/>
          </a:prstGeom>
          <a:noFill/>
          <a:ln w="9525">
            <a:noFill/>
            <a:miter lim="800000"/>
            <a:headEnd/>
            <a:tailEnd/>
          </a:ln>
        </p:spPr>
      </p:pic>
      <p:pic>
        <p:nvPicPr>
          <p:cNvPr id="28676" name="Рисунок 3" descr="photo70.gif"/>
          <p:cNvPicPr>
            <a:picLocks noChangeAspect="1"/>
          </p:cNvPicPr>
          <p:nvPr/>
        </p:nvPicPr>
        <p:blipFill>
          <a:blip r:embed="rId3" cstate="print"/>
          <a:srcRect/>
          <a:stretch>
            <a:fillRect/>
          </a:stretch>
        </p:blipFill>
        <p:spPr bwMode="auto">
          <a:xfrm>
            <a:off x="5715000" y="2500313"/>
            <a:ext cx="3071813"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b="1" dirty="0" smtClean="0">
                <a:solidFill>
                  <a:srgbClr val="FF0000"/>
                </a:solidFill>
              </a:rPr>
              <a:t>Помоги себе!</a:t>
            </a:r>
            <a:endParaRPr lang="ru-RU" b="1" dirty="0">
              <a:solidFill>
                <a:srgbClr val="FF0000"/>
              </a:solidFill>
            </a:endParaRPr>
          </a:p>
        </p:txBody>
      </p:sp>
      <p:pic>
        <p:nvPicPr>
          <p:cNvPr id="10242" name="Picture 2" descr="C:\Users\Наталья\Documents\2014-2015\шаблоны\9.gif"/>
          <p:cNvPicPr>
            <a:picLocks noGrp="1" noChangeAspect="1" noChangeArrowheads="1" noCrop="1"/>
          </p:cNvPicPr>
          <p:nvPr>
            <p:ph idx="1"/>
          </p:nvPr>
        </p:nvPicPr>
        <p:blipFill>
          <a:blip r:embed="rId2" cstate="print"/>
          <a:srcRect/>
          <a:stretch>
            <a:fillRect/>
          </a:stretch>
        </p:blipFill>
        <p:spPr bwMode="auto">
          <a:xfrm>
            <a:off x="3491880" y="1340768"/>
            <a:ext cx="2229396" cy="44587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Подбери нужные слова!</a:t>
            </a:r>
            <a:endParaRPr lang="ru-RU" dirty="0">
              <a:solidFill>
                <a:srgbClr val="FF0000"/>
              </a:solidFill>
            </a:endParaRPr>
          </a:p>
        </p:txBody>
      </p:sp>
      <p:sp>
        <p:nvSpPr>
          <p:cNvPr id="3" name="Содержимое 2"/>
          <p:cNvSpPr>
            <a:spLocks noGrp="1"/>
          </p:cNvSpPr>
          <p:nvPr>
            <p:ph idx="1"/>
          </p:nvPr>
        </p:nvSpPr>
        <p:spPr>
          <a:xfrm>
            <a:off x="457200" y="1340769"/>
            <a:ext cx="8229600" cy="4032448"/>
          </a:xfrm>
        </p:spPr>
        <p:txBody>
          <a:bodyPr>
            <a:normAutofit fontScale="70000" lnSpcReduction="20000"/>
          </a:bodyPr>
          <a:lstStyle/>
          <a:p>
            <a:r>
              <a:rPr lang="ru-RU" dirty="0" smtClean="0"/>
              <a:t>бескрайний </a:t>
            </a:r>
            <a:r>
              <a:rPr lang="ru-RU" dirty="0" smtClean="0"/>
              <a:t>зелёный массив, величавая тишина, внешняя простота, прозрачный воздух; достоверная картина; естественная красота, живописный уголок</a:t>
            </a:r>
          </a:p>
          <a:p>
            <a:r>
              <a:rPr lang="ru-RU" dirty="0" smtClean="0"/>
              <a:t>желтеющая трава, золотисто-жёлтый оттенок, золотистый тон, золотое сияние; изумительное живописное богатство, изумрудная зелень, изящество штриха; клочковатые тучи, колорит картины, кучевые облака; линия горизонта, мчатся облака; нежное цветение, никнущие травы; осенний пейзаж, ощущение глубины и пространства; прозрачная синева; раскинулось шатром небо; яркие золотые цвета, бегущие облака, безграничный простор.</a:t>
            </a:r>
          </a:p>
          <a:p>
            <a:r>
              <a:rPr lang="ru-RU" dirty="0" smtClean="0"/>
              <a:t>воспринимать красоту, замечательно передать; запечатлеть облик, лирические пейзажи; мастерски написана, многогранное цветовое решение, яркий контраст.</a:t>
            </a:r>
          </a:p>
          <a:p>
            <a:pPr>
              <a:buNone/>
            </a:pPr>
            <a:endParaRPr lang="ru-RU" dirty="0"/>
          </a:p>
        </p:txBody>
      </p:sp>
      <p:pic>
        <p:nvPicPr>
          <p:cNvPr id="2051" name="Picture 3" descr="C:\Users\Наталья\Documents\2014-2015\шаблоны\0efb8ae45862.gif"/>
          <p:cNvPicPr>
            <a:picLocks noChangeAspect="1" noChangeArrowheads="1" noCrop="1"/>
          </p:cNvPicPr>
          <p:nvPr/>
        </p:nvPicPr>
        <p:blipFill>
          <a:blip r:embed="rId2" cstate="print"/>
          <a:srcRect/>
          <a:stretch>
            <a:fillRect/>
          </a:stretch>
        </p:blipFill>
        <p:spPr bwMode="auto">
          <a:xfrm>
            <a:off x="4283968" y="5301208"/>
            <a:ext cx="1656184" cy="148431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u="sng" dirty="0" smtClean="0">
                <a:solidFill>
                  <a:srgbClr val="FF0000"/>
                </a:solidFill>
              </a:rPr>
              <a:t>Работа с деформированным текстом.</a:t>
            </a:r>
            <a:r>
              <a:rPr lang="ru-RU" sz="4000" b="1" dirty="0" smtClean="0">
                <a:solidFill>
                  <a:srgbClr val="FF0000"/>
                </a:solidFill>
              </a:rPr>
              <a:t/>
            </a:r>
            <a:br>
              <a:rPr lang="ru-RU" sz="4000"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a:xfrm>
            <a:off x="457200" y="1600201"/>
            <a:ext cx="8229600" cy="3701008"/>
          </a:xfrm>
        </p:spPr>
        <p:txBody>
          <a:bodyPr>
            <a:normAutofit fontScale="62500" lnSpcReduction="20000"/>
          </a:bodyPr>
          <a:lstStyle/>
          <a:p>
            <a:r>
              <a:rPr lang="ru-RU" dirty="0" smtClean="0"/>
              <a:t>Перед </a:t>
            </a:r>
            <a:r>
              <a:rPr lang="ru-RU" dirty="0" smtClean="0"/>
              <a:t>нами картина художника ….</a:t>
            </a:r>
          </a:p>
          <a:p>
            <a:r>
              <a:rPr lang="ru-RU" dirty="0" smtClean="0"/>
              <a:t>На этом … художник изобразил … полдень.</a:t>
            </a:r>
          </a:p>
          <a:p>
            <a:r>
              <a:rPr lang="ru-RU" dirty="0" smtClean="0"/>
              <a:t>Загорелась …огнём полевая рябинка. </a:t>
            </a:r>
          </a:p>
          <a:p>
            <a:r>
              <a:rPr lang="ru-RU" dirty="0" smtClean="0"/>
              <a:t>… цветы пижмы полыхают …, словно впитывают в себя лучи …</a:t>
            </a:r>
          </a:p>
          <a:p>
            <a:r>
              <a:rPr lang="ru-RU" dirty="0" smtClean="0"/>
              <a:t>Нарядные цветы … на переднем плане картины.</a:t>
            </a:r>
          </a:p>
          <a:p>
            <a:r>
              <a:rPr lang="ru-RU" dirty="0" smtClean="0"/>
              <a:t>Они высоко подняли свои …. </a:t>
            </a:r>
          </a:p>
          <a:p>
            <a:r>
              <a:rPr lang="ru-RU" dirty="0" smtClean="0"/>
              <a:t>Над бескрайними просторами полей раскинулось… небо</a:t>
            </a:r>
          </a:p>
          <a:p>
            <a:r>
              <a:rPr lang="ru-RU" dirty="0" smtClean="0"/>
              <a:t>По нему мчатся …. облака.</a:t>
            </a:r>
          </a:p>
          <a:p>
            <a:r>
              <a:rPr lang="ru-RU" dirty="0" smtClean="0"/>
              <a:t>… журчит речка, которая словно бы напиталось за лето синевой чистого неба.</a:t>
            </a:r>
          </a:p>
          <a:p>
            <a:r>
              <a:rPr lang="ru-RU" dirty="0" smtClean="0"/>
              <a:t>… склонились к реке. </a:t>
            </a:r>
          </a:p>
          <a:p>
            <a:pPr>
              <a:buNone/>
            </a:pPr>
            <a:r>
              <a:rPr lang="ru-RU" dirty="0" smtClean="0"/>
              <a:t> </a:t>
            </a:r>
          </a:p>
          <a:p>
            <a:pPr>
              <a:buNone/>
            </a:pPr>
            <a:endParaRPr lang="ru-RU" dirty="0"/>
          </a:p>
        </p:txBody>
      </p:sp>
      <p:pic>
        <p:nvPicPr>
          <p:cNvPr id="1026" name="Picture 2" descr="C:\Users\Наталья\Documents\2014-2015\шаблоны\49.gif"/>
          <p:cNvPicPr>
            <a:picLocks noChangeAspect="1" noChangeArrowheads="1" noCrop="1"/>
          </p:cNvPicPr>
          <p:nvPr/>
        </p:nvPicPr>
        <p:blipFill>
          <a:blip r:embed="rId2" cstate="print"/>
          <a:srcRect/>
          <a:stretch>
            <a:fillRect/>
          </a:stretch>
        </p:blipFill>
        <p:spPr bwMode="auto">
          <a:xfrm>
            <a:off x="4860032" y="4509119"/>
            <a:ext cx="1800200" cy="235026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dirty="0" smtClean="0">
                <a:solidFill>
                  <a:srgbClr val="0070C0"/>
                </a:solidFill>
              </a:rPr>
              <a:t>Составление плана сочинения.</a:t>
            </a:r>
            <a:br>
              <a:rPr lang="ru-RU" b="1" dirty="0" smtClean="0">
                <a:solidFill>
                  <a:srgbClr val="0070C0"/>
                </a:solidFill>
              </a:rPr>
            </a:br>
            <a:endParaRPr lang="ru-RU" b="1" dirty="0">
              <a:solidFill>
                <a:srgbClr val="0070C0"/>
              </a:solidFill>
            </a:endParaRPr>
          </a:p>
        </p:txBody>
      </p:sp>
      <p:sp>
        <p:nvSpPr>
          <p:cNvPr id="8" name="Содержимое 7"/>
          <p:cNvSpPr>
            <a:spLocks noGrp="1"/>
          </p:cNvSpPr>
          <p:nvPr>
            <p:ph idx="1"/>
          </p:nvPr>
        </p:nvSpPr>
        <p:spPr/>
        <p:txBody>
          <a:bodyPr>
            <a:normAutofit/>
          </a:bodyPr>
          <a:lstStyle/>
          <a:p>
            <a:pPr>
              <a:buNone/>
            </a:pPr>
            <a:r>
              <a:rPr lang="ru-RU" b="1" dirty="0" smtClean="0"/>
              <a:t>1. Вступление.</a:t>
            </a:r>
          </a:p>
          <a:p>
            <a:pPr>
              <a:buNone/>
            </a:pPr>
            <a:r>
              <a:rPr lang="ru-RU" b="1" dirty="0" smtClean="0"/>
              <a:t>2. Основная часть( 3 абзаца)</a:t>
            </a:r>
          </a:p>
          <a:p>
            <a:pPr>
              <a:buNone/>
            </a:pPr>
            <a:r>
              <a:rPr lang="ru-RU" b="1" dirty="0" smtClean="0"/>
              <a:t>3. Заключение.</a:t>
            </a:r>
            <a:endParaRPr lang="ru-RU" b="1" dirty="0"/>
          </a:p>
        </p:txBody>
      </p:sp>
      <p:pic>
        <p:nvPicPr>
          <p:cNvPr id="9" name="Picture 2" descr="C:\Users\Наталья\Documents\2014-2015\шаблоны\1af6bf02b609.gif"/>
          <p:cNvPicPr>
            <a:picLocks noChangeAspect="1" noChangeArrowheads="1" noCrop="1"/>
          </p:cNvPicPr>
          <p:nvPr/>
        </p:nvPicPr>
        <p:blipFill>
          <a:blip r:embed="rId2" cstate="print"/>
          <a:srcRect/>
          <a:stretch>
            <a:fillRect/>
          </a:stretch>
        </p:blipFill>
        <p:spPr bwMode="auto">
          <a:xfrm>
            <a:off x="7236296" y="692696"/>
            <a:ext cx="1676400" cy="2019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dirty="0" smtClean="0">
                <a:solidFill>
                  <a:srgbClr val="0070C0"/>
                </a:solidFill>
              </a:rPr>
              <a:t>Составление плана сочинения.</a:t>
            </a:r>
            <a:br>
              <a:rPr lang="ru-RU" b="1" dirty="0" smtClean="0">
                <a:solidFill>
                  <a:srgbClr val="0070C0"/>
                </a:solidFill>
              </a:rPr>
            </a:br>
            <a:endParaRPr lang="ru-RU" b="1" dirty="0">
              <a:solidFill>
                <a:srgbClr val="0070C0"/>
              </a:solidFill>
            </a:endParaRPr>
          </a:p>
        </p:txBody>
      </p:sp>
      <p:sp>
        <p:nvSpPr>
          <p:cNvPr id="8" name="Содержимое 7"/>
          <p:cNvSpPr>
            <a:spLocks noGrp="1"/>
          </p:cNvSpPr>
          <p:nvPr>
            <p:ph idx="1"/>
          </p:nvPr>
        </p:nvSpPr>
        <p:spPr/>
        <p:txBody>
          <a:bodyPr>
            <a:normAutofit/>
          </a:bodyPr>
          <a:lstStyle/>
          <a:p>
            <a:pPr>
              <a:buNone/>
            </a:pPr>
            <a:r>
              <a:rPr lang="ru-RU" b="1" dirty="0" smtClean="0"/>
              <a:t>1. Автор картины</a:t>
            </a:r>
          </a:p>
          <a:p>
            <a:pPr>
              <a:buNone/>
            </a:pPr>
            <a:r>
              <a:rPr lang="ru-RU" b="1" dirty="0" smtClean="0"/>
              <a:t>2. Описание картины</a:t>
            </a:r>
          </a:p>
          <a:p>
            <a:r>
              <a:rPr lang="ru-RU" b="1" dirty="0" smtClean="0"/>
              <a:t>Передний план картины.</a:t>
            </a:r>
          </a:p>
          <a:p>
            <a:r>
              <a:rPr lang="ru-RU" b="1" dirty="0" smtClean="0"/>
              <a:t>Центральная часть картины</a:t>
            </a:r>
          </a:p>
          <a:p>
            <a:r>
              <a:rPr lang="ru-RU" b="1" dirty="0" smtClean="0"/>
              <a:t>Задний план картины.</a:t>
            </a:r>
          </a:p>
          <a:p>
            <a:pPr>
              <a:buNone/>
            </a:pPr>
            <a:r>
              <a:rPr lang="ru-RU" b="1" dirty="0" smtClean="0"/>
              <a:t>3. Моё отношение к картине.</a:t>
            </a:r>
            <a:endParaRPr lang="ru-RU" b="1" dirty="0"/>
          </a:p>
        </p:txBody>
      </p:sp>
      <p:pic>
        <p:nvPicPr>
          <p:cNvPr id="9" name="Picture 2" descr="C:\Users\Наталья\Documents\2014-2015\шаблоны\1af6bf02b609.gif"/>
          <p:cNvPicPr>
            <a:picLocks noChangeAspect="1" noChangeArrowheads="1" noCrop="1"/>
          </p:cNvPicPr>
          <p:nvPr/>
        </p:nvPicPr>
        <p:blipFill>
          <a:blip r:embed="rId2" cstate="print"/>
          <a:srcRect/>
          <a:stretch>
            <a:fillRect/>
          </a:stretch>
        </p:blipFill>
        <p:spPr bwMode="auto">
          <a:xfrm>
            <a:off x="7308304" y="836712"/>
            <a:ext cx="1676400" cy="20193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dirty="0" smtClean="0">
                <a:solidFill>
                  <a:srgbClr val="0070C0"/>
                </a:solidFill>
              </a:rPr>
              <a:t>Составление плана сочинения.</a:t>
            </a:r>
            <a:br>
              <a:rPr lang="ru-RU" b="1" dirty="0" smtClean="0">
                <a:solidFill>
                  <a:srgbClr val="0070C0"/>
                </a:solidFill>
              </a:rPr>
            </a:br>
            <a:endParaRPr lang="ru-RU" b="1" dirty="0">
              <a:solidFill>
                <a:srgbClr val="0070C0"/>
              </a:solidFill>
            </a:endParaRPr>
          </a:p>
        </p:txBody>
      </p:sp>
      <p:sp>
        <p:nvSpPr>
          <p:cNvPr id="8" name="Содержимое 7"/>
          <p:cNvSpPr>
            <a:spLocks noGrp="1"/>
          </p:cNvSpPr>
          <p:nvPr>
            <p:ph idx="1"/>
          </p:nvPr>
        </p:nvSpPr>
        <p:spPr/>
        <p:txBody>
          <a:bodyPr>
            <a:normAutofit fontScale="55000" lnSpcReduction="20000"/>
          </a:bodyPr>
          <a:lstStyle/>
          <a:p>
            <a:pPr>
              <a:buNone/>
            </a:pPr>
            <a:r>
              <a:rPr lang="ru-RU" b="1" dirty="0" smtClean="0">
                <a:solidFill>
                  <a:srgbClr val="00B050"/>
                </a:solidFill>
              </a:rPr>
              <a:t>1.Художник А. А. Рылов – певец русской природы.</a:t>
            </a:r>
          </a:p>
          <a:p>
            <a:pPr>
              <a:buNone/>
            </a:pPr>
            <a:r>
              <a:rPr lang="ru-RU" b="1" dirty="0" smtClean="0">
                <a:solidFill>
                  <a:schemeClr val="accent6">
                    <a:lumMod val="50000"/>
                  </a:schemeClr>
                </a:solidFill>
              </a:rPr>
              <a:t>2.Описание картины А.А.Рылова «Полевая рябинка»</a:t>
            </a:r>
          </a:p>
          <a:p>
            <a:pPr>
              <a:buNone/>
            </a:pPr>
            <a:r>
              <a:rPr lang="ru-RU" b="1" u="sng" dirty="0" smtClean="0">
                <a:solidFill>
                  <a:schemeClr val="accent6">
                    <a:lumMod val="50000"/>
                  </a:schemeClr>
                </a:solidFill>
              </a:rPr>
              <a:t>Передний план картины.</a:t>
            </a:r>
            <a:endParaRPr lang="ru-RU" b="1" dirty="0" smtClean="0">
              <a:solidFill>
                <a:schemeClr val="accent6">
                  <a:lumMod val="50000"/>
                </a:schemeClr>
              </a:solidFill>
            </a:endParaRPr>
          </a:p>
          <a:p>
            <a:r>
              <a:rPr lang="ru-RU" b="1" dirty="0" smtClean="0">
                <a:solidFill>
                  <a:schemeClr val="accent6">
                    <a:lumMod val="50000"/>
                  </a:schemeClr>
                </a:solidFill>
              </a:rPr>
              <a:t>а) цветущий луг;</a:t>
            </a:r>
          </a:p>
          <a:p>
            <a:r>
              <a:rPr lang="ru-RU" b="1" dirty="0" smtClean="0">
                <a:solidFill>
                  <a:schemeClr val="accent6">
                    <a:lumMod val="50000"/>
                  </a:schemeClr>
                </a:solidFill>
              </a:rPr>
              <a:t>б) цветы пижмы;</a:t>
            </a:r>
          </a:p>
          <a:p>
            <a:r>
              <a:rPr lang="ru-RU" b="1" dirty="0" smtClean="0">
                <a:solidFill>
                  <a:schemeClr val="accent6">
                    <a:lumMod val="50000"/>
                  </a:schemeClr>
                </a:solidFill>
              </a:rPr>
              <a:t>в) настроение.</a:t>
            </a:r>
          </a:p>
          <a:p>
            <a:pPr>
              <a:buNone/>
            </a:pPr>
            <a:r>
              <a:rPr lang="ru-RU" u="sng" dirty="0" smtClean="0"/>
              <a:t> </a:t>
            </a:r>
            <a:r>
              <a:rPr lang="ru-RU" b="1" u="sng" dirty="0" smtClean="0">
                <a:solidFill>
                  <a:srgbClr val="002060"/>
                </a:solidFill>
              </a:rPr>
              <a:t>Центральная часть картины</a:t>
            </a:r>
          </a:p>
          <a:p>
            <a:r>
              <a:rPr lang="ru-RU" b="1" dirty="0" smtClean="0">
                <a:solidFill>
                  <a:srgbClr val="002060"/>
                </a:solidFill>
              </a:rPr>
              <a:t>а) река;</a:t>
            </a:r>
          </a:p>
          <a:p>
            <a:r>
              <a:rPr lang="ru-RU" b="1" dirty="0" smtClean="0">
                <a:solidFill>
                  <a:srgbClr val="002060"/>
                </a:solidFill>
              </a:rPr>
              <a:t>б) кусты, деревья по берегам реки;</a:t>
            </a:r>
          </a:p>
          <a:p>
            <a:r>
              <a:rPr lang="ru-RU" b="1" dirty="0" smtClean="0">
                <a:solidFill>
                  <a:srgbClr val="002060"/>
                </a:solidFill>
              </a:rPr>
              <a:t>в) краски, которые использует художник;</a:t>
            </a:r>
          </a:p>
          <a:p>
            <a:r>
              <a:rPr lang="ru-RU" b="1" dirty="0" smtClean="0">
                <a:solidFill>
                  <a:srgbClr val="002060"/>
                </a:solidFill>
              </a:rPr>
              <a:t>г) слова В. Солоухина.</a:t>
            </a:r>
          </a:p>
          <a:p>
            <a:pPr>
              <a:buNone/>
            </a:pPr>
            <a:r>
              <a:rPr lang="ru-RU" b="1" u="sng" dirty="0" smtClean="0">
                <a:solidFill>
                  <a:srgbClr val="7030A0"/>
                </a:solidFill>
              </a:rPr>
              <a:t> Задний план картины.</a:t>
            </a:r>
          </a:p>
          <a:p>
            <a:r>
              <a:rPr lang="ru-RU" b="1" dirty="0" smtClean="0">
                <a:solidFill>
                  <a:srgbClr val="7030A0"/>
                </a:solidFill>
              </a:rPr>
              <a:t>а) поле;</a:t>
            </a:r>
          </a:p>
          <a:p>
            <a:r>
              <a:rPr lang="ru-RU" b="1" dirty="0" smtClean="0">
                <a:solidFill>
                  <a:srgbClr val="7030A0"/>
                </a:solidFill>
              </a:rPr>
              <a:t>б) деревья вдали;</a:t>
            </a:r>
          </a:p>
          <a:p>
            <a:r>
              <a:rPr lang="ru-RU" b="1" dirty="0" smtClean="0">
                <a:solidFill>
                  <a:srgbClr val="7030A0"/>
                </a:solidFill>
              </a:rPr>
              <a:t>в) небо.</a:t>
            </a:r>
          </a:p>
          <a:p>
            <a:pPr>
              <a:buNone/>
            </a:pPr>
            <a:r>
              <a:rPr lang="ru-RU" b="1" dirty="0" smtClean="0">
                <a:solidFill>
                  <a:srgbClr val="0070C0"/>
                </a:solidFill>
              </a:rPr>
              <a:t>3. Что я чувствую, когда смотрю на картину А. А. Рылова “Полевая рябинка”?</a:t>
            </a:r>
          </a:p>
          <a:p>
            <a:endParaRPr lang="ru-RU" b="1" dirty="0">
              <a:solidFill>
                <a:srgbClr val="0070C0"/>
              </a:solidFill>
            </a:endParaRPr>
          </a:p>
        </p:txBody>
      </p:sp>
      <p:pic>
        <p:nvPicPr>
          <p:cNvPr id="9" name="Picture 2" descr="C:\Users\Наталья\Documents\2014-2015\шаблоны\1af6bf02b609.gif"/>
          <p:cNvPicPr>
            <a:picLocks noChangeAspect="1" noChangeArrowheads="1" noCrop="1"/>
          </p:cNvPicPr>
          <p:nvPr/>
        </p:nvPicPr>
        <p:blipFill>
          <a:blip r:embed="rId2" cstate="print"/>
          <a:srcRect/>
          <a:stretch>
            <a:fillRect/>
          </a:stretch>
        </p:blipFill>
        <p:spPr bwMode="auto">
          <a:xfrm>
            <a:off x="7236296" y="188640"/>
            <a:ext cx="1676400" cy="20193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FF0000"/>
                </a:solidFill>
              </a:rPr>
              <a:t>Откроем учебник!</a:t>
            </a:r>
            <a:endParaRPr lang="ru-RU" dirty="0">
              <a:solidFill>
                <a:srgbClr val="FF0000"/>
              </a:solidFill>
            </a:endParaRPr>
          </a:p>
        </p:txBody>
      </p:sp>
      <p:sp>
        <p:nvSpPr>
          <p:cNvPr id="5" name="Содержимое 4"/>
          <p:cNvSpPr>
            <a:spLocks noGrp="1"/>
          </p:cNvSpPr>
          <p:nvPr>
            <p:ph idx="1"/>
          </p:nvPr>
        </p:nvSpPr>
        <p:spPr>
          <a:xfrm>
            <a:off x="1435608" y="1447800"/>
            <a:ext cx="7498080" cy="973088"/>
          </a:xfrm>
        </p:spPr>
        <p:txBody>
          <a:bodyPr>
            <a:normAutofit/>
          </a:bodyPr>
          <a:lstStyle/>
          <a:p>
            <a:pPr algn="ctr">
              <a:buNone/>
            </a:pPr>
            <a:r>
              <a:rPr lang="ru-RU" sz="4000" b="1" dirty="0" smtClean="0"/>
              <a:t>1. Упр.123.</a:t>
            </a:r>
            <a:endParaRPr lang="ru-RU" sz="4000" b="1" dirty="0"/>
          </a:p>
        </p:txBody>
      </p:sp>
      <p:pic>
        <p:nvPicPr>
          <p:cNvPr id="2050" name="Picture 2" descr="C:\Users\Наталья\Documents\2014-2015\шаблоны\24.09b65255a150.jpg"/>
          <p:cNvPicPr>
            <a:picLocks noChangeAspect="1" noChangeArrowheads="1"/>
          </p:cNvPicPr>
          <p:nvPr/>
        </p:nvPicPr>
        <p:blipFill>
          <a:blip r:embed="rId2" cstate="print"/>
          <a:srcRect/>
          <a:stretch>
            <a:fillRect/>
          </a:stretch>
        </p:blipFill>
        <p:spPr bwMode="auto">
          <a:xfrm>
            <a:off x="3203848" y="3501008"/>
            <a:ext cx="2543175" cy="21431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сочинения</a:t>
            </a:r>
            <a:endParaRPr lang="ru-RU" dirty="0"/>
          </a:p>
        </p:txBody>
      </p:sp>
      <p:sp>
        <p:nvSpPr>
          <p:cNvPr id="3" name="Содержимое 2"/>
          <p:cNvSpPr>
            <a:spLocks noGrp="1"/>
          </p:cNvSpPr>
          <p:nvPr>
            <p:ph sz="quarter" idx="1"/>
          </p:nvPr>
        </p:nvSpPr>
        <p:spPr/>
        <p:txBody>
          <a:bodyPr>
            <a:normAutofit fontScale="92500" lnSpcReduction="20000"/>
          </a:bodyPr>
          <a:lstStyle/>
          <a:p>
            <a:pPr>
              <a:buNone/>
            </a:pPr>
            <a:r>
              <a:rPr lang="ru-RU" sz="2000" dirty="0"/>
              <a:t>Замечательный </a:t>
            </a:r>
            <a:r>
              <a:rPr lang="ru-RU" sz="2000" dirty="0" smtClean="0"/>
              <a:t>художник-пейзажист Рылов </a:t>
            </a:r>
            <a:r>
              <a:rPr lang="ru-RU" sz="2000" dirty="0"/>
              <a:t>изображает природу как чудесный мир </a:t>
            </a:r>
            <a:r>
              <a:rPr lang="ru-RU" sz="2000" dirty="0" smtClean="0"/>
              <a:t>красоты.</a:t>
            </a:r>
          </a:p>
          <a:p>
            <a:pPr>
              <a:buNone/>
            </a:pPr>
            <a:r>
              <a:rPr lang="ru-RU" sz="2000" dirty="0" smtClean="0"/>
              <a:t>На картине «Полевая рябинка» художник изобразил знойный полдень.</a:t>
            </a:r>
            <a:r>
              <a:rPr lang="ru-RU" sz="2000" dirty="0"/>
              <a:t> </a:t>
            </a:r>
            <a:r>
              <a:rPr lang="ru-RU" sz="2000" dirty="0" smtClean="0"/>
              <a:t>Над </a:t>
            </a:r>
            <a:r>
              <a:rPr lang="ru-RU" sz="2000" dirty="0"/>
              <a:t>бескрайними просторами полей раскинулось огромное небо. По нему мчатся пышные </a:t>
            </a:r>
            <a:r>
              <a:rPr lang="ru-RU" sz="2000" dirty="0" smtClean="0"/>
              <a:t>облака. Тихое </a:t>
            </a:r>
            <a:r>
              <a:rPr lang="ru-RU" sz="2000" dirty="0"/>
              <a:t>журчание речки словно бы напиталось за лето синевой чистого неба. Грустные ивы склонились к реке. В почётном карауле выстроились берёзки.</a:t>
            </a:r>
          </a:p>
          <a:p>
            <a:endParaRPr lang="ru-RU" sz="2000" dirty="0"/>
          </a:p>
        </p:txBody>
      </p:sp>
      <p:sp>
        <p:nvSpPr>
          <p:cNvPr id="4" name="Содержимое 3"/>
          <p:cNvSpPr>
            <a:spLocks noGrp="1"/>
          </p:cNvSpPr>
          <p:nvPr>
            <p:ph sz="quarter" idx="2"/>
          </p:nvPr>
        </p:nvSpPr>
        <p:spPr>
          <a:xfrm>
            <a:off x="4572000" y="1600200"/>
            <a:ext cx="4114800" cy="5043510"/>
          </a:xfrm>
        </p:spPr>
        <p:txBody>
          <a:bodyPr>
            <a:normAutofit fontScale="92500" lnSpcReduction="20000"/>
          </a:bodyPr>
          <a:lstStyle/>
          <a:p>
            <a:pPr>
              <a:buNone/>
            </a:pPr>
            <a:r>
              <a:rPr lang="ru-RU" sz="2000" dirty="0" smtClean="0"/>
              <a:t>Загорелась </a:t>
            </a:r>
            <a:r>
              <a:rPr lang="ru-RU" sz="2000" dirty="0"/>
              <a:t>ярким огнём полевая рябинка. Ярко-жёлтые цветы пижмы полыхают золотом, словно впитывают в себя лучи летнего солнца. Нарядные цветы красуются на переднем плане картины. Они высоко подняли свои красноватые зонтики. Кусты рябинника ярко выделяются на фоне местами выжженной солнцем травы. Белые полевые цветы оживляют пейзаж, участвуя в создании атмосферы летнего праздника</a:t>
            </a:r>
            <a:r>
              <a:rPr lang="ru-RU" sz="2000" dirty="0" smtClean="0"/>
              <a:t>.</a:t>
            </a:r>
          </a:p>
          <a:p>
            <a:pPr>
              <a:buNone/>
            </a:pPr>
            <a:r>
              <a:rPr lang="ru-RU" sz="2000" dirty="0" smtClean="0"/>
              <a:t>Природа </a:t>
            </a:r>
            <a:r>
              <a:rPr lang="ru-RU" sz="2000" dirty="0"/>
              <a:t>в картине А.А.Рылова предстаёт в пышном праздничном цветении. </a:t>
            </a:r>
            <a:r>
              <a:rPr lang="ru-RU" sz="2000" dirty="0" smtClean="0"/>
              <a:t>Художник помогает </a:t>
            </a:r>
            <a:r>
              <a:rPr lang="ru-RU" sz="2000" dirty="0"/>
              <a:t>ощутить красоту самых обыкновенных российских уголков природы.</a:t>
            </a:r>
          </a:p>
        </p:txBody>
      </p:sp>
      <p:pic>
        <p:nvPicPr>
          <p:cNvPr id="1026" name="Picture 2" descr="C:\Users\Наталья\Documents\2014-2015\шаблоны\57.gif"/>
          <p:cNvPicPr>
            <a:picLocks noChangeAspect="1" noChangeArrowheads="1" noCrop="1"/>
          </p:cNvPicPr>
          <p:nvPr/>
        </p:nvPicPr>
        <p:blipFill>
          <a:blip r:embed="rId2" cstate="print"/>
          <a:srcRect/>
          <a:stretch>
            <a:fillRect/>
          </a:stretch>
        </p:blipFill>
        <p:spPr bwMode="auto">
          <a:xfrm>
            <a:off x="899592" y="4653136"/>
            <a:ext cx="2160240" cy="19267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6000" b="1" dirty="0" smtClean="0">
                <a:solidFill>
                  <a:srgbClr val="FF0000"/>
                </a:solidFill>
              </a:rPr>
              <a:t>Д/З</a:t>
            </a:r>
            <a:endParaRPr lang="ru-RU" sz="6000" b="1" dirty="0">
              <a:solidFill>
                <a:srgbClr val="FF0000"/>
              </a:solidFill>
            </a:endParaRPr>
          </a:p>
        </p:txBody>
      </p:sp>
      <p:sp>
        <p:nvSpPr>
          <p:cNvPr id="6" name="Содержимое 5"/>
          <p:cNvSpPr>
            <a:spLocks noGrp="1"/>
          </p:cNvSpPr>
          <p:nvPr>
            <p:ph idx="1"/>
          </p:nvPr>
        </p:nvSpPr>
        <p:spPr>
          <a:xfrm>
            <a:off x="457200" y="1600201"/>
            <a:ext cx="8229600" cy="1540768"/>
          </a:xfrm>
        </p:spPr>
        <p:txBody>
          <a:bodyPr>
            <a:normAutofit/>
          </a:bodyPr>
          <a:lstStyle/>
          <a:p>
            <a:pPr algn="ctr">
              <a:buNone/>
            </a:pPr>
            <a:r>
              <a:rPr lang="ru-RU" sz="4400" b="1" dirty="0" smtClean="0">
                <a:solidFill>
                  <a:srgbClr val="002060"/>
                </a:solidFill>
              </a:rPr>
              <a:t>Написать на черновике сочинение</a:t>
            </a:r>
            <a:endParaRPr lang="ru-RU" sz="4400" b="1" dirty="0">
              <a:solidFill>
                <a:srgbClr val="002060"/>
              </a:solidFill>
            </a:endParaRPr>
          </a:p>
        </p:txBody>
      </p:sp>
      <p:pic>
        <p:nvPicPr>
          <p:cNvPr id="8194" name="Picture 2" descr="C:\Users\Наталья\Documents\2014-2015\шаблоны\adb0a5f96c33.gif"/>
          <p:cNvPicPr>
            <a:picLocks noChangeAspect="1" noChangeArrowheads="1" noCrop="1"/>
          </p:cNvPicPr>
          <p:nvPr/>
        </p:nvPicPr>
        <p:blipFill>
          <a:blip r:embed="rId2" cstate="print"/>
          <a:srcRect/>
          <a:stretch>
            <a:fillRect/>
          </a:stretch>
        </p:blipFill>
        <p:spPr bwMode="auto">
          <a:xfrm>
            <a:off x="6516216" y="4221088"/>
            <a:ext cx="2083740" cy="1894309"/>
          </a:xfrm>
          <a:prstGeom prst="rect">
            <a:avLst/>
          </a:prstGeom>
          <a:noFill/>
        </p:spPr>
      </p:pic>
      <p:pic>
        <p:nvPicPr>
          <p:cNvPr id="8195" name="Picture 3" descr="C:\Users\Наталья\Documents\2014-2015\шаблоны\287052208.gif"/>
          <p:cNvPicPr>
            <a:picLocks noChangeAspect="1" noChangeArrowheads="1" noCrop="1"/>
          </p:cNvPicPr>
          <p:nvPr/>
        </p:nvPicPr>
        <p:blipFill>
          <a:blip r:embed="rId3" cstate="print"/>
          <a:srcRect/>
          <a:stretch>
            <a:fillRect/>
          </a:stretch>
        </p:blipFill>
        <p:spPr bwMode="auto">
          <a:xfrm>
            <a:off x="1187624" y="2924944"/>
            <a:ext cx="1635044" cy="2376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FF0000"/>
                </a:solidFill>
              </a:rPr>
              <a:t>Откроем учебник!</a:t>
            </a:r>
            <a:endParaRPr lang="ru-RU" dirty="0">
              <a:solidFill>
                <a:srgbClr val="FF0000"/>
              </a:solidFill>
            </a:endParaRPr>
          </a:p>
        </p:txBody>
      </p:sp>
      <p:sp>
        <p:nvSpPr>
          <p:cNvPr id="5" name="Содержимое 4"/>
          <p:cNvSpPr>
            <a:spLocks noGrp="1"/>
          </p:cNvSpPr>
          <p:nvPr>
            <p:ph idx="1"/>
          </p:nvPr>
        </p:nvSpPr>
        <p:spPr>
          <a:xfrm>
            <a:off x="1435608" y="1447800"/>
            <a:ext cx="7498080" cy="973088"/>
          </a:xfrm>
        </p:spPr>
        <p:txBody>
          <a:bodyPr>
            <a:normAutofit fontScale="85000" lnSpcReduction="10000"/>
          </a:bodyPr>
          <a:lstStyle/>
          <a:p>
            <a:pPr>
              <a:buNone/>
            </a:pPr>
            <a:r>
              <a:rPr lang="ru-RU" sz="4000" b="1" dirty="0" smtClean="0"/>
              <a:t>1. Упр.124.(Последнее предложение)</a:t>
            </a:r>
            <a:endParaRPr lang="ru-RU" sz="4000" b="1" dirty="0"/>
          </a:p>
        </p:txBody>
      </p:sp>
      <p:pic>
        <p:nvPicPr>
          <p:cNvPr id="2050" name="Picture 2" descr="C:\Users\Наталья\Documents\2014-2015\шаблоны\24.09b65255a150.jpg"/>
          <p:cNvPicPr>
            <a:picLocks noChangeAspect="1" noChangeArrowheads="1"/>
          </p:cNvPicPr>
          <p:nvPr/>
        </p:nvPicPr>
        <p:blipFill>
          <a:blip r:embed="rId2" cstate="print"/>
          <a:srcRect/>
          <a:stretch>
            <a:fillRect/>
          </a:stretch>
        </p:blipFill>
        <p:spPr bwMode="auto">
          <a:xfrm>
            <a:off x="3203848" y="3501008"/>
            <a:ext cx="2543175" cy="21431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fontScale="85000" lnSpcReduction="20000"/>
          </a:bodyPr>
          <a:lstStyle/>
          <a:p>
            <a:endParaRPr lang="ru-RU" dirty="0" smtClean="0"/>
          </a:p>
          <a:p>
            <a:endParaRPr lang="ru-RU" dirty="0"/>
          </a:p>
          <a:p>
            <a:pPr algn="ctr"/>
            <a:r>
              <a:rPr lang="ru-RU" sz="2800" b="1" dirty="0" smtClean="0">
                <a:latin typeface="Times New Roman" pitchFamily="18" charset="0"/>
                <a:cs typeface="Times New Roman" pitchFamily="18" charset="0"/>
              </a:rPr>
              <a:t>Полевая рябинка. 1922.</a:t>
            </a:r>
            <a:endParaRPr lang="ru-RU" sz="28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043608" y="260648"/>
            <a:ext cx="7416824" cy="5463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Рисунок 7"/>
          <p:cNvSpPr>
            <a:spLocks noGrp="1"/>
          </p:cNvSpPr>
          <p:nvPr>
            <p:ph type="pic" idx="1"/>
          </p:nvPr>
        </p:nvSpPr>
        <p:spPr/>
      </p:sp>
      <p:sp>
        <p:nvSpPr>
          <p:cNvPr id="9" name="Текст 8"/>
          <p:cNvSpPr>
            <a:spLocks noGrp="1"/>
          </p:cNvSpPr>
          <p:nvPr>
            <p:ph type="body" sz="half" idx="2"/>
          </p:nvPr>
        </p:nvSpPr>
        <p:spPr>
          <a:xfrm>
            <a:off x="1792288" y="5367338"/>
            <a:ext cx="5486400" cy="1490662"/>
          </a:xfrm>
        </p:spPr>
        <p:txBody>
          <a:bodyPr>
            <a:normAutofit fontScale="47500" lnSpcReduction="20000"/>
          </a:bodyPr>
          <a:lstStyle/>
          <a:p>
            <a:r>
              <a:rPr lang="ru-RU" dirty="0" smtClean="0"/>
              <a:t>Аркадий Александрович</a:t>
            </a:r>
          </a:p>
          <a:p>
            <a:endParaRPr lang="ru-RU" dirty="0"/>
          </a:p>
          <a:p>
            <a:pPr algn="ctr"/>
            <a:r>
              <a:rPr lang="ru-RU" sz="5900" b="1" dirty="0" smtClean="0">
                <a:latin typeface="Times New Roman" pitchFamily="18" charset="0"/>
                <a:cs typeface="Times New Roman" pitchFamily="18" charset="0"/>
              </a:rPr>
              <a:t>Аркадий Александрович Рылов</a:t>
            </a:r>
          </a:p>
          <a:p>
            <a:pPr algn="ctr"/>
            <a:r>
              <a:rPr lang="ru-RU" sz="5900" b="1" dirty="0" smtClean="0">
                <a:latin typeface="Times New Roman" pitchFamily="18" charset="0"/>
                <a:cs typeface="Times New Roman" pitchFamily="18" charset="0"/>
              </a:rPr>
              <a:t>(1870–1939)</a:t>
            </a:r>
            <a:endParaRPr lang="ru-RU" sz="59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762000" y="404664"/>
            <a:ext cx="7914456"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533-1"/>
          <p:cNvPicPr>
            <a:picLocks noChangeAspect="1" noChangeArrowheads="1"/>
          </p:cNvPicPr>
          <p:nvPr/>
        </p:nvPicPr>
        <p:blipFill>
          <a:blip r:embed="rId2" cstate="print"/>
          <a:srcRect/>
          <a:stretch>
            <a:fillRect/>
          </a:stretch>
        </p:blipFill>
        <p:spPr bwMode="auto">
          <a:xfrm>
            <a:off x="611188" y="404813"/>
            <a:ext cx="3600450" cy="2500312"/>
          </a:xfrm>
          <a:prstGeom prst="rect">
            <a:avLst/>
          </a:prstGeom>
          <a:noFill/>
          <a:ln w="9525">
            <a:noFill/>
            <a:miter lim="800000"/>
            <a:headEnd/>
            <a:tailEnd/>
          </a:ln>
        </p:spPr>
      </p:pic>
      <p:sp>
        <p:nvSpPr>
          <p:cNvPr id="5123" name="Rectangle 6"/>
          <p:cNvSpPr>
            <a:spLocks noChangeArrowheads="1"/>
          </p:cNvSpPr>
          <p:nvPr/>
        </p:nvSpPr>
        <p:spPr bwMode="auto">
          <a:xfrm>
            <a:off x="755650" y="2997200"/>
            <a:ext cx="3108325" cy="396875"/>
          </a:xfrm>
          <a:prstGeom prst="rect">
            <a:avLst/>
          </a:prstGeom>
          <a:noFill/>
          <a:ln w="9525">
            <a:noFill/>
            <a:miter lim="800000"/>
            <a:headEnd/>
            <a:tailEnd/>
          </a:ln>
        </p:spPr>
        <p:txBody>
          <a:bodyPr wrap="none" anchor="ctr">
            <a:spAutoFit/>
          </a:bodyPr>
          <a:lstStyle/>
          <a:p>
            <a:r>
              <a:rPr lang="ru-RU" altLang="ru-RU" sz="2000" b="1"/>
              <a:t>«В голубом просторе» </a:t>
            </a:r>
          </a:p>
        </p:txBody>
      </p:sp>
      <p:pic>
        <p:nvPicPr>
          <p:cNvPr id="5124" name="Picture 8" descr="080809125604"/>
          <p:cNvPicPr>
            <a:picLocks noChangeAspect="1" noChangeArrowheads="1"/>
          </p:cNvPicPr>
          <p:nvPr/>
        </p:nvPicPr>
        <p:blipFill>
          <a:blip r:embed="rId3" cstate="print"/>
          <a:srcRect/>
          <a:stretch>
            <a:fillRect/>
          </a:stretch>
        </p:blipFill>
        <p:spPr bwMode="auto">
          <a:xfrm>
            <a:off x="4787900" y="404813"/>
            <a:ext cx="3527425" cy="2524125"/>
          </a:xfrm>
          <a:prstGeom prst="rect">
            <a:avLst/>
          </a:prstGeom>
          <a:noFill/>
          <a:ln w="9525">
            <a:noFill/>
            <a:miter lim="800000"/>
            <a:headEnd/>
            <a:tailEnd/>
          </a:ln>
        </p:spPr>
      </p:pic>
      <p:sp>
        <p:nvSpPr>
          <p:cNvPr id="5125" name="Text Box 9"/>
          <p:cNvSpPr txBox="1">
            <a:spLocks noChangeArrowheads="1"/>
          </p:cNvSpPr>
          <p:nvPr/>
        </p:nvSpPr>
        <p:spPr bwMode="auto">
          <a:xfrm>
            <a:off x="5435600" y="3068638"/>
            <a:ext cx="2206625" cy="396875"/>
          </a:xfrm>
          <a:prstGeom prst="rect">
            <a:avLst/>
          </a:prstGeom>
          <a:noFill/>
          <a:ln w="9525">
            <a:noFill/>
            <a:miter lim="800000"/>
            <a:headEnd/>
            <a:tailEnd/>
          </a:ln>
        </p:spPr>
        <p:txBody>
          <a:bodyPr wrap="none">
            <a:spAutoFit/>
          </a:bodyPr>
          <a:lstStyle/>
          <a:p>
            <a:r>
              <a:rPr lang="ru-RU" altLang="ru-RU" sz="2000" b="1"/>
              <a:t>«Зеленый шум»</a:t>
            </a:r>
          </a:p>
        </p:txBody>
      </p:sp>
      <p:sp>
        <p:nvSpPr>
          <p:cNvPr id="5126" name="Text Box 10"/>
          <p:cNvSpPr txBox="1">
            <a:spLocks noChangeArrowheads="1"/>
          </p:cNvSpPr>
          <p:nvPr/>
        </p:nvSpPr>
        <p:spPr bwMode="auto">
          <a:xfrm>
            <a:off x="323850" y="3573463"/>
            <a:ext cx="8228013" cy="2369880"/>
          </a:xfrm>
          <a:prstGeom prst="rect">
            <a:avLst/>
          </a:prstGeom>
          <a:noFill/>
          <a:ln w="9525">
            <a:noFill/>
            <a:miter lim="800000"/>
            <a:headEnd/>
            <a:tailEnd/>
          </a:ln>
        </p:spPr>
        <p:txBody>
          <a:bodyPr>
            <a:spAutoFit/>
          </a:bodyPr>
          <a:lstStyle/>
          <a:p>
            <a:r>
              <a:rPr lang="ru-RU" altLang="ru-RU" dirty="0"/>
              <a:t>Аркадий Александрович Рылов (1870-1939 г.) – талантливый пейзажист. Всем известны его прославленные картины «Зелёный шум» и «В </a:t>
            </a:r>
            <a:r>
              <a:rPr lang="ru-RU" altLang="ru-RU" dirty="0" err="1"/>
              <a:t>голубом</a:t>
            </a:r>
            <a:r>
              <a:rPr lang="ru-RU" altLang="ru-RU" dirty="0"/>
              <a:t> просторе», воспевающие красоту земли. Природа в этих картинах предстаёт как чудесный, наполненный неразгаданными тайнами мир. Его полотна дышат свежестью и первозданной чистотой. Рылова прозвали </a:t>
            </a:r>
            <a:r>
              <a:rPr lang="ru-RU" altLang="ru-RU" sz="2000" b="1" u="sng" dirty="0">
                <a:solidFill>
                  <a:srgbClr val="002060"/>
                </a:solidFill>
              </a:rPr>
              <a:t>«чародеем тайн сине-зелёного тона». </a:t>
            </a:r>
            <a:r>
              <a:rPr lang="ru-RU" altLang="ru-RU" dirty="0"/>
              <a:t>В этих пейзажах живописец создал образы вечно торжествующей жизни: весеннего шумного празднества берёз и свободного полёта в незримом </a:t>
            </a:r>
            <a:r>
              <a:rPr lang="ru-RU" altLang="ru-RU" dirty="0" err="1"/>
              <a:t>голубом</a:t>
            </a:r>
            <a:r>
              <a:rPr lang="ru-RU" altLang="ru-RU" dirty="0"/>
              <a:t> небесном пространстве прекрасных птиц – белых лебедей.</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pPr algn="ctr"/>
            <a:r>
              <a:rPr lang="ru-RU" sz="2800" b="1" dirty="0" smtClean="0">
                <a:latin typeface="Times New Roman" pitchFamily="18" charset="0"/>
                <a:cs typeface="Times New Roman" pitchFamily="18" charset="0"/>
              </a:rPr>
              <a:t>Устье реки </a:t>
            </a:r>
            <a:r>
              <a:rPr lang="ru-RU" sz="2800" b="1" dirty="0" err="1" smtClean="0">
                <a:latin typeface="Times New Roman" pitchFamily="18" charset="0"/>
                <a:cs typeface="Times New Roman" pitchFamily="18" charset="0"/>
              </a:rPr>
              <a:t>Орлинки</a:t>
            </a:r>
            <a:r>
              <a:rPr lang="ru-RU" sz="2800" b="1" dirty="0" smtClean="0">
                <a:latin typeface="Times New Roman" pitchFamily="18" charset="0"/>
                <a:cs typeface="Times New Roman" pitchFamily="18" charset="0"/>
              </a:rPr>
              <a:t>. 1928</a:t>
            </a:r>
            <a:endParaRPr lang="ru-RU" sz="2800" b="1" dirty="0">
              <a:latin typeface="Times New Roman" pitchFamily="18" charset="0"/>
              <a:cs typeface="Times New Roman" pitchFamily="18" charset="0"/>
            </a:endParaRPr>
          </a:p>
        </p:txBody>
      </p:sp>
      <p:sp>
        <p:nvSpPr>
          <p:cNvPr id="5" name="Рисунок 2"/>
          <p:cNvSpPr txBox="1">
            <a:spLocks/>
          </p:cNvSpPr>
          <p:nvPr/>
        </p:nvSpPr>
        <p:spPr>
          <a:xfrm>
            <a:off x="1835696" y="620688"/>
            <a:ext cx="5486400" cy="4114800"/>
          </a:xfrm>
          <a:prstGeom prst="rect">
            <a:avLst/>
          </a:prstGeom>
        </p:spPr>
      </p:sp>
      <p:pic>
        <p:nvPicPr>
          <p:cNvPr id="4098" name="Picture 2"/>
          <p:cNvPicPr>
            <a:picLocks noChangeAspect="1" noChangeArrowheads="1"/>
          </p:cNvPicPr>
          <p:nvPr/>
        </p:nvPicPr>
        <p:blipFill>
          <a:blip r:embed="rId2" cstate="print"/>
          <a:srcRect/>
          <a:stretch>
            <a:fillRect/>
          </a:stretch>
        </p:blipFill>
        <p:spPr bwMode="auto">
          <a:xfrm>
            <a:off x="971600" y="260648"/>
            <a:ext cx="7920880" cy="5192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a:xfrm>
            <a:off x="1792288" y="5661248"/>
            <a:ext cx="5486400" cy="936104"/>
          </a:xfrm>
        </p:spPr>
        <p:txBody>
          <a:bodyPr/>
          <a:lstStyle/>
          <a:p>
            <a:endParaRPr lang="ru-RU" dirty="0" smtClean="0"/>
          </a:p>
          <a:p>
            <a:pPr algn="ctr"/>
            <a:r>
              <a:rPr lang="ru-RU" sz="2800" b="1" dirty="0" smtClean="0">
                <a:latin typeface="Times New Roman" pitchFamily="18" charset="0"/>
                <a:cs typeface="Times New Roman" pitchFamily="18" charset="0"/>
              </a:rPr>
              <a:t>«Зелёное кружево»</a:t>
            </a:r>
            <a:endParaRPr lang="ru-RU" sz="28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683568" y="332657"/>
            <a:ext cx="7776864" cy="5434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fontScale="85000" lnSpcReduction="20000"/>
          </a:bodyPr>
          <a:lstStyle/>
          <a:p>
            <a:endParaRPr lang="ru-RU" dirty="0" smtClean="0"/>
          </a:p>
          <a:p>
            <a:endParaRPr lang="ru-RU" dirty="0"/>
          </a:p>
          <a:p>
            <a:pPr algn="ctr"/>
            <a:r>
              <a:rPr lang="ru-RU" sz="2800" b="1" dirty="0" smtClean="0">
                <a:latin typeface="Times New Roman" pitchFamily="18" charset="0"/>
                <a:cs typeface="Times New Roman" pitchFamily="18" charset="0"/>
              </a:rPr>
              <a:t>Полевая рябинка. 1922.</a:t>
            </a:r>
            <a:endParaRPr lang="ru-RU" sz="28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043608" y="260648"/>
            <a:ext cx="7416824" cy="5463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897</Words>
  <Application>Microsoft Office PowerPoint</Application>
  <PresentationFormat>Экран (4:3)</PresentationFormat>
  <Paragraphs>122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Откроем учебник!</vt:lpstr>
      <vt:lpstr>Слайд 4</vt:lpstr>
      <vt:lpstr>Слайд 5</vt:lpstr>
      <vt:lpstr>Слайд 6</vt:lpstr>
      <vt:lpstr>Слайд 7</vt:lpstr>
      <vt:lpstr>Слайд 8</vt:lpstr>
      <vt:lpstr>Слайд 9</vt:lpstr>
      <vt:lpstr>Слайд 10</vt:lpstr>
      <vt:lpstr>Слайд 11</vt:lpstr>
      <vt:lpstr>Слайд 12</vt:lpstr>
      <vt:lpstr>Что изображено на картине?</vt:lpstr>
      <vt:lpstr>?</vt:lpstr>
      <vt:lpstr>Какой жанр у этой картины?</vt:lpstr>
      <vt:lpstr>Запомните определения.</vt:lpstr>
      <vt:lpstr>Проверь себя</vt:lpstr>
      <vt:lpstr> Вставьте пропущенные буквы.</vt:lpstr>
      <vt:lpstr>Проверь себя</vt:lpstr>
      <vt:lpstr>Отдохнём!!!</vt:lpstr>
      <vt:lpstr>Помоги себе!</vt:lpstr>
      <vt:lpstr>Подбери нужные слова!</vt:lpstr>
      <vt:lpstr>Работа с деформированным текстом. </vt:lpstr>
      <vt:lpstr>Составление плана сочинения. </vt:lpstr>
      <vt:lpstr>Составление плана сочинения. </vt:lpstr>
      <vt:lpstr>Составление плана сочинения. </vt:lpstr>
      <vt:lpstr>Откроем учебник!</vt:lpstr>
      <vt:lpstr>Образец сочинения</vt:lpstr>
      <vt:lpstr>Д/З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Наталья</cp:lastModifiedBy>
  <cp:revision>16</cp:revision>
  <dcterms:created xsi:type="dcterms:W3CDTF">2012-10-13T02:32:16Z</dcterms:created>
  <dcterms:modified xsi:type="dcterms:W3CDTF">2014-10-07T17:28:35Z</dcterms:modified>
</cp:coreProperties>
</file>