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256" r:id="rId2"/>
    <p:sldId id="304" r:id="rId3"/>
    <p:sldId id="273" r:id="rId4"/>
    <p:sldId id="270" r:id="rId5"/>
    <p:sldId id="271" r:id="rId6"/>
    <p:sldId id="274" r:id="rId7"/>
    <p:sldId id="302" r:id="rId8"/>
    <p:sldId id="275" r:id="rId9"/>
    <p:sldId id="279" r:id="rId10"/>
    <p:sldId id="291" r:id="rId11"/>
    <p:sldId id="277" r:id="rId12"/>
    <p:sldId id="278" r:id="rId13"/>
    <p:sldId id="280" r:id="rId14"/>
    <p:sldId id="281" r:id="rId15"/>
    <p:sldId id="297" r:id="rId16"/>
    <p:sldId id="296" r:id="rId17"/>
    <p:sldId id="298" r:id="rId18"/>
    <p:sldId id="282" r:id="rId19"/>
    <p:sldId id="299" r:id="rId20"/>
    <p:sldId id="289" r:id="rId21"/>
    <p:sldId id="283" r:id="rId22"/>
    <p:sldId id="272" r:id="rId23"/>
    <p:sldId id="301" r:id="rId24"/>
    <p:sldId id="303" r:id="rId25"/>
    <p:sldId id="257" r:id="rId26"/>
    <p:sldId id="258" r:id="rId27"/>
    <p:sldId id="259" r:id="rId28"/>
    <p:sldId id="260" r:id="rId29"/>
    <p:sldId id="261" r:id="rId30"/>
    <p:sldId id="264" r:id="rId31"/>
    <p:sldId id="265" r:id="rId32"/>
    <p:sldId id="26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ABBC7-70AD-463A-9EAC-85FC44476379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4535C-7923-4822-9D35-7DA12F675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FE568-EAB5-40DE-BB30-15C26EB11A47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CC2BF-5327-4F38-938F-59391ABCE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E390-F8B0-4995-98A4-8E8466D5DBAE}" type="datetime1">
              <a:rPr lang="ru-RU" smtClean="0"/>
              <a:pPr/>
              <a:t>08.11.2011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AEBD-71F0-4D8A-8E5C-DD52C977B1FE}" type="datetime1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F0D1-3B00-419D-88B4-307CEEE4D9CE}" type="datetime1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AFFD-FD4A-4C34-AB57-4B601CEA896E}" type="datetime1">
              <a:rPr lang="ru-RU" smtClean="0"/>
              <a:pPr/>
              <a:t>08.11.2011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2A95-EE28-4745-AE5A-6A8473A243CE}" type="datetime1">
              <a:rPr lang="ru-RU" smtClean="0"/>
              <a:pPr/>
              <a:t>08.11.2011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F8BF-AB6D-4455-BA26-BBFF7EF34938}" type="datetime1">
              <a:rPr lang="ru-RU" smtClean="0"/>
              <a:pPr/>
              <a:t>08.11.2011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7A09-474A-4E11-B6F1-4C1DDC648FEB}" type="datetime1">
              <a:rPr lang="ru-RU" smtClean="0"/>
              <a:pPr/>
              <a:t>08.11.2011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30B-55A8-48E7-9F21-5A9887DAD518}" type="datetime1">
              <a:rPr lang="ru-RU" smtClean="0"/>
              <a:pPr/>
              <a:t>08.11.2011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970F-2923-4473-AA2F-51127C9F88CE}" type="datetime1">
              <a:rPr lang="ru-RU" smtClean="0"/>
              <a:pPr/>
              <a:t>08.11.2011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0939-974B-418C-BF36-7E3D61E8572C}" type="datetime1">
              <a:rPr lang="ru-RU" smtClean="0"/>
              <a:pPr/>
              <a:t>08.11.2011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3454B-014A-4D46-8324-9CC43569B0A3}" type="datetime1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53889E5-C35F-43D4-A373-57C57F7CF5F5}" type="datetime1">
              <a:rPr lang="ru-RU" smtClean="0"/>
              <a:pPr/>
              <a:t>08.11.2011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10" Type="http://schemas.openxmlformats.org/officeDocument/2006/relationships/image" Target="../media/image26.png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3.gif"/><Relationship Id="rId7" Type="http://schemas.openxmlformats.org/officeDocument/2006/relationships/image" Target="../media/image37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36912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Формирование здорового образа жизни школьника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0213" y="1772816"/>
            <a:ext cx="44975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Родительское собрание</a:t>
            </a:r>
            <a:endParaRPr lang="ru-RU" sz="2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2656"/>
            <a:ext cx="84249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средняя общеобразовательная школа № 53 г. Хабаровска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42146" y="4941168"/>
            <a:ext cx="680968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Подготовила:</a:t>
            </a:r>
          </a:p>
          <a:p>
            <a:pPr algn="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Маркова О.В., зам. директора по УВР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1"/>
          <p:cNvSpPr>
            <a:spLocks noGrp="1" noChangeArrowheads="1"/>
          </p:cNvSpPr>
          <p:nvPr>
            <p:ph idx="1"/>
          </p:nvPr>
        </p:nvSpPr>
        <p:spPr>
          <a:xfrm>
            <a:off x="1403648" y="1022539"/>
            <a:ext cx="6858018" cy="4955203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Закон “Об образовании” (ст.18) возлагает всю ответственность за воспитание детей на семью, а все остальные социальные институты (в том числе школьные учреждения) призваны содействовать и дополнять семейную воспитательную деятельность.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800" dirty="0" smtClean="0">
              <a:latin typeface="Arial Narrow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00018"/>
            <a:ext cx="8462744" cy="616934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sz="3400" b="1" dirty="0" smtClean="0">
                <a:solidFill>
                  <a:srgbClr val="006600"/>
                </a:solidFill>
              </a:rPr>
              <a:t>           Важно</a:t>
            </a:r>
            <a:r>
              <a:rPr lang="ru-RU" sz="3400" b="1" dirty="0">
                <a:solidFill>
                  <a:srgbClr val="006600"/>
                </a:solidFill>
              </a:rPr>
              <a:t>, чтобы по мере освоения ЗОЖ у каждого ребенка формировались чувства нежности и любви к самому себе, настроение особой радости от понимания своей уникальности, неповторимости, безграничности своих творческих возможностей, чувство доверия к миру и людям</a:t>
            </a:r>
            <a:r>
              <a:rPr lang="ru-RU" sz="3400" b="1" dirty="0" smtClean="0">
                <a:solidFill>
                  <a:srgbClr val="006600"/>
                </a:solidFill>
              </a:rPr>
              <a:t>.</a:t>
            </a:r>
          </a:p>
          <a:p>
            <a:pPr algn="ctr">
              <a:buNone/>
            </a:pPr>
            <a:r>
              <a:rPr lang="ru-RU" sz="3400" dirty="0" smtClean="0"/>
              <a:t> </a:t>
            </a:r>
            <a:r>
              <a:rPr lang="ru-RU" sz="3400" dirty="0"/>
              <a:t/>
            </a:r>
            <a:br>
              <a:rPr lang="ru-RU" sz="3400" dirty="0"/>
            </a:br>
            <a:r>
              <a:rPr lang="ru-RU" sz="3400" b="1" i="1" dirty="0">
                <a:solidFill>
                  <a:srgbClr val="FF0000"/>
                </a:solidFill>
              </a:rPr>
              <a:t>Помните: </a:t>
            </a:r>
            <a:endParaRPr lang="ru-RU" sz="3400" b="1" i="1" dirty="0" smtClean="0">
              <a:solidFill>
                <a:srgbClr val="FF0000"/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ребенка часто подбадривают - он учится уверенности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в себе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ребенок живет с чувством безопасности - он учится верить,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ребенку удается достигать желаемого - он учится надежде,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ребенок живет в атмосфере дружбы и чувствует себя нужным - он учится находить в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этом мире любовь.</a:t>
            </a:r>
          </a:p>
          <a:p>
            <a:pPr algn="just">
              <a:buNone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           </a:t>
            </a:r>
            <a:r>
              <a:rPr lang="ru-RU" sz="3400" b="1" i="1" dirty="0" smtClean="0">
                <a:solidFill>
                  <a:srgbClr val="FF0000"/>
                </a:solidFill>
              </a:rPr>
              <a:t>Основа </a:t>
            </a:r>
            <a:r>
              <a:rPr lang="ru-RU" sz="3400" b="1" i="1" dirty="0">
                <a:solidFill>
                  <a:srgbClr val="FF0000"/>
                </a:solidFill>
              </a:rPr>
              <a:t>счастья и духовного здоровья - Вера, Надежда, Любовь.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147248" cy="597666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Духовное здоровье </a:t>
            </a:r>
            <a:r>
              <a:rPr lang="ru-RU" dirty="0">
                <a:solidFill>
                  <a:srgbClr val="002060"/>
                </a:solidFill>
              </a:rPr>
              <a:t>- это та вершина, на которую каждый должен подняться сам. Задача родителей - создать ребенку условия для продвижения по этому пути. И в этом ничто не может заменить авторитет взрослого. Поэтому родители должны сами воспринять философию ЗОЖ и вступить на путь здоровья. Существует правило: </a:t>
            </a:r>
            <a:r>
              <a:rPr lang="ru-RU" b="1" i="1" dirty="0">
                <a:solidFill>
                  <a:srgbClr val="002060"/>
                </a:solidFill>
              </a:rPr>
              <a:t>"Если хочешь воспитать своего ребенка здоровым, сам иди по пути здоровья, иначе его некуда будет вести!"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336482" cy="5904656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b="1" dirty="0" smtClean="0"/>
              <a:t>         </a:t>
            </a:r>
            <a:r>
              <a:rPr lang="ru-RU" b="1" dirty="0" smtClean="0">
                <a:solidFill>
                  <a:srgbClr val="FF0000"/>
                </a:solidFill>
              </a:rPr>
              <a:t>Здоровый </a:t>
            </a:r>
            <a:r>
              <a:rPr lang="ru-RU" b="1" dirty="0">
                <a:solidFill>
                  <a:srgbClr val="FF0000"/>
                </a:solidFill>
              </a:rPr>
              <a:t>образ жизни — это радость для больших и маленьких, но для его создания необходимо соблюдение нескольких условий: </a:t>
            </a:r>
            <a:endParaRPr lang="ru-RU" dirty="0">
              <a:solidFill>
                <a:srgbClr val="FF0000"/>
              </a:solidFill>
            </a:endParaRPr>
          </a:p>
          <a:p>
            <a:pPr lvl="0" algn="just"/>
            <a:r>
              <a:rPr lang="ru-RU" dirty="0">
                <a:solidFill>
                  <a:srgbClr val="002060"/>
                </a:solidFill>
              </a:rPr>
              <a:t>создание благоприятного морального климата, что проявляется в доброжелательности, готовности простить, понять, стремление прийти на помощь, сделать приятное друг другу, </a:t>
            </a:r>
          </a:p>
          <a:p>
            <a:pPr lvl="0" algn="just"/>
            <a:r>
              <a:rPr lang="ru-RU" dirty="0">
                <a:solidFill>
                  <a:srgbClr val="002060"/>
                </a:solidFill>
              </a:rPr>
              <a:t>тесная искренняя дружба детей, родителей, педагогов. Общение — великая сила, которая помогает понять ход мыслей ребенка и определить склонность к негативным поступкам, чтобы вовремя предотвратить их, </a:t>
            </a:r>
          </a:p>
          <a:p>
            <a:pPr lvl="0" algn="just"/>
            <a:r>
              <a:rPr lang="ru-RU" dirty="0">
                <a:solidFill>
                  <a:srgbClr val="002060"/>
                </a:solidFill>
              </a:rPr>
              <a:t>повышенное внимание к состоянию здоровья детей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Картинка 249 из 114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8991">
            <a:off x="1909210" y="4571038"/>
            <a:ext cx="2418861" cy="18141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2" name="Picture 2" descr="http://babblebox.ru/img/diet/123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3024">
            <a:off x="5826923" y="4651720"/>
            <a:ext cx="2369840" cy="17773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479928" cy="460851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</a:rPr>
              <a:t>Правильное питание </a:t>
            </a:r>
            <a:r>
              <a:rPr lang="ru-RU" sz="2400" dirty="0">
                <a:solidFill>
                  <a:srgbClr val="002060"/>
                </a:solidFill>
              </a:rPr>
              <a:t>– это то, о чем должны заботиться родители в первую очередь, желая увидеть своего ребенка здоровым. Некогда древнегреческий философ Сократ дал человечеству совет </a:t>
            </a:r>
            <a:r>
              <a:rPr lang="ru-RU" sz="2400" b="1" i="1" dirty="0">
                <a:solidFill>
                  <a:srgbClr val="002060"/>
                </a:solidFill>
              </a:rPr>
              <a:t>“Есть, чтобы жить, а не жить, чтобы есть”</a:t>
            </a:r>
            <a:r>
              <a:rPr lang="ru-RU" sz="2400" dirty="0">
                <a:solidFill>
                  <a:srgbClr val="002060"/>
                </a:solidFill>
              </a:rPr>
              <a:t>. Никто еще не оспорил Сократа, но следуют его советам немногие. Родителям нельзя забывать о том, что соблюдение режима питания – основа здорового образа жизни. Правильное питание организовать не просто. Нужно заботиться о том, чтобы в рационе ребенка правильно сочетались различные продукты и химические вещества.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139952" y="476672"/>
            <a:ext cx="4604518" cy="6025281"/>
          </a:xfrm>
        </p:spPr>
        <p:txBody>
          <a:bodyPr>
            <a:normAutofit fontScale="77500" lnSpcReduction="20000"/>
          </a:bodyPr>
          <a:lstStyle/>
          <a:p>
            <a:pPr algn="just">
              <a:buFontTx/>
              <a:buNone/>
              <a:defRPr/>
            </a:pPr>
            <a:r>
              <a:rPr lang="ru-RU" sz="3100" b="1" dirty="0" smtClean="0">
                <a:solidFill>
                  <a:srgbClr val="00FFFF"/>
                </a:solidFill>
              </a:rPr>
              <a:t>        </a:t>
            </a:r>
            <a:r>
              <a:rPr lang="ru-RU" sz="3100" b="1" dirty="0" smtClean="0">
                <a:solidFill>
                  <a:srgbClr val="FF0000"/>
                </a:solidFill>
              </a:rPr>
              <a:t>Завтрак</a:t>
            </a:r>
            <a:r>
              <a:rPr lang="ru-RU" sz="3100" b="1" dirty="0" smtClean="0">
                <a:solidFill>
                  <a:srgbClr val="002060"/>
                </a:solidFill>
              </a:rPr>
              <a:t> </a:t>
            </a:r>
            <a:r>
              <a:rPr lang="ru-RU" sz="3100" b="1" dirty="0">
                <a:solidFill>
                  <a:srgbClr val="002060"/>
                </a:solidFill>
              </a:rPr>
              <a:t>должен быть достаточно питательным. Хорошее «топливо» для мозга – сахар. Однако, помимо сладкого, первый прием пищи должен быть насыщен и другими пищевыми веществами, в том числе, сложными углеводами, которые также необходимы для умственной деятельности. Поэтому неплохой выбор на завтрак – каша (в том числе </a:t>
            </a:r>
            <a:r>
              <a:rPr lang="ru-RU" sz="3100" b="1" dirty="0" smtClean="0">
                <a:solidFill>
                  <a:srgbClr val="002060"/>
                </a:solidFill>
              </a:rPr>
              <a:t>овсяная</a:t>
            </a:r>
            <a:r>
              <a:rPr lang="ru-RU" sz="3100" b="1" dirty="0">
                <a:solidFill>
                  <a:srgbClr val="002060"/>
                </a:solidFill>
              </a:rPr>
              <a:t>), тосты, хлопья или мюсли, яйца, соки, йогурты, овощи и фрукты.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35843" name="Picture 1" descr="C:\Documents and Settings\Ольга Владимировна.D59F57820155412\Мои документы\Мои рисунки\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857250"/>
            <a:ext cx="2978150" cy="22860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35844" name="Picture 2" descr="food_scho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861048"/>
            <a:ext cx="3486150" cy="2071688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88" y="142875"/>
            <a:ext cx="8229600" cy="714357"/>
          </a:xfrm>
        </p:spPr>
        <p:txBody>
          <a:bodyPr/>
          <a:lstStyle/>
          <a:p>
            <a:pPr algn="ctr">
              <a:defRPr/>
            </a:pPr>
            <a:r>
              <a:rPr lang="ru-RU" sz="3600" b="1" u="sng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Полноценное питание</a:t>
            </a:r>
            <a:endParaRPr lang="ru-RU" sz="3600" b="1" u="sng" dirty="0">
              <a:solidFill>
                <a:srgbClr val="002060"/>
              </a:solidFill>
            </a:endParaRPr>
          </a:p>
        </p:txBody>
      </p:sp>
      <p:pic>
        <p:nvPicPr>
          <p:cNvPr id="4" name="Picture 8" descr="C:\Documents and Settings\Ольга Владимировна.D59F57820155412\Мои документы\Мои рисунки\1642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04" y="1000108"/>
            <a:ext cx="1321680" cy="1857370"/>
          </a:xfrm>
          <a:ln w="38100">
            <a:solidFill>
              <a:srgbClr val="00FFFF"/>
            </a:solidFill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51520" y="3068960"/>
            <a:ext cx="388843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Если  школьник будет питаться рационально, разнообразно, ежедневно получая все необходимые его организму вещества, то вы скоро заметите, что чадо радует вас не только хорошим настроением и здоровым цветом лица, но и пятерками в дневнике.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211960" y="1196752"/>
            <a:ext cx="4752528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РЕБЕНОК ШКОЛЬНОГО ВОЗРАСТА </a:t>
            </a:r>
          </a:p>
          <a:p>
            <a:pPr algn="ctr"/>
            <a:r>
              <a:rPr lang="ru-RU" b="1" u="sng" dirty="0">
                <a:solidFill>
                  <a:srgbClr val="C00000"/>
                </a:solidFill>
              </a:rPr>
              <a:t>ДОЛЖЕН ЕЖЕДНЕВНО ПОЛУЧАТЬ: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Сливочное масло: 30–40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Растительное масло: 15–20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Хлеб (пшеничный и ржаной): 200–300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Крупы и макаронные изделия: 40–60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Картофель: 200–300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Овощи: 300–400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Фрукты свежие: 200–300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Сок: 150–200 мл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Сахар: 50–70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Кондитерские изделия: 20–30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Молоко, молочные продукты: 300–400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Мясо птицы (филе): 100–130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Рыба (филе): 50–70 г 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20688"/>
            <a:ext cx="3659188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95536" y="3356992"/>
            <a:ext cx="829017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      Главное </a:t>
            </a:r>
            <a:r>
              <a:rPr lang="ru-RU" sz="2800" b="1" dirty="0">
                <a:solidFill>
                  <a:srgbClr val="002060"/>
                </a:solidFill>
              </a:rPr>
              <a:t>правило, о котором часто забывают родители, – питание должно быть </a:t>
            </a:r>
            <a:r>
              <a:rPr lang="ru-RU" sz="2800" b="1" dirty="0">
                <a:solidFill>
                  <a:srgbClr val="FF0000"/>
                </a:solidFill>
              </a:rPr>
              <a:t>разнообразным</a:t>
            </a:r>
            <a:r>
              <a:rPr lang="ru-RU" sz="2800" b="1" dirty="0">
                <a:solidFill>
                  <a:srgbClr val="002060"/>
                </a:solidFill>
              </a:rPr>
              <a:t>. Это важнейший фактор, который способствует нормальному интеллектуальному и физическому развитию ребенка.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6516216" y="692696"/>
            <a:ext cx="2376264" cy="1944216"/>
            <a:chOff x="1475656" y="620688"/>
            <a:chExt cx="3096344" cy="2318482"/>
          </a:xfrm>
        </p:grpSpPr>
        <p:pic>
          <p:nvPicPr>
            <p:cNvPr id="17410" name="Picture 2" descr="http://img.perezhilton.com/wp-content/uploads/2008/06/atheburger__oP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5656" y="620688"/>
              <a:ext cx="3096344" cy="23184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1475656" y="620688"/>
              <a:ext cx="3096344" cy="230425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1475656" y="620688"/>
              <a:ext cx="3096344" cy="230425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251520" y="620688"/>
            <a:ext cx="2232248" cy="2088232"/>
            <a:chOff x="251520" y="620688"/>
            <a:chExt cx="2232248" cy="2088232"/>
          </a:xfrm>
        </p:grpSpPr>
        <p:pic>
          <p:nvPicPr>
            <p:cNvPr id="13" name="Рисунок 12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620688"/>
              <a:ext cx="2232248" cy="20882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15" name="Прямая соединительная линия 14"/>
            <p:cNvCxnSpPr/>
            <p:nvPr/>
          </p:nvCxnSpPr>
          <p:spPr>
            <a:xfrm>
              <a:off x="251520" y="692696"/>
              <a:ext cx="2232248" cy="201622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251520" y="620688"/>
              <a:ext cx="2160240" cy="201622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8892480" cy="379248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Нужно учитывать и продолжительность приемов пищи и продолжительность интервалов между этими приемами. Разумный режим питания обеспечивает слаженную, без перебоев и перегрузок, работу желудочно-кишечного тракта, хорошее усвоение пищи и нормальное течение обмена веществ, а в результате прекрасное самочувствие. Растущему организму подходит четырехразовое полноценное питание. Перекусы в школе на переменах, булочками без чая, приносят скорее вред, чем пользу желудку. В ваших силах обеспечить ребят знаниями о правильном режиме питания. </a:t>
            </a:r>
          </a:p>
        </p:txBody>
      </p:sp>
      <p:pic>
        <p:nvPicPr>
          <p:cNvPr id="13318" name="Picture 6" descr="Картинка 381 из 114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293096"/>
            <a:ext cx="2990106" cy="2239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0" name="Picture 8" descr="Картинка 409 из 114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365104"/>
            <a:ext cx="270030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2" name="Picture 10" descr="http://www.chirkofff.com/wp-content/uploads/2011/10/n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509120"/>
            <a:ext cx="2717721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915816" y="4581128"/>
            <a:ext cx="3096344" cy="17281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059832" y="4293096"/>
            <a:ext cx="2664296" cy="22322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Содержимое 3" descr="http://www.za-partoi.ru/core/utils/blob.php?blobid=1009&amp;w=300&amp;h=177&amp;i=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836712"/>
            <a:ext cx="3786187" cy="2286000"/>
          </a:xfrm>
          <a:ln w="38100">
            <a:solidFill>
              <a:srgbClr val="00FFFF"/>
            </a:solidFill>
          </a:ln>
        </p:spPr>
      </p:pic>
      <p:pic>
        <p:nvPicPr>
          <p:cNvPr id="37891" name="Рисунок 10" descr="http://www.za-partoi.ru/core/utils/blob.php?blobid=1011&amp;w=300&amp;h=168&amp;i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89040"/>
            <a:ext cx="3857625" cy="2143125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37892" name="TextBox 11"/>
          <p:cNvSpPr txBox="1">
            <a:spLocks noChangeArrowheads="1"/>
          </p:cNvSpPr>
          <p:nvPr/>
        </p:nvSpPr>
        <p:spPr bwMode="auto">
          <a:xfrm>
            <a:off x="4716016" y="836712"/>
            <a:ext cx="414508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Поместили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 гвозди на несколько часов в колу, а в чайнике вскипятили  лимонад.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88024" y="3501008"/>
            <a:ext cx="407193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Ржавчина с гвоздей сошла легко, а налет после первого же кипячения остался лишь на нагревательном элементе чайника.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stya\Pictures\разное\24.0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025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Группа 4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5715000" y="4624388"/>
              <a:ext cx="3165475" cy="1835150"/>
              <a:chOff x="3840" y="2976"/>
              <a:chExt cx="1728" cy="1104"/>
            </a:xfrm>
          </p:grpSpPr>
          <p:sp>
            <p:nvSpPr>
              <p:cNvPr id="495619" name="Rectangle 3"/>
              <p:cNvSpPr>
                <a:spLocks noChangeArrowheads="1"/>
              </p:cNvSpPr>
              <p:nvPr/>
            </p:nvSpPr>
            <p:spPr bwMode="auto">
              <a:xfrm>
                <a:off x="3840" y="2976"/>
                <a:ext cx="1728" cy="110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27" name="WordArt 4"/>
              <p:cNvSpPr>
                <a:spLocks noChangeArrowheads="1" noChangeShapeType="1" noTextEdit="1"/>
              </p:cNvSpPr>
              <p:nvPr/>
            </p:nvSpPr>
            <p:spPr bwMode="auto">
              <a:xfrm>
                <a:off x="4272" y="3024"/>
                <a:ext cx="1296" cy="33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endParaRPr lang="ru-RU" sz="3600" kern="10">
                  <a:ln w="9525">
                    <a:solidFill>
                      <a:srgbClr val="CCECFF"/>
                    </a:solidFill>
                    <a:miter lim="800000"/>
                    <a:headEnd/>
                    <a:tailEnd/>
                  </a:ln>
                  <a:solidFill>
                    <a:srgbClr val="CCECF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495621" name="Rectangle 5"/>
            <p:cNvSpPr>
              <a:spLocks noChangeArrowheads="1"/>
            </p:cNvSpPr>
            <p:nvPr/>
          </p:nvSpPr>
          <p:spPr bwMode="auto">
            <a:xfrm>
              <a:off x="323528" y="836712"/>
              <a:ext cx="3603625" cy="1993900"/>
            </a:xfrm>
            <a:prstGeom prst="rect">
              <a:avLst/>
            </a:prstGeom>
            <a:gradFill rotWithShape="0">
              <a:gsLst>
                <a:gs pos="0">
                  <a:srgbClr val="96AB94"/>
                </a:gs>
                <a:gs pos="17000">
                  <a:srgbClr val="D4DEFF"/>
                </a:gs>
                <a:gs pos="47000">
                  <a:srgbClr val="D4DEFF"/>
                </a:gs>
                <a:gs pos="100000">
                  <a:srgbClr val="8488C4"/>
                </a:gs>
              </a:gsLst>
              <a:lin ang="5400000" scaled="1"/>
            </a:gra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51520" y="4725144"/>
              <a:ext cx="8702675" cy="1914525"/>
              <a:chOff x="768" y="2976"/>
              <a:chExt cx="4752" cy="1152"/>
            </a:xfrm>
          </p:grpSpPr>
          <p:sp>
            <p:nvSpPr>
              <p:cNvPr id="20524" name="Freeform 7"/>
              <p:cNvSpPr>
                <a:spLocks/>
              </p:cNvSpPr>
              <p:nvPr/>
            </p:nvSpPr>
            <p:spPr bwMode="auto">
              <a:xfrm>
                <a:off x="768" y="2976"/>
                <a:ext cx="4752" cy="1152"/>
              </a:xfrm>
              <a:custGeom>
                <a:avLst/>
                <a:gdLst>
                  <a:gd name="T0" fmla="*/ 0 w 1824"/>
                  <a:gd name="T1" fmla="*/ 0 h 816"/>
                  <a:gd name="T2" fmla="*/ 0 w 1824"/>
                  <a:gd name="T3" fmla="*/ 3241 h 816"/>
                  <a:gd name="T4" fmla="*/ 84028 w 1824"/>
                  <a:gd name="T5" fmla="*/ 3241 h 816"/>
                  <a:gd name="T6" fmla="*/ 59694 w 1824"/>
                  <a:gd name="T7" fmla="*/ 192 h 816"/>
                  <a:gd name="T8" fmla="*/ 57490 w 1824"/>
                  <a:gd name="T9" fmla="*/ 0 h 816"/>
                  <a:gd name="T10" fmla="*/ 0 w 1824"/>
                  <a:gd name="T11" fmla="*/ 0 h 8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24"/>
                  <a:gd name="T19" fmla="*/ 0 h 816"/>
                  <a:gd name="T20" fmla="*/ 1824 w 1824"/>
                  <a:gd name="T21" fmla="*/ 816 h 8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24" h="816">
                    <a:moveTo>
                      <a:pt x="0" y="0"/>
                    </a:moveTo>
                    <a:lnTo>
                      <a:pt x="0" y="816"/>
                    </a:lnTo>
                    <a:lnTo>
                      <a:pt x="1824" y="816"/>
                    </a:lnTo>
                    <a:lnTo>
                      <a:pt x="1296" y="48"/>
                    </a:lnTo>
                    <a:lnTo>
                      <a:pt x="1248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5E47"/>
                  </a:gs>
                  <a:gs pos="100000">
                    <a:srgbClr val="FFCC99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0525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864" y="3072"/>
                <a:ext cx="2592" cy="38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 dirty="0">
                    <a:ln w="9525">
                      <a:solidFill>
                        <a:srgbClr val="CCECFF"/>
                      </a:solidFill>
                      <a:miter lim="800000"/>
                      <a:headEnd/>
                      <a:tailEnd/>
                    </a:ln>
                    <a:solidFill>
                      <a:schemeClr val="accent1"/>
                    </a:solidFill>
                    <a:latin typeface="Arial"/>
                    <a:cs typeface="Arial"/>
                  </a:rPr>
                  <a:t>в рейтинге заболеваний нарушения</a:t>
                </a:r>
              </a:p>
              <a:p>
                <a:pPr algn="ctr"/>
                <a:r>
                  <a:rPr lang="ru-RU" sz="3600" kern="10" dirty="0">
                    <a:ln w="9525">
                      <a:solidFill>
                        <a:srgbClr val="CCECFF"/>
                      </a:solidFill>
                      <a:miter lim="800000"/>
                      <a:headEnd/>
                      <a:tailEnd/>
                    </a:ln>
                    <a:solidFill>
                      <a:schemeClr val="accent1"/>
                    </a:solidFill>
                    <a:latin typeface="Arial"/>
                    <a:cs typeface="Arial"/>
                  </a:rPr>
                  <a:t>работы опорно-двигательного аппарата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51520" y="2708920"/>
              <a:ext cx="6505575" cy="1993900"/>
              <a:chOff x="768" y="1824"/>
              <a:chExt cx="3552" cy="1200"/>
            </a:xfrm>
          </p:grpSpPr>
          <p:sp>
            <p:nvSpPr>
              <p:cNvPr id="20521" name="Freeform 10"/>
              <p:cNvSpPr>
                <a:spLocks/>
              </p:cNvSpPr>
              <p:nvPr/>
            </p:nvSpPr>
            <p:spPr bwMode="auto">
              <a:xfrm>
                <a:off x="768" y="1824"/>
                <a:ext cx="3552" cy="1200"/>
              </a:xfrm>
              <a:custGeom>
                <a:avLst/>
                <a:gdLst>
                  <a:gd name="T0" fmla="*/ 0 w 1248"/>
                  <a:gd name="T1" fmla="*/ 0 h 864"/>
                  <a:gd name="T2" fmla="*/ 0 w 1248"/>
                  <a:gd name="T3" fmla="*/ 3215 h 864"/>
                  <a:gd name="T4" fmla="*/ 81898 w 1248"/>
                  <a:gd name="T5" fmla="*/ 3215 h 864"/>
                  <a:gd name="T6" fmla="*/ 44107 w 1248"/>
                  <a:gd name="T7" fmla="*/ 0 h 864"/>
                  <a:gd name="T8" fmla="*/ 0 w 1248"/>
                  <a:gd name="T9" fmla="*/ 0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8"/>
                  <a:gd name="T16" fmla="*/ 0 h 864"/>
                  <a:gd name="T17" fmla="*/ 1248 w 1248"/>
                  <a:gd name="T18" fmla="*/ 864 h 8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8" h="864">
                    <a:moveTo>
                      <a:pt x="0" y="0"/>
                    </a:moveTo>
                    <a:lnTo>
                      <a:pt x="0" y="864"/>
                    </a:lnTo>
                    <a:lnTo>
                      <a:pt x="1248" y="864"/>
                    </a:lnTo>
                    <a:lnTo>
                      <a:pt x="672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3012"/>
                  </a:gs>
                  <a:gs pos="30000">
                    <a:srgbClr val="A65528"/>
                  </a:gs>
                  <a:gs pos="70000">
                    <a:srgbClr val="D49E6C"/>
                  </a:gs>
                  <a:gs pos="100000">
                    <a:srgbClr val="D6B19C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0522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816" y="2016"/>
                <a:ext cx="1632" cy="16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BEB3FF"/>
                      </a:solidFill>
                      <a:miter lim="800000"/>
                      <a:headEnd/>
                      <a:tailEnd/>
                    </a:ln>
                    <a:solidFill>
                      <a:srgbClr val="BEB3FF"/>
                    </a:solidFill>
                    <a:latin typeface="Arial"/>
                    <a:cs typeface="Arial"/>
                  </a:rPr>
                  <a:t>за последние 20 лет число детей,</a:t>
                </a:r>
              </a:p>
            </p:txBody>
          </p:sp>
          <p:sp>
            <p:nvSpPr>
              <p:cNvPr id="20523" name="WordArt 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816" y="2304"/>
                <a:ext cx="2448" cy="21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11007A"/>
                      </a:solidFill>
                      <a:miter lim="800000"/>
                      <a:headEnd/>
                      <a:tailEnd/>
                    </a:ln>
                    <a:solidFill>
                      <a:srgbClr val="11007A"/>
                    </a:solidFill>
                    <a:latin typeface="Arial"/>
                    <a:cs typeface="Arial"/>
                  </a:rPr>
                  <a:t>биологически не соответствующих 6-7 годам, увеличилось</a:t>
                </a:r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429000" y="2632075"/>
              <a:ext cx="5451475" cy="2073275"/>
              <a:chOff x="2592" y="1776"/>
              <a:chExt cx="2976" cy="1248"/>
            </a:xfrm>
          </p:grpSpPr>
          <p:sp>
            <p:nvSpPr>
              <p:cNvPr id="20519" name="Freeform 14"/>
              <p:cNvSpPr>
                <a:spLocks/>
              </p:cNvSpPr>
              <p:nvPr/>
            </p:nvSpPr>
            <p:spPr bwMode="auto">
              <a:xfrm>
                <a:off x="2592" y="1776"/>
                <a:ext cx="2976" cy="1248"/>
              </a:xfrm>
              <a:custGeom>
                <a:avLst/>
                <a:gdLst>
                  <a:gd name="T0" fmla="*/ 0 w 1152"/>
                  <a:gd name="T1" fmla="*/ 0 h 864"/>
                  <a:gd name="T2" fmla="*/ 51308 w 1152"/>
                  <a:gd name="T3" fmla="*/ 0 h 864"/>
                  <a:gd name="T4" fmla="*/ 51308 w 1152"/>
                  <a:gd name="T5" fmla="*/ 3761 h 864"/>
                  <a:gd name="T6" fmla="*/ 25652 w 1152"/>
                  <a:gd name="T7" fmla="*/ 3761 h 864"/>
                  <a:gd name="T8" fmla="*/ 0 w 1152"/>
                  <a:gd name="T9" fmla="*/ 0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2"/>
                  <a:gd name="T16" fmla="*/ 0 h 864"/>
                  <a:gd name="T17" fmla="*/ 1152 w 1152"/>
                  <a:gd name="T18" fmla="*/ 864 h 8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2" h="864">
                    <a:moveTo>
                      <a:pt x="0" y="0"/>
                    </a:moveTo>
                    <a:lnTo>
                      <a:pt x="1152" y="0"/>
                    </a:lnTo>
                    <a:lnTo>
                      <a:pt x="1152" y="864"/>
                    </a:lnTo>
                    <a:lnTo>
                      <a:pt x="576" y="86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B27272"/>
                  </a:gs>
                  <a:gs pos="50000">
                    <a:srgbClr val="FFA3A3"/>
                  </a:gs>
                  <a:gs pos="100000">
                    <a:srgbClr val="B2727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0520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16" y="2016"/>
                <a:ext cx="2304" cy="19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11007A"/>
                      </a:solidFill>
                      <a:miter lim="800000"/>
                      <a:headEnd/>
                      <a:tailEnd/>
                    </a:ln>
                    <a:solidFill>
                      <a:srgbClr val="11007A"/>
                    </a:solidFill>
                    <a:latin typeface="Arial"/>
                    <a:cs typeface="Arial"/>
                  </a:rPr>
                  <a:t>из них нуждаются в реабилитации</a:t>
                </a:r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527050" y="717550"/>
              <a:ext cx="8353425" cy="1993900"/>
              <a:chOff x="1008" y="624"/>
              <a:chExt cx="4560" cy="1200"/>
            </a:xfrm>
          </p:grpSpPr>
          <p:sp>
            <p:nvSpPr>
              <p:cNvPr id="20516" name="Freeform 17"/>
              <p:cNvSpPr>
                <a:spLocks/>
              </p:cNvSpPr>
              <p:nvPr/>
            </p:nvSpPr>
            <p:spPr bwMode="auto">
              <a:xfrm>
                <a:off x="1008" y="624"/>
                <a:ext cx="4560" cy="1200"/>
              </a:xfrm>
              <a:custGeom>
                <a:avLst/>
                <a:gdLst>
                  <a:gd name="T0" fmla="*/ 0 w 1824"/>
                  <a:gd name="T1" fmla="*/ 0 h 954"/>
                  <a:gd name="T2" fmla="*/ 71250 w 1824"/>
                  <a:gd name="T3" fmla="*/ 0 h 954"/>
                  <a:gd name="T4" fmla="*/ 71250 w 1824"/>
                  <a:gd name="T5" fmla="*/ 2387 h 954"/>
                  <a:gd name="T6" fmla="*/ 26020 w 1824"/>
                  <a:gd name="T7" fmla="*/ 2387 h 954"/>
                  <a:gd name="T8" fmla="*/ 0 w 1824"/>
                  <a:gd name="T9" fmla="*/ 0 h 9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954"/>
                  <a:gd name="T17" fmla="*/ 1824 w 1824"/>
                  <a:gd name="T18" fmla="*/ 954 h 9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954">
                    <a:moveTo>
                      <a:pt x="0" y="0"/>
                    </a:moveTo>
                    <a:lnTo>
                      <a:pt x="1824" y="0"/>
                    </a:lnTo>
                    <a:lnTo>
                      <a:pt x="1824" y="954"/>
                    </a:lnTo>
                    <a:lnTo>
                      <a:pt x="666" y="95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0517" name="WordArt 1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40" y="720"/>
                <a:ext cx="4097" cy="21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11007A"/>
                      </a:solidFill>
                      <a:miter lim="800000"/>
                      <a:headEnd/>
                      <a:tailEnd/>
                    </a:ln>
                    <a:solidFill>
                      <a:srgbClr val="11007A"/>
                    </a:solidFill>
                    <a:latin typeface="Arial"/>
                    <a:cs typeface="Arial"/>
                  </a:rPr>
                  <a:t>число детей с недостатками развития и неблагополучным состоянием здоровья </a:t>
                </a:r>
              </a:p>
            </p:txBody>
          </p:sp>
          <p:sp>
            <p:nvSpPr>
              <p:cNvPr id="20518" name="WordArt 1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304" y="1008"/>
                <a:ext cx="3216" cy="13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11007A"/>
                      </a:solidFill>
                      <a:miter lim="800000"/>
                      <a:headEnd/>
                      <a:tailEnd/>
                    </a:ln>
                    <a:solidFill>
                      <a:srgbClr val="11007A"/>
                    </a:solidFill>
                    <a:latin typeface="Arial"/>
                    <a:cs typeface="Arial"/>
                  </a:rPr>
                  <a:t>среди новорожденных составляет</a:t>
                </a:r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6804025" y="1674813"/>
              <a:ext cx="1230313" cy="876300"/>
              <a:chOff x="3072" y="960"/>
              <a:chExt cx="672" cy="528"/>
            </a:xfrm>
          </p:grpSpPr>
          <p:sp>
            <p:nvSpPr>
              <p:cNvPr id="20514" name="Rectangle 21"/>
              <p:cNvSpPr>
                <a:spLocks noChangeArrowheads="1"/>
              </p:cNvSpPr>
              <p:nvPr/>
            </p:nvSpPr>
            <p:spPr bwMode="auto">
              <a:xfrm>
                <a:off x="3168" y="960"/>
                <a:ext cx="576" cy="528"/>
              </a:xfrm>
              <a:prstGeom prst="rect">
                <a:avLst/>
              </a:prstGeom>
              <a:gradFill rotWithShape="0">
                <a:gsLst>
                  <a:gs pos="0">
                    <a:srgbClr val="96AB94"/>
                  </a:gs>
                  <a:gs pos="8501">
                    <a:srgbClr val="D4DEFF"/>
                  </a:gs>
                  <a:gs pos="23500">
                    <a:srgbClr val="D4DEFF"/>
                  </a:gs>
                  <a:gs pos="50000">
                    <a:srgbClr val="8488C4"/>
                  </a:gs>
                  <a:gs pos="76500">
                    <a:srgbClr val="D4DEFF"/>
                  </a:gs>
                  <a:gs pos="91499">
                    <a:srgbClr val="D4DEFF"/>
                  </a:gs>
                  <a:gs pos="100000">
                    <a:srgbClr val="96AB94"/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0515" name="Picture 22" descr="BD20119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72" y="982"/>
                <a:ext cx="667" cy="48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8042275" y="3429000"/>
              <a:ext cx="1101725" cy="1036638"/>
              <a:chOff x="3168" y="3168"/>
              <a:chExt cx="602" cy="624"/>
            </a:xfrm>
          </p:grpSpPr>
          <p:sp>
            <p:nvSpPr>
              <p:cNvPr id="20512" name="Rectangle 24"/>
              <p:cNvSpPr>
                <a:spLocks noChangeArrowheads="1"/>
              </p:cNvSpPr>
              <p:nvPr/>
            </p:nvSpPr>
            <p:spPr bwMode="auto">
              <a:xfrm>
                <a:off x="3168" y="3168"/>
                <a:ext cx="480" cy="624"/>
              </a:xfrm>
              <a:prstGeom prst="rect">
                <a:avLst/>
              </a:prstGeom>
              <a:gradFill rotWithShape="0"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0513" name="Picture 25" descr="PE02370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64" y="3216"/>
                <a:ext cx="506" cy="572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5148263" y="4221163"/>
              <a:ext cx="1055687" cy="957262"/>
              <a:chOff x="2256" y="3360"/>
              <a:chExt cx="576" cy="576"/>
            </a:xfrm>
          </p:grpSpPr>
          <p:sp>
            <p:nvSpPr>
              <p:cNvPr id="20510" name="Rectangle 27"/>
              <p:cNvSpPr>
                <a:spLocks noChangeArrowheads="1"/>
              </p:cNvSpPr>
              <p:nvPr/>
            </p:nvSpPr>
            <p:spPr bwMode="auto">
              <a:xfrm>
                <a:off x="2256" y="3360"/>
                <a:ext cx="576" cy="576"/>
              </a:xfrm>
              <a:prstGeom prst="rect">
                <a:avLst/>
              </a:prstGeom>
              <a:gradFill rotWithShape="0"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0511" name="Picture 28" descr="PE01235_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56" y="3408"/>
                <a:ext cx="556" cy="473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3276600" y="2205038"/>
              <a:ext cx="1166813" cy="957262"/>
              <a:chOff x="3504" y="3216"/>
              <a:chExt cx="637" cy="576"/>
            </a:xfrm>
          </p:grpSpPr>
          <p:sp>
            <p:nvSpPr>
              <p:cNvPr id="20508" name="Rectangle 33"/>
              <p:cNvSpPr>
                <a:spLocks noChangeArrowheads="1"/>
              </p:cNvSpPr>
              <p:nvPr/>
            </p:nvSpPr>
            <p:spPr bwMode="auto">
              <a:xfrm>
                <a:off x="3504" y="3216"/>
                <a:ext cx="576" cy="576"/>
              </a:xfrm>
              <a:prstGeom prst="rect">
                <a:avLst/>
              </a:prstGeom>
              <a:gradFill rotWithShape="0"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0509" name="Picture 34" descr="PE02342_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552" y="3264"/>
                <a:ext cx="589" cy="463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  <p:sp>
          <p:nvSpPr>
            <p:cNvPr id="49565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72000" y="1844675"/>
              <a:ext cx="1758950" cy="5984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noFill/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FFBF00"/>
                      </a:gs>
                      <a:gs pos="5000">
                        <a:srgbClr val="F27300"/>
                      </a:gs>
                      <a:gs pos="12500">
                        <a:srgbClr val="8F0040"/>
                      </a:gs>
                      <a:gs pos="25000">
                        <a:srgbClr val="400040"/>
                      </a:gs>
                      <a:gs pos="39999">
                        <a:srgbClr val="000040"/>
                      </a:gs>
                      <a:gs pos="50000">
                        <a:srgbClr val="000000"/>
                      </a:gs>
                      <a:gs pos="60001">
                        <a:srgbClr val="000040"/>
                      </a:gs>
                      <a:gs pos="75000">
                        <a:srgbClr val="400040"/>
                      </a:gs>
                      <a:gs pos="87500">
                        <a:srgbClr val="8F0040"/>
                      </a:gs>
                      <a:gs pos="95000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Impact"/>
                </a:rPr>
                <a:t>85%</a:t>
              </a:r>
            </a:p>
          </p:txBody>
        </p:sp>
        <p:sp>
          <p:nvSpPr>
            <p:cNvPr id="495652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5891213" y="3508375"/>
              <a:ext cx="1757362" cy="5984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noFill/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FFBF00"/>
                      </a:gs>
                      <a:gs pos="5000">
                        <a:srgbClr val="F27300"/>
                      </a:gs>
                      <a:gs pos="12500">
                        <a:srgbClr val="8F0040"/>
                      </a:gs>
                      <a:gs pos="25000">
                        <a:srgbClr val="400040"/>
                      </a:gs>
                      <a:gs pos="39999">
                        <a:srgbClr val="000040"/>
                      </a:gs>
                      <a:gs pos="50000">
                        <a:srgbClr val="000000"/>
                      </a:gs>
                      <a:gs pos="60001">
                        <a:srgbClr val="000040"/>
                      </a:gs>
                      <a:gs pos="75000">
                        <a:srgbClr val="400040"/>
                      </a:gs>
                      <a:gs pos="87500">
                        <a:srgbClr val="8F0040"/>
                      </a:gs>
                      <a:gs pos="95000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Impact"/>
                </a:rPr>
                <a:t>30%</a:t>
              </a:r>
            </a:p>
          </p:txBody>
        </p:sp>
        <p:sp>
          <p:nvSpPr>
            <p:cNvPr id="495653" name="Rectangle 37"/>
            <p:cNvSpPr>
              <a:spLocks noChangeArrowheads="1"/>
            </p:cNvSpPr>
            <p:nvPr/>
          </p:nvSpPr>
          <p:spPr bwMode="auto">
            <a:xfrm>
              <a:off x="0" y="239713"/>
              <a:ext cx="968375" cy="796925"/>
            </a:xfrm>
            <a:prstGeom prst="rect">
              <a:avLst/>
            </a:prstGeom>
            <a:gradFill rotWithShape="0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95654" name="Picture 38" descr="HH01882_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4625" y="638175"/>
              <a:ext cx="615950" cy="350838"/>
            </a:xfrm>
            <a:prstGeom prst="rect">
              <a:avLst/>
            </a:prstGeom>
            <a:gradFill rotWithShape="0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495655" name="Picture 39" descr="HM00374_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5950" y="239713"/>
              <a:ext cx="280988" cy="29845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495656" name="Picture 40" descr="BD05200_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158750"/>
              <a:ext cx="401638" cy="54451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495657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900113" y="3860800"/>
              <a:ext cx="2374900" cy="7588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noFill/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FFBF00"/>
                      </a:gs>
                      <a:gs pos="10001">
                        <a:srgbClr val="F27300"/>
                      </a:gs>
                      <a:gs pos="25000">
                        <a:srgbClr val="8F0040"/>
                      </a:gs>
                      <a:gs pos="50000">
                        <a:srgbClr val="400040"/>
                      </a:gs>
                      <a:gs pos="80000">
                        <a:srgbClr val="000040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Impact"/>
                </a:rPr>
                <a:t>в 3 раза</a:t>
              </a:r>
            </a:p>
          </p:txBody>
        </p:sp>
        <p:sp>
          <p:nvSpPr>
            <p:cNvPr id="495659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1758950" y="5662613"/>
              <a:ext cx="3341688" cy="6365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noFill/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FFBF00"/>
                      </a:gs>
                      <a:gs pos="5000">
                        <a:srgbClr val="F27300"/>
                      </a:gs>
                      <a:gs pos="12500">
                        <a:srgbClr val="8F0040"/>
                      </a:gs>
                      <a:gs pos="25000">
                        <a:srgbClr val="400040"/>
                      </a:gs>
                      <a:gs pos="39999">
                        <a:srgbClr val="000040"/>
                      </a:gs>
                      <a:gs pos="50000">
                        <a:srgbClr val="000000"/>
                      </a:gs>
                      <a:gs pos="60001">
                        <a:srgbClr val="000040"/>
                      </a:gs>
                      <a:gs pos="75000">
                        <a:srgbClr val="400040"/>
                      </a:gs>
                      <a:gs pos="87500">
                        <a:srgbClr val="8F0040"/>
                      </a:gs>
                      <a:gs pos="95000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Impact"/>
                </a:rPr>
                <a:t>на 1 месте</a:t>
              </a:r>
            </a:p>
          </p:txBody>
        </p:sp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984250" y="0"/>
              <a:ext cx="7835900" cy="692150"/>
              <a:chOff x="1344" y="192"/>
              <a:chExt cx="4224" cy="384"/>
            </a:xfrm>
          </p:grpSpPr>
          <p:sp>
            <p:nvSpPr>
              <p:cNvPr id="20506" name="WordArt 4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344" y="192"/>
                <a:ext cx="4224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gradFill rotWithShape="1">
                      <a:gsLst>
                        <a:gs pos="0">
                          <a:srgbClr val="FFBF00"/>
                        </a:gs>
                        <a:gs pos="10001">
                          <a:srgbClr val="F27300"/>
                        </a:gs>
                        <a:gs pos="25000">
                          <a:srgbClr val="8F0040"/>
                        </a:gs>
                        <a:gs pos="50000">
                          <a:srgbClr val="400040"/>
                        </a:gs>
                        <a:gs pos="80000">
                          <a:srgbClr val="000040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effectLst>
                      <a:prstShdw prst="shdw17" dist="17961" dir="2700000">
                        <a:srgbClr val="999999"/>
                      </a:prstShdw>
                    </a:effectLst>
                    <a:latin typeface="Impact"/>
                  </a:rPr>
                  <a:t>ПО ДАННЫМ ФИЗИОЛОГО-ГИГИЕНИЧЕСКОГО МОНИТОРИНГА</a:t>
                </a:r>
              </a:p>
            </p:txBody>
          </p:sp>
          <p:sp>
            <p:nvSpPr>
              <p:cNvPr id="20507" name="WordArt 4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344" y="432"/>
                <a:ext cx="4224" cy="1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gradFill rotWithShape="1">
                      <a:gsLst>
                        <a:gs pos="0">
                          <a:srgbClr val="FFBF00"/>
                        </a:gs>
                        <a:gs pos="10001">
                          <a:srgbClr val="F27300"/>
                        </a:gs>
                        <a:gs pos="25000">
                          <a:srgbClr val="8F0040"/>
                        </a:gs>
                        <a:gs pos="50000">
                          <a:srgbClr val="400040"/>
                        </a:gs>
                        <a:gs pos="80000">
                          <a:srgbClr val="000040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effectLst>
                      <a:prstShdw prst="shdw17" dist="17961" dir="2700000">
                        <a:srgbClr val="999999"/>
                      </a:prstShdw>
                    </a:effectLst>
                    <a:latin typeface="Impact"/>
                  </a:rPr>
                  <a:t>НИИ ГИГИЕНЫ И ПРОФИЛАКТИКИ ЗАБОЛЕВАНИЙ ДЕТЕЙ РАО,</a:t>
                </a:r>
              </a:p>
            </p:txBody>
          </p:sp>
        </p:grpSp>
        <p:sp>
          <p:nvSpPr>
            <p:cNvPr id="495663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323850" y="1341438"/>
              <a:ext cx="1255713" cy="5445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noFill/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FFBF00"/>
                      </a:gs>
                      <a:gs pos="5000">
                        <a:srgbClr val="F27300"/>
                      </a:gs>
                      <a:gs pos="12500">
                        <a:srgbClr val="8F0040"/>
                      </a:gs>
                      <a:gs pos="25000">
                        <a:srgbClr val="400040"/>
                      </a:gs>
                      <a:gs pos="39999">
                        <a:srgbClr val="000040"/>
                      </a:gs>
                      <a:gs pos="50000">
                        <a:srgbClr val="000000"/>
                      </a:gs>
                      <a:gs pos="60001">
                        <a:srgbClr val="000040"/>
                      </a:gs>
                      <a:gs pos="75000">
                        <a:srgbClr val="400040"/>
                      </a:gs>
                      <a:gs pos="87500">
                        <a:srgbClr val="8F0040"/>
                      </a:gs>
                      <a:gs pos="95000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Impact"/>
                </a:rPr>
                <a:t>10%</a:t>
              </a:r>
            </a:p>
          </p:txBody>
        </p:sp>
        <p:sp>
          <p:nvSpPr>
            <p:cNvPr id="495664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107950" y="1916113"/>
              <a:ext cx="2592388" cy="777875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4102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молодёжи имеет состояние</a:t>
              </a:r>
            </a:p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здоровья, близкое к норме</a:t>
              </a:r>
            </a:p>
          </p:txBody>
        </p:sp>
        <p:sp>
          <p:nvSpPr>
            <p:cNvPr id="495665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138113" y="1082675"/>
              <a:ext cx="730250" cy="1555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лишь</a:t>
              </a:r>
            </a:p>
          </p:txBody>
        </p:sp>
        <p:sp>
          <p:nvSpPr>
            <p:cNvPr id="495666" name="Line 50"/>
            <p:cNvSpPr>
              <a:spLocks noChangeShapeType="1"/>
            </p:cNvSpPr>
            <p:nvPr/>
          </p:nvSpPr>
          <p:spPr bwMode="auto">
            <a:xfrm>
              <a:off x="2268538" y="692150"/>
              <a:ext cx="6629400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20505" name="Picture 51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4000" contrast="-24000"/>
            </a:blip>
            <a:srcRect l="23874" t="15218" r="6520"/>
            <a:stretch>
              <a:fillRect/>
            </a:stretch>
          </p:blipFill>
          <p:spPr bwMode="auto">
            <a:xfrm>
              <a:off x="0" y="5838825"/>
              <a:ext cx="1116013" cy="1019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49" name="Нижний колонтитул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407920" cy="5256584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        </a:t>
            </a:r>
            <a:r>
              <a:rPr lang="ru-RU" dirty="0" smtClean="0">
                <a:solidFill>
                  <a:srgbClr val="002060"/>
                </a:solidFill>
              </a:rPr>
              <a:t>Родителям </a:t>
            </a:r>
            <a:r>
              <a:rPr lang="ru-RU" dirty="0">
                <a:solidFill>
                  <a:srgbClr val="002060"/>
                </a:solidFill>
              </a:rPr>
              <a:t>необходимо знать </a:t>
            </a:r>
            <a:r>
              <a:rPr lang="ru-RU" b="1" dirty="0">
                <a:solidFill>
                  <a:srgbClr val="002060"/>
                </a:solidFill>
              </a:rPr>
              <a:t>критерии эффективности воспитания </a:t>
            </a:r>
            <a:r>
              <a:rPr lang="ru-RU" b="1" dirty="0" smtClean="0">
                <a:solidFill>
                  <a:srgbClr val="002060"/>
                </a:solidFill>
              </a:rPr>
              <a:t>ЗОЖ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</a:rPr>
              <a:t> положительная </a:t>
            </a:r>
            <a:r>
              <a:rPr lang="ru-RU" dirty="0">
                <a:solidFill>
                  <a:srgbClr val="002060"/>
                </a:solidFill>
              </a:rPr>
              <a:t>динамика </a:t>
            </a:r>
            <a:r>
              <a:rPr lang="ru-RU" dirty="0" smtClean="0">
                <a:solidFill>
                  <a:srgbClr val="002060"/>
                </a:solidFill>
              </a:rPr>
              <a:t>физического состояния </a:t>
            </a:r>
            <a:r>
              <a:rPr lang="ru-RU" dirty="0">
                <a:solidFill>
                  <a:srgbClr val="002060"/>
                </a:solidFill>
              </a:rPr>
              <a:t>вашего ребенка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</a:rPr>
              <a:t> уменьшение </a:t>
            </a:r>
            <a:r>
              <a:rPr lang="ru-RU" dirty="0">
                <a:solidFill>
                  <a:srgbClr val="002060"/>
                </a:solidFill>
              </a:rPr>
              <a:t>заболеваемости;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</a:rPr>
              <a:t> формирование </a:t>
            </a:r>
            <a:r>
              <a:rPr lang="ru-RU" dirty="0">
                <a:solidFill>
                  <a:srgbClr val="002060"/>
                </a:solidFill>
              </a:rPr>
              <a:t>у ребенка умений выстраивать отношения со сверстниками, родителями и другими </a:t>
            </a:r>
            <a:r>
              <a:rPr lang="ru-RU" dirty="0" smtClean="0">
                <a:solidFill>
                  <a:srgbClr val="002060"/>
                </a:solidFill>
              </a:rPr>
              <a:t>людьми;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</a:rPr>
              <a:t> снижение </a:t>
            </a:r>
            <a:r>
              <a:rPr lang="ru-RU" dirty="0">
                <a:solidFill>
                  <a:srgbClr val="002060"/>
                </a:solidFill>
              </a:rPr>
              <a:t>уровня тревожности и агрессивности.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57166"/>
            <a:ext cx="8291264" cy="614366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 smtClean="0">
                <a:solidFill>
                  <a:srgbClr val="006600"/>
                </a:solidFill>
              </a:rPr>
              <a:t>Задача </a:t>
            </a:r>
            <a:r>
              <a:rPr lang="ru-RU" b="1" dirty="0">
                <a:solidFill>
                  <a:srgbClr val="006600"/>
                </a:solidFill>
              </a:rPr>
              <a:t>школы и </a:t>
            </a:r>
            <a:r>
              <a:rPr lang="ru-RU" b="1" dirty="0" smtClean="0">
                <a:solidFill>
                  <a:srgbClr val="006600"/>
                </a:solidFill>
              </a:rPr>
              <a:t>родителей</a:t>
            </a:r>
            <a:r>
              <a:rPr lang="ru-RU" dirty="0" smtClean="0">
                <a:solidFill>
                  <a:srgbClr val="006600"/>
                </a:solidFill>
              </a:rPr>
              <a:t> – объяснить  </a:t>
            </a:r>
            <a:r>
              <a:rPr lang="ru-RU" dirty="0">
                <a:solidFill>
                  <a:srgbClr val="006600"/>
                </a:solidFill>
              </a:rPr>
              <a:t>подростку, что красота (а ведь каждый из них хочет быть красивым и любимым) – это красота физическая, духовная, это здоровье. К нашему большому сожалению, медицинские обследования детей, ежегодно проводимые в школе, выявляют все больше и больше заболеваний у подростков. Наши дети, еще только начинающие жить, зачастую уже имеют целый “букет” достаточно серьезных хронических заболеваний. </a:t>
            </a:r>
          </a:p>
          <a:p>
            <a:pPr algn="just"/>
            <a:r>
              <a:rPr lang="ru-RU" dirty="0">
                <a:solidFill>
                  <a:srgbClr val="006600"/>
                </a:solidFill>
              </a:rPr>
              <a:t>По исследованиям ученых здоровье человека на </a:t>
            </a:r>
            <a:r>
              <a:rPr lang="ru-RU" b="1" dirty="0">
                <a:solidFill>
                  <a:srgbClr val="C00000"/>
                </a:solidFill>
              </a:rPr>
              <a:t>50%</a:t>
            </a:r>
            <a:r>
              <a:rPr lang="ru-RU" dirty="0">
                <a:solidFill>
                  <a:srgbClr val="006600"/>
                </a:solidFill>
              </a:rPr>
              <a:t> - его </a:t>
            </a:r>
            <a:r>
              <a:rPr lang="ru-RU" b="1" i="1" dirty="0">
                <a:solidFill>
                  <a:srgbClr val="C00000"/>
                </a:solidFill>
              </a:rPr>
              <a:t>образ жизни</a:t>
            </a:r>
            <a:r>
              <a:rPr lang="ru-RU" dirty="0">
                <a:solidFill>
                  <a:srgbClr val="006600"/>
                </a:solidFill>
              </a:rPr>
              <a:t>, на 20% - </a:t>
            </a:r>
            <a:r>
              <a:rPr lang="ru-RU" b="1" dirty="0">
                <a:solidFill>
                  <a:srgbClr val="006600"/>
                </a:solidFill>
              </a:rPr>
              <a:t>наследственность</a:t>
            </a:r>
            <a:r>
              <a:rPr lang="ru-RU" dirty="0">
                <a:solidFill>
                  <a:srgbClr val="006600"/>
                </a:solidFill>
              </a:rPr>
              <a:t>, еще 20 % - </a:t>
            </a:r>
            <a:r>
              <a:rPr lang="ru-RU" b="1" dirty="0">
                <a:solidFill>
                  <a:srgbClr val="006600"/>
                </a:solidFill>
              </a:rPr>
              <a:t>окружающая среда</a:t>
            </a:r>
            <a:r>
              <a:rPr lang="ru-RU" dirty="0">
                <a:solidFill>
                  <a:srgbClr val="006600"/>
                </a:solidFill>
              </a:rPr>
              <a:t> и только 10% - </a:t>
            </a:r>
            <a:r>
              <a:rPr lang="ru-RU" b="1" dirty="0">
                <a:solidFill>
                  <a:srgbClr val="006600"/>
                </a:solidFill>
              </a:rPr>
              <a:t>здравоохранение</a:t>
            </a:r>
            <a:r>
              <a:rPr lang="ru-RU" dirty="0" smtClean="0">
                <a:solidFill>
                  <a:srgbClr val="006600"/>
                </a:solidFill>
              </a:rPr>
              <a:t>.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stya\Pictures\разное\12526_8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35696" cy="1533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Картинка 460 из 114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44812"/>
            <a:ext cx="2027337" cy="1513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6849" name="Rectangle 1"/>
          <p:cNvSpPr>
            <a:spLocks noGrp="1" noChangeArrowheads="1"/>
          </p:cNvSpPr>
          <p:nvPr>
            <p:ph idx="1"/>
          </p:nvPr>
        </p:nvSpPr>
        <p:spPr>
          <a:xfrm>
            <a:off x="1357290" y="714375"/>
            <a:ext cx="7500960" cy="5863144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Баня, сауна, бассейн; </a:t>
            </a:r>
          </a:p>
          <a:p>
            <a:pPr algn="just"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Массажи; </a:t>
            </a:r>
          </a:p>
          <a:p>
            <a:pPr algn="just"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Проветривание, влажная уборка помещений; </a:t>
            </a:r>
          </a:p>
          <a:p>
            <a:pPr algn="just"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Создание условий для ребенка (своя комната или уголок); </a:t>
            </a:r>
          </a:p>
          <a:p>
            <a:pPr algn="just"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Ограничение просмотра телевизора, игр на компьютере; </a:t>
            </a:r>
          </a:p>
          <a:p>
            <a:pPr algn="just"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Семейный уют и дружеские отношения в семье; </a:t>
            </a:r>
          </a:p>
          <a:p>
            <a:pPr algn="just"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Привитие гигиенических навыков; </a:t>
            </a:r>
          </a:p>
          <a:p>
            <a:pPr algn="just"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Походы в лес, на экскурсии, на концерты, в театр.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ru-RU" sz="2800" dirty="0" smtClean="0">
              <a:latin typeface="Arial Narrow" pitchFamily="34" charset="0"/>
            </a:endParaRPr>
          </a:p>
        </p:txBody>
      </p:sp>
      <p:pic>
        <p:nvPicPr>
          <p:cNvPr id="10242" name="Picture 2" descr="Картинка 32 из 113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19" y="0"/>
            <a:ext cx="1682093" cy="1544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adin.npi-tu.ru/upload/image/_2011/12/01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19"/>
            <a:ext cx="8712968" cy="4817267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ttp://ddu511.minsk.edu.by/sm.aspx?uid=3387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28604"/>
            <a:ext cx="1390351" cy="1423989"/>
          </a:xfrm>
          <a:prstGeom prst="rect">
            <a:avLst/>
          </a:prstGeom>
          <a:noFill/>
        </p:spPr>
      </p:pic>
      <p:pic>
        <p:nvPicPr>
          <p:cNvPr id="7170" name="Picture 2" descr="http://ddu511.minsk.edu.by/sm.aspx?uid=3387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85728"/>
            <a:ext cx="1500198" cy="1965775"/>
          </a:xfrm>
          <a:prstGeom prst="rect">
            <a:avLst/>
          </a:prstGeom>
          <a:noFill/>
        </p:spPr>
      </p:pic>
      <p:pic>
        <p:nvPicPr>
          <p:cNvPr id="7173" name="Picture 5" descr="http://ddu511.minsk.edu.by/sm.aspx?uid=3387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4214818"/>
            <a:ext cx="828675" cy="2181226"/>
          </a:xfrm>
          <a:prstGeom prst="rect">
            <a:avLst/>
          </a:prstGeom>
          <a:noFill/>
        </p:spPr>
      </p:pic>
      <p:pic>
        <p:nvPicPr>
          <p:cNvPr id="7175" name="Picture 7" descr="http://ddu511.minsk.edu.by/sm.aspx?uid=3387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357166"/>
            <a:ext cx="1196586" cy="1714512"/>
          </a:xfrm>
          <a:prstGeom prst="rect">
            <a:avLst/>
          </a:prstGeom>
          <a:noFill/>
        </p:spPr>
      </p:pic>
      <p:pic>
        <p:nvPicPr>
          <p:cNvPr id="7177" name="Picture 9" descr="http://ddu511.minsk.edu.by/sm.aspx?uid=3388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3571876"/>
            <a:ext cx="1990725" cy="1924051"/>
          </a:xfrm>
          <a:prstGeom prst="rect">
            <a:avLst/>
          </a:prstGeom>
          <a:noFill/>
        </p:spPr>
      </p:pic>
      <p:pic>
        <p:nvPicPr>
          <p:cNvPr id="7179" name="Picture 11" descr="http://ddu511.minsk.edu.by/sm.aspx?uid=3388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2214554"/>
            <a:ext cx="1309690" cy="1571629"/>
          </a:xfrm>
          <a:prstGeom prst="rect">
            <a:avLst/>
          </a:prstGeom>
          <a:noFill/>
        </p:spPr>
      </p:pic>
      <p:pic>
        <p:nvPicPr>
          <p:cNvPr id="7181" name="Picture 13" descr="http://ddu511.minsk.edu.by/sm.aspx?uid=33884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4143380"/>
            <a:ext cx="1600200" cy="181927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1857364"/>
            <a:ext cx="8429684" cy="1941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Растите удачника!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(маленькие хитрости)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428728" y="5643578"/>
            <a:ext cx="6400800" cy="709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Советы психолога</a:t>
            </a:r>
            <a:endParaRPr kumimoji="0" lang="ru-RU" sz="3200" b="0" i="0" u="sng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928670"/>
            <a:ext cx="5872146" cy="5286412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b="1" i="1" dirty="0" smtClean="0"/>
              <a:t>        "</a:t>
            </a:r>
            <a:r>
              <a:rPr lang="ru-RU" b="1" i="1" dirty="0"/>
              <a:t>Машина любит смазку, а человек – ласку". " Для того, чтобы просто существовать, ребёнку требуется 4 объятия в день, для нормального же развития - 12". </a:t>
            </a:r>
            <a:r>
              <a:rPr lang="ru-RU" b="1" i="1" dirty="0" smtClean="0"/>
              <a:t> Эту </a:t>
            </a:r>
            <a:r>
              <a:rPr lang="ru-RU" b="1" i="1" dirty="0"/>
              <a:t>хитрость обнаружил и подарил известный американский хирург Роберт Мак.</a:t>
            </a:r>
            <a:endParaRPr lang="ru-RU" dirty="0"/>
          </a:p>
        </p:txBody>
      </p:sp>
      <p:pic>
        <p:nvPicPr>
          <p:cNvPr id="4" name="Picture 2" descr="http://ddu511.minsk.edu.by/sm.aspx?uid=3387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00240"/>
            <a:ext cx="2017185" cy="2643206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332656"/>
            <a:ext cx="6329378" cy="607223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i="1" dirty="0" smtClean="0"/>
              <a:t>           Одобрение </a:t>
            </a:r>
            <a:r>
              <a:rPr lang="ru-RU" b="1" i="1" dirty="0"/>
              <a:t>даст ребёнку ориентиры, как себя вести. При хорошей дозе одобрений можно обойтись минимумом запретов. Но при этом всё, что хорошо полу­чается, отмечать, а что пока не удаётся, не замечать. Пореже переводить в словесный план и делать "глобальные выводы": "Вечно ты..!", "Вечно у тебя..!", "Никогда не..!". Доказано: </a:t>
            </a:r>
            <a:r>
              <a:rPr lang="ru-RU" b="1" i="1" dirty="0" smtClean="0"/>
              <a:t>это оказывает </a:t>
            </a:r>
            <a:r>
              <a:rPr lang="ru-RU" b="1" i="1" dirty="0"/>
              <a:t>парализующее гипнотическое действие, (или раздражение, если так воспитывают уже супруга или супругу).</a:t>
            </a:r>
            <a:endParaRPr lang="ru-RU" dirty="0"/>
          </a:p>
        </p:txBody>
      </p:sp>
      <p:pic>
        <p:nvPicPr>
          <p:cNvPr id="4" name="Picture 7" descr="http://ddu511.minsk.edu.by/sm.aspx?uid=3387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1643074" cy="2354258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620688"/>
            <a:ext cx="5400684" cy="564360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i="1" dirty="0"/>
              <a:t>Если не испытываете радости от общения с ребёнком, но при этом пытаетесь его чему-то научить, то знайте, что дело бесполезное: научите избегать ваших уроков (обучений).</a:t>
            </a:r>
          </a:p>
          <a:p>
            <a:pPr algn="just"/>
            <a:r>
              <a:rPr lang="ru-RU" b="1" i="1" dirty="0" smtClean="0"/>
              <a:t>Замечено</a:t>
            </a:r>
            <a:r>
              <a:rPr lang="ru-RU" b="1" i="1" dirty="0"/>
              <a:t>, что заурядный, но смелый, решительный человек может соперничать в удаче с любым талантом, если талант робок.</a:t>
            </a:r>
          </a:p>
          <a:p>
            <a:pPr algn="just"/>
            <a:r>
              <a:rPr lang="ru-RU" b="1" i="1" dirty="0" smtClean="0"/>
              <a:t>Обделённые </a:t>
            </a:r>
            <a:r>
              <a:rPr lang="ru-RU" b="1" i="1" dirty="0"/>
              <a:t>талантом побеждают чаще, потому что напористы и решительны. </a:t>
            </a:r>
            <a:r>
              <a:rPr lang="ru-RU" b="1" i="1" dirty="0" smtClean="0"/>
              <a:t>(Значит</a:t>
            </a:r>
            <a:r>
              <a:rPr lang="ru-RU" b="1" i="1" dirty="0"/>
              <a:t>, у них тоже талант, но другой</a:t>
            </a:r>
            <a:r>
              <a:rPr lang="ru-RU" b="1" i="1" dirty="0" smtClean="0"/>
              <a:t>).</a:t>
            </a:r>
            <a:endParaRPr lang="ru-RU" b="1" i="1" dirty="0"/>
          </a:p>
        </p:txBody>
      </p:sp>
      <p:pic>
        <p:nvPicPr>
          <p:cNvPr id="4" name="Picture 3" descr="http://ddu511.minsk.edu.by/sm.aspx?uid=3387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2720269" cy="2786082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71480"/>
            <a:ext cx="5686436" cy="564360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i="1" dirty="0" smtClean="0"/>
              <a:t>          Для </a:t>
            </a:r>
            <a:r>
              <a:rPr lang="ru-RU" b="1" i="1" dirty="0"/>
              <a:t>ребёнка, его развития и становления характера гораздо важнее его забота о другом, чем о нём. Хитренько свалите некоторые заботы о себе и других членах семьи на него. Вспомните ответственного некрасовского "мужичка с ноготка", на шестом году серьёзно заявлявшего: "Семья-то большая. Да два человека всего мужиков-то: отец мой да я". Отец его был явно замечательным педагогом.</a:t>
            </a:r>
            <a:endParaRPr lang="ru-RU" dirty="0"/>
          </a:p>
        </p:txBody>
      </p:sp>
      <p:pic>
        <p:nvPicPr>
          <p:cNvPr id="4" name="Picture 5" descr="http://ddu511.minsk.edu.by/sm.aspx?uid=3387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1285860"/>
            <a:ext cx="1465571" cy="3857653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610160" cy="595158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Здоровые дети - это великое счастье.</a:t>
            </a:r>
            <a:r>
              <a:rPr lang="ru-RU" dirty="0">
                <a:solidFill>
                  <a:srgbClr val="002060"/>
                </a:solidFill>
              </a:rPr>
              <a:t> На протяжении веков люди искали панацею от болезней и видели ее секреты то в специфике питания, то в закаливании, то в отдельных видах физических упражнений. А панацея эта, оказывается, рядом. Она кроется в здоровом образе жизни. С первой минуты рождения ребенка эта истина должна находиться в основе его воспитания - именно сейчас закладывается фундамент пирамиды здоровья, к вершине которой человек поднимается всю жизнь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714356"/>
            <a:ext cx="5543560" cy="5411807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i="1" dirty="0" smtClean="0"/>
              <a:t>          Пик </a:t>
            </a:r>
            <a:r>
              <a:rPr lang="ru-RU" b="1" i="1" dirty="0"/>
              <a:t>раскрытия способностей очень индивидуален. Он может быть и в 5, и в 15, и в 20, и в 40, и даже в 60 лет. В чём и когда проявятся эти способности и проявятся ли? Жизнь, т.е. среда, условия, может способствовать их появлению и проявлению.</a:t>
            </a:r>
            <a:endParaRPr lang="ru-RU" dirty="0"/>
          </a:p>
        </p:txBody>
      </p:sp>
      <p:pic>
        <p:nvPicPr>
          <p:cNvPr id="4" name="Picture 11" descr="http://ddu511.minsk.edu.by/sm.aspx?uid=3388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85926"/>
            <a:ext cx="2262201" cy="2714644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285728"/>
            <a:ext cx="5143536" cy="6215106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i="1" dirty="0" smtClean="0"/>
              <a:t>          Самая </a:t>
            </a:r>
            <a:r>
              <a:rPr lang="ru-RU" b="1" i="1" dirty="0"/>
              <a:t>большая хитрость в воспитании – отойти на второй план, но так организовать условия (среду), обстоятельства, чтобы ребёнок сам проявлял инициативу и находил нужное, необходимое для своего развития, становления. Не учить напрямую, не воспитывать " в лоб". Всё как в искусстве: мысль будится через чувство. Потому и педагогика больше искусство, чем наука.</a:t>
            </a:r>
            <a:endParaRPr lang="ru-RU" dirty="0"/>
          </a:p>
        </p:txBody>
      </p:sp>
      <p:pic>
        <p:nvPicPr>
          <p:cNvPr id="4" name="Picture 9" descr="http://ddu511.minsk.edu.by/sm.aspx?uid=3388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85926"/>
            <a:ext cx="2882628" cy="2786082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785794"/>
            <a:ext cx="5472122" cy="564360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i="1" dirty="0"/>
              <a:t>Эволюция заложила в наш мозг стремление к преодолению трудностей. Видимо, поэтому хитрые японцы воспитывают, памятуя свою поговорку: "Если на пути к твоему счастью нет никаких препятствий, создай их сам".</a:t>
            </a:r>
          </a:p>
          <a:p>
            <a:pPr algn="just"/>
            <a:r>
              <a:rPr lang="ru-RU" b="1" i="1" dirty="0" smtClean="0"/>
              <a:t>А </a:t>
            </a:r>
            <a:r>
              <a:rPr lang="ru-RU" b="1" i="1" dirty="0"/>
              <a:t>древние китайцы знали такую хитрость: "Если ты недоволен собой – совершенствуй себя, а если ты недоволен другими – совершенствуй себя, а не других</a:t>
            </a:r>
            <a:r>
              <a:rPr lang="ru-RU" b="1" i="1" dirty="0" smtClean="0"/>
              <a:t>".</a:t>
            </a:r>
            <a:endParaRPr lang="ru-RU" b="1" i="1" dirty="0"/>
          </a:p>
        </p:txBody>
      </p:sp>
      <p:pic>
        <p:nvPicPr>
          <p:cNvPr id="4" name="Picture 13" descr="http://ddu511.minsk.edu.by/sm.aspx?uid=3388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71678"/>
            <a:ext cx="2387748" cy="2714644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682168" cy="57367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    </a:t>
            </a:r>
            <a:r>
              <a:rPr lang="ru-RU" dirty="0" smtClean="0">
                <a:solidFill>
                  <a:srgbClr val="0070C0"/>
                </a:solidFill>
              </a:rPr>
              <a:t>В </a:t>
            </a:r>
            <a:r>
              <a:rPr lang="ru-RU" dirty="0">
                <a:solidFill>
                  <a:srgbClr val="0070C0"/>
                </a:solidFill>
              </a:rPr>
              <a:t>то же время многие специалисты считают, что здоровье человека определяется в значительной мере «доминантой» здоровья, закладываемой с детства. Сначала в результате механического повторения правильно организованных гигиенических процедур вырабатывается динамический стереотип «здорового» поведения. Постепенно </a:t>
            </a:r>
            <a:r>
              <a:rPr lang="ru-RU" dirty="0" smtClean="0">
                <a:solidFill>
                  <a:srgbClr val="0070C0"/>
                </a:solidFill>
              </a:rPr>
              <a:t>на его </a:t>
            </a:r>
            <a:r>
              <a:rPr lang="ru-RU" dirty="0">
                <a:solidFill>
                  <a:srgbClr val="0070C0"/>
                </a:solidFill>
              </a:rPr>
              <a:t>основе </a:t>
            </a:r>
            <a:r>
              <a:rPr lang="ru-RU" dirty="0" smtClean="0">
                <a:solidFill>
                  <a:srgbClr val="0070C0"/>
                </a:solidFill>
              </a:rPr>
              <a:t>приобретаются соответствующие </a:t>
            </a:r>
            <a:r>
              <a:rPr lang="ru-RU" dirty="0">
                <a:solidFill>
                  <a:srgbClr val="0070C0"/>
                </a:solidFill>
              </a:rPr>
              <a:t>знания, и формируется осознанное отношение к собственному здоровью, «настрой» на здоровье. В этом и заключается специфическая «работа» мозга в управлении здоровьем.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42918"/>
            <a:ext cx="8046636" cy="542928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Быть здоровым - естественное стремление человека. Здоровье означает не просто отсутствие болезней, но и физическое, психическое и социальное благополучие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>
              <a:buNone/>
            </a:pPr>
            <a:endParaRPr lang="ru-RU" b="1" u="sng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ВИДЫ ЗДОРОВЬЯ</a:t>
            </a: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Физическое здоровье</a:t>
            </a: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Психическое здоровье</a:t>
            </a: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Нравственное здоровье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268760"/>
            <a:ext cx="7572428" cy="3792484"/>
          </a:xfrm>
        </p:spPr>
        <p:txBody>
          <a:bodyPr>
            <a:noAutofit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006600"/>
                </a:solidFill>
              </a:rPr>
              <a:t>Физическое </a:t>
            </a:r>
            <a:r>
              <a:rPr lang="ru-RU" sz="2800" b="1" dirty="0">
                <a:solidFill>
                  <a:srgbClr val="006600"/>
                </a:solidFill>
              </a:rPr>
              <a:t>здоровье</a:t>
            </a:r>
            <a:r>
              <a:rPr lang="ru-RU" sz="2800" dirty="0">
                <a:solidFill>
                  <a:srgbClr val="00660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- это естественное состояние организма, обусловленное нормальным функционированием всех его органов и систем. Если хорошо работают все органы и системы, то и весь организм человека (система саморегулирующаяся) правильно функционирует и развивается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362176" cy="3600400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006600"/>
                </a:solidFill>
              </a:rPr>
              <a:t>Психическое здоровье </a:t>
            </a:r>
            <a:r>
              <a:rPr lang="ru-RU" dirty="0" smtClean="0">
                <a:solidFill>
                  <a:srgbClr val="002060"/>
                </a:solidFill>
              </a:rPr>
              <a:t>зависит от состояния головного мозга, оно характеризуется уровнем и качеством мышления, развитием внимания и памяти, степенью эмоциональной устойчивости, развитием волевых качеств.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Kostya\Pictures\разное\child-comp-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573016"/>
            <a:ext cx="4032273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716016" y="458112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496944" cy="568863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solidFill>
                  <a:srgbClr val="00B050"/>
                </a:solidFill>
              </a:rPr>
              <a:t>Нравственное здоровье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определяется теми моральными принципами, которые являются основой социальной жизни человека, т.е. жизни в определенном человеческом обществе. Отличительными признаками нравственного здоровья человека являются, прежде всего, сознательное отношение к труду, овладение сокровищами культуры, активное неприятие нравов и привычек, противоречащих нормальному образу жизни. Поэтому социальное здоровье считается высшей мерой человеческого здоровья.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00042"/>
            <a:ext cx="7543824" cy="60007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Каждый родитель хочет видеть своих детей здоровыми и счастливыми, но не задумывается о том, как сделать, чтобы их дети жили в ладу с собой, с окружающим их миром, с людьми.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Секрет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этой гармонии прост — здоровый образ жизни: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поддержание физического здоровья, </a:t>
            </a:r>
          </a:p>
          <a:p>
            <a:pPr lvl="0"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отсутствие вредных привычек, </a:t>
            </a:r>
          </a:p>
          <a:p>
            <a:pPr lvl="0"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правильное питание, </a:t>
            </a:r>
          </a:p>
          <a:p>
            <a:pPr lvl="0"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радостное ощущение своего существования в этом мире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185</TotalTime>
  <Words>1910</Words>
  <Application>Microsoft Office PowerPoint</Application>
  <PresentationFormat>Экран (4:3)</PresentationFormat>
  <Paragraphs>137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Трек</vt:lpstr>
      <vt:lpstr>Формирование здорового образа жизни школьника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Полноценное питание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Растите удачника! (маленькие хитрости) Советы психолога</dc:title>
  <dc:creator>Ольга Владимировна</dc:creator>
  <cp:lastModifiedBy>Ольга</cp:lastModifiedBy>
  <cp:revision>57</cp:revision>
  <dcterms:created xsi:type="dcterms:W3CDTF">2010-11-26T08:21:12Z</dcterms:created>
  <dcterms:modified xsi:type="dcterms:W3CDTF">2011-11-08T12:49:36Z</dcterms:modified>
</cp:coreProperties>
</file>