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72" r:id="rId11"/>
    <p:sldId id="268" r:id="rId12"/>
    <p:sldId id="263" r:id="rId13"/>
    <p:sldId id="269" r:id="rId14"/>
    <p:sldId id="264" r:id="rId15"/>
    <p:sldId id="270" r:id="rId16"/>
    <p:sldId id="265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10664"/>
          </a:xfrm>
        </p:spPr>
        <p:txBody>
          <a:bodyPr>
            <a:normAutofit/>
          </a:bodyPr>
          <a:lstStyle/>
          <a:p>
            <a:r>
              <a:rPr lang="tt-RU" b="1" dirty="0" smtClean="0"/>
              <a:t>Исемнең тартым категориясе</a:t>
            </a:r>
            <a:br>
              <a:rPr lang="tt-RU" b="1" dirty="0" smtClean="0"/>
            </a:br>
            <a:r>
              <a:rPr lang="tt-RU" b="1" dirty="0" smtClean="0"/>
              <a:t>( категория принадле</a:t>
            </a:r>
            <a:r>
              <a:rPr lang="ru-RU" b="1" dirty="0" err="1" smtClean="0"/>
              <a:t>жности</a:t>
            </a:r>
            <a:r>
              <a:rPr lang="ru-RU" b="1" dirty="0" smtClean="0"/>
              <a:t> существительного)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Запомните: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7200" b="1" i="1" dirty="0" smtClean="0"/>
              <a:t>Песи, ипи, бәби – аның песие, аның ипие, аның бәбие.</a:t>
            </a:r>
            <a:endParaRPr lang="ru-RU" sz="72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Постав</a:t>
            </a:r>
            <a:r>
              <a:rPr lang="ru-RU" sz="3600" b="1" dirty="0" err="1" smtClean="0"/>
              <a:t>ьте</a:t>
            </a:r>
            <a:r>
              <a:rPr lang="ru-RU" sz="3600" b="1" dirty="0" smtClean="0"/>
              <a:t> вместо точек нужные окончания. Переведите.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А) </a:t>
            </a:r>
            <a:r>
              <a:rPr lang="ru-RU" sz="4000" dirty="0" err="1" smtClean="0"/>
              <a:t>Аны</a:t>
            </a:r>
            <a:r>
              <a:rPr lang="tt-RU" sz="4000" dirty="0" smtClean="0"/>
              <a:t>ң бакча... зур</a:t>
            </a:r>
          </a:p>
          <a:p>
            <a:r>
              <a:rPr lang="tt-RU" sz="4000" dirty="0" smtClean="0"/>
              <a:t>Аның апа... </a:t>
            </a:r>
            <a:r>
              <a:rPr lang="tt-RU" sz="4000" dirty="0" smtClean="0"/>
              <a:t>ш</a:t>
            </a:r>
            <a:r>
              <a:rPr lang="tt-RU" sz="4000" dirty="0" smtClean="0"/>
              <a:t>аян.</a:t>
            </a:r>
          </a:p>
          <a:p>
            <a:r>
              <a:rPr lang="tt-RU" sz="4000" dirty="0" smtClean="0"/>
              <a:t>Аның алма... баллы.</a:t>
            </a:r>
          </a:p>
          <a:p>
            <a:r>
              <a:rPr lang="tt-RU" sz="4000" dirty="0" smtClean="0"/>
              <a:t>Б) Аның тәлинкә... матур.</a:t>
            </a:r>
          </a:p>
          <a:p>
            <a:r>
              <a:rPr lang="tt-RU" sz="4000" dirty="0" smtClean="0"/>
              <a:t>Аның гаилә... </a:t>
            </a:r>
            <a:r>
              <a:rPr lang="tt-RU" sz="4000" dirty="0" smtClean="0"/>
              <a:t>д</a:t>
            </a:r>
            <a:r>
              <a:rPr lang="tt-RU" sz="4000" dirty="0" smtClean="0"/>
              <a:t>ус.</a:t>
            </a:r>
          </a:p>
          <a:p>
            <a:r>
              <a:rPr lang="tt-RU" sz="4000" dirty="0" smtClean="0"/>
              <a:t>Аның бүлмә... </a:t>
            </a:r>
            <a:r>
              <a:rPr lang="tt-RU" sz="4000" dirty="0" smtClean="0"/>
              <a:t>к</a:t>
            </a:r>
            <a:r>
              <a:rPr lang="tt-RU" sz="4000" dirty="0" smtClean="0"/>
              <a:t>ечкенә.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Склонение существите</a:t>
            </a:r>
            <a:r>
              <a:rPr lang="ru-RU" sz="3600" b="1" dirty="0" err="1" smtClean="0"/>
              <a:t>льных</a:t>
            </a:r>
            <a:r>
              <a:rPr lang="ru-RU" sz="3600" b="1" dirty="0" smtClean="0"/>
              <a:t> с аффиксом принадлежности 1 л. мн. ч.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Сущ., </a:t>
                      </a:r>
                      <a:r>
                        <a:rPr lang="ru-RU" dirty="0" err="1" smtClean="0"/>
                        <a:t>оканчивающи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еся</a:t>
                      </a:r>
                      <a:r>
                        <a:rPr lang="ru-RU" dirty="0" smtClean="0"/>
                        <a:t> 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Ед. 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Безнең ( наш, наша, наше, наши)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Мн. ч.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Гласную</a:t>
                      </a:r>
                      <a:r>
                        <a:rPr lang="tt-RU" i="1" dirty="0" smtClean="0"/>
                        <a:t> (көзге)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</a:t>
                      </a:r>
                      <a:r>
                        <a:rPr lang="ru-RU" b="1" i="1" dirty="0" err="1" smtClean="0"/>
                        <a:t>быз</a:t>
                      </a:r>
                      <a:r>
                        <a:rPr lang="ru-RU" b="1" i="1" dirty="0" smtClean="0"/>
                        <a:t>/-без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 көзгебез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көзгеләребез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Согласную </a:t>
                      </a:r>
                      <a:r>
                        <a:rPr lang="tt-RU" i="1" dirty="0" smtClean="0"/>
                        <a:t>(агач)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</a:t>
                      </a:r>
                      <a:r>
                        <a:rPr lang="ru-RU" b="1" i="1" dirty="0" err="1" smtClean="0"/>
                        <a:t>ыбыз</a:t>
                      </a:r>
                      <a:r>
                        <a:rPr lang="ru-RU" b="1" i="1" dirty="0" smtClean="0"/>
                        <a:t>/-</a:t>
                      </a:r>
                      <a:r>
                        <a:rPr lang="ru-RU" b="1" i="1" dirty="0" err="1" smtClean="0"/>
                        <a:t>ебез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агачыбыз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агачларыбыз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К </a:t>
                      </a:r>
                      <a:r>
                        <a:rPr lang="tt-RU" b="0" dirty="0" smtClean="0"/>
                        <a:t>(чынаяк)</a:t>
                      </a:r>
                      <a:r>
                        <a:rPr lang="tt-RU" b="0" i="1" dirty="0" smtClean="0"/>
                        <a:t>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К---</a:t>
                      </a:r>
                      <a:r>
                        <a:rPr lang="ru-RU" b="1" i="1" baseline="0" dirty="0" smtClean="0"/>
                        <a:t>  Г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чынаягыбыз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чынаякларыбыз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П </a:t>
                      </a:r>
                      <a:r>
                        <a:rPr lang="tt-RU" b="0" i="1" dirty="0" smtClean="0"/>
                        <a:t>(китап)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П--- Б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китабыбыз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китапларыбыз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Й  </a:t>
                      </a:r>
                      <a:r>
                        <a:rPr lang="tt-RU" b="0" i="1" dirty="0" smtClean="0"/>
                        <a:t>(өй)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Й---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өебез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өйләребез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И  (</a:t>
                      </a:r>
                      <a:r>
                        <a:rPr lang="tt-RU" b="0" i="1" dirty="0" smtClean="0"/>
                        <a:t>ипи)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ипиебез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ипиләребез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 </a:t>
                      </a:r>
                      <a:r>
                        <a:rPr lang="ru-RU" b="1" i="1" dirty="0" smtClean="0"/>
                        <a:t> (</a:t>
                      </a:r>
                      <a:r>
                        <a:rPr lang="ru-RU" b="0" i="1" dirty="0" err="1" smtClean="0"/>
                        <a:t>шигырь</a:t>
                      </a:r>
                      <a:r>
                        <a:rPr lang="ru-RU" b="0" i="1" dirty="0" smtClean="0"/>
                        <a:t>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Ь--- 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шигыребез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шигыр</a:t>
                      </a:r>
                      <a:r>
                        <a:rPr lang="ru-RU" b="0" i="1" dirty="0" err="1" smtClean="0"/>
                        <a:t>ь</a:t>
                      </a:r>
                      <a:r>
                        <a:rPr lang="tt-RU" b="0" i="1" dirty="0" smtClean="0"/>
                        <a:t>ләребез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У</a:t>
                      </a:r>
                      <a:r>
                        <a:rPr lang="ru-RU" b="1" i="0" baseline="0" dirty="0" smtClean="0"/>
                        <a:t>  </a:t>
                      </a:r>
                      <a:r>
                        <a:rPr lang="ru-RU" b="0" i="1" baseline="0" dirty="0" smtClean="0"/>
                        <a:t>(су)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У+ Ы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суыбыз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суларыбыз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 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dirty="0" err="1" smtClean="0"/>
                        <a:t>аю</a:t>
                      </a:r>
                      <a:r>
                        <a:rPr lang="ru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Ю+</a:t>
                      </a:r>
                      <a:r>
                        <a:rPr lang="ru-RU" b="1" i="1" baseline="0" dirty="0" smtClean="0"/>
                        <a:t> Ы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аюыбыз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аюларыбыз</a:t>
                      </a:r>
                      <a:endParaRPr lang="ru-RU" b="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4000" b="1" dirty="0" smtClean="0"/>
              <a:t>Спишите слова, добавляя аффиксы принадле</a:t>
            </a:r>
            <a:r>
              <a:rPr lang="ru-RU" sz="4000" b="1" dirty="0" err="1" smtClean="0"/>
              <a:t>жности</a:t>
            </a:r>
            <a:r>
              <a:rPr lang="ru-RU" sz="4000" b="1" dirty="0" smtClean="0"/>
              <a:t> 1 л. мн. ч.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А) Су, </a:t>
            </a:r>
            <a:r>
              <a:rPr lang="ru-RU" sz="4400" dirty="0" err="1" smtClean="0"/>
              <a:t>песи</a:t>
            </a:r>
            <a:r>
              <a:rPr lang="ru-RU" sz="4400" dirty="0" smtClean="0"/>
              <a:t>, бала, т</a:t>
            </a:r>
            <a:r>
              <a:rPr lang="tt-RU" sz="4400" dirty="0" smtClean="0"/>
              <a:t>әрәзә, чана, елга, укучы.</a:t>
            </a:r>
          </a:p>
          <a:p>
            <a:r>
              <a:rPr lang="tt-RU" sz="4400" dirty="0" smtClean="0"/>
              <a:t>Б) Вакыт, кибет, кул, көн, дәрес, йорт, эш.</a:t>
            </a:r>
          </a:p>
          <a:p>
            <a:r>
              <a:rPr lang="tt-RU" sz="4400" dirty="0" smtClean="0"/>
              <a:t>В) Курчак, туп, өй, малай, табигат</a:t>
            </a:r>
            <a:r>
              <a:rPr lang="ru-RU" sz="4400" dirty="0" err="1" smtClean="0"/>
              <a:t>ь</a:t>
            </a:r>
            <a:r>
              <a:rPr lang="ru-RU" sz="4400" dirty="0" smtClean="0"/>
              <a:t> (природа), </a:t>
            </a:r>
            <a:r>
              <a:rPr lang="ru-RU" sz="4400" dirty="0" err="1" smtClean="0"/>
              <a:t>шигырь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Склонение существите</a:t>
            </a:r>
            <a:r>
              <a:rPr lang="ru-RU" sz="3600" b="1" dirty="0" err="1" smtClean="0"/>
              <a:t>льных</a:t>
            </a:r>
            <a:r>
              <a:rPr lang="ru-RU" sz="3600" b="1" dirty="0" smtClean="0"/>
              <a:t> с аффиксом принадлежности 2 л. мн. ч.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Сущ., </a:t>
                      </a:r>
                      <a:r>
                        <a:rPr lang="ru-RU" dirty="0" err="1" smtClean="0"/>
                        <a:t>оканчивающи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еся</a:t>
                      </a:r>
                      <a:r>
                        <a:rPr lang="ru-RU" dirty="0" smtClean="0"/>
                        <a:t> 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Ед. ч.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Сезнең (</a:t>
                      </a:r>
                      <a:r>
                        <a:rPr lang="tt-RU" baseline="0" dirty="0" smtClean="0"/>
                        <a:t>ваш)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Мн. ч.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Гласную</a:t>
                      </a:r>
                      <a:r>
                        <a:rPr lang="tt-RU" i="1" dirty="0" smtClean="0"/>
                        <a:t> (бүлмә)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гыз</a:t>
                      </a:r>
                      <a:r>
                        <a:rPr lang="ru-RU" b="1" i="1" dirty="0" smtClean="0"/>
                        <a:t>/-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гез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 бүлмәгез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бүлмәләрегез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Согласную </a:t>
                      </a:r>
                      <a:r>
                        <a:rPr lang="tt-RU" i="1" dirty="0" smtClean="0"/>
                        <a:t>(авыл)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</a:t>
                      </a:r>
                      <a:r>
                        <a:rPr lang="ru-RU" b="1" i="1" dirty="0" err="1" smtClean="0"/>
                        <a:t>ыгыз</a:t>
                      </a:r>
                      <a:r>
                        <a:rPr lang="ru-RU" b="1" i="1" dirty="0" smtClean="0"/>
                        <a:t>/-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егез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авылыгыз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авылларыгыз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К </a:t>
                      </a:r>
                      <a:r>
                        <a:rPr lang="tt-RU" b="0" dirty="0" smtClean="0"/>
                        <a:t>(күзлек</a:t>
                      </a:r>
                      <a:r>
                        <a:rPr lang="tt-RU" b="0" baseline="0" dirty="0" smtClean="0"/>
                        <a:t> </a:t>
                      </a:r>
                      <a:r>
                        <a:rPr lang="tt-RU" b="0" dirty="0" smtClean="0"/>
                        <a:t>)</a:t>
                      </a:r>
                      <a:r>
                        <a:rPr lang="tt-RU" b="0" i="1" dirty="0" smtClean="0"/>
                        <a:t>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К---</a:t>
                      </a:r>
                      <a:r>
                        <a:rPr lang="ru-RU" b="1" i="1" baseline="0" dirty="0" smtClean="0"/>
                        <a:t>  Г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күзлегегез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күзлекләрегез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П </a:t>
                      </a:r>
                      <a:r>
                        <a:rPr lang="tt-RU" b="0" i="1" dirty="0" smtClean="0"/>
                        <a:t>(</a:t>
                      </a:r>
                      <a:r>
                        <a:rPr lang="tt-RU" b="0" i="1" baseline="0" dirty="0" smtClean="0"/>
                        <a:t> туп</a:t>
                      </a:r>
                      <a:r>
                        <a:rPr lang="tt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П--- Б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тубыгыз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тупларыгыз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Й  </a:t>
                      </a:r>
                      <a:r>
                        <a:rPr lang="tt-RU" b="0" i="1" dirty="0" smtClean="0"/>
                        <a:t>(</a:t>
                      </a:r>
                      <a:r>
                        <a:rPr lang="tt-RU" b="0" i="1" baseline="0" dirty="0" smtClean="0"/>
                        <a:t> абый </a:t>
                      </a:r>
                      <a:r>
                        <a:rPr lang="tt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Й---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абыегыз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абыйларыгыз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И  (</a:t>
                      </a:r>
                      <a:r>
                        <a:rPr lang="tt-RU" b="0" i="1" baseline="0" dirty="0" smtClean="0"/>
                        <a:t> песи</a:t>
                      </a:r>
                      <a:r>
                        <a:rPr lang="tt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песиегез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песиләрегез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 </a:t>
                      </a:r>
                      <a:r>
                        <a:rPr lang="ru-RU" b="1" i="1" dirty="0" smtClean="0"/>
                        <a:t> (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0" i="1" baseline="0" dirty="0" err="1" smtClean="0"/>
                        <a:t>кәгазь</a:t>
                      </a:r>
                      <a:r>
                        <a:rPr lang="ru-RU" b="0" i="1" dirty="0" smtClean="0"/>
                        <a:t>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Ь--- 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кәгазегез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кәгаз</a:t>
                      </a:r>
                      <a:r>
                        <a:rPr lang="ru-RU" b="0" i="1" dirty="0" err="1" smtClean="0"/>
                        <a:t>ь</a:t>
                      </a:r>
                      <a:r>
                        <a:rPr lang="tt-RU" b="0" i="1" dirty="0" smtClean="0"/>
                        <a:t>ләрегез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У</a:t>
                      </a:r>
                      <a:r>
                        <a:rPr lang="ru-RU" b="1" i="0" baseline="0" dirty="0" smtClean="0"/>
                        <a:t>  </a:t>
                      </a:r>
                      <a:r>
                        <a:rPr lang="ru-RU" b="0" i="1" baseline="0" dirty="0" smtClean="0"/>
                        <a:t>(су)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У+ Ы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суыгыз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суларыгыз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 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baseline="0" dirty="0" smtClean="0"/>
                        <a:t> </a:t>
                      </a:r>
                      <a:r>
                        <a:rPr lang="ru-RU" b="0" i="1" baseline="0" dirty="0" err="1" smtClean="0"/>
                        <a:t>бию</a:t>
                      </a:r>
                      <a:r>
                        <a:rPr lang="ru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Ю+</a:t>
                      </a:r>
                      <a:r>
                        <a:rPr lang="ru-RU" b="1" i="1" baseline="0" dirty="0" smtClean="0"/>
                        <a:t>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биюегез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биюләрегез</a:t>
                      </a:r>
                      <a:endParaRPr lang="ru-RU" b="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Измените данные словосочетания по образцу и запишите.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t-RU" sz="4800" dirty="0" smtClean="0"/>
              <a:t>Үрнәк (Образец): </a:t>
            </a:r>
            <a:r>
              <a:rPr lang="tt-RU" sz="4800" i="1" dirty="0" smtClean="0"/>
              <a:t>Сезнең яңа күршегез. – Сезнең яңа күршеләрегез.</a:t>
            </a:r>
          </a:p>
          <a:p>
            <a:r>
              <a:rPr lang="tt-RU" sz="4800" dirty="0" smtClean="0"/>
              <a:t>Яхшы табаб. Начар билге. Матур бию. Күңелле бәйрәм.</a:t>
            </a:r>
            <a:endParaRPr lang="ru-RU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Склонение существите</a:t>
            </a:r>
            <a:r>
              <a:rPr lang="ru-RU" sz="3600" b="1" dirty="0" err="1" smtClean="0"/>
              <a:t>льных</a:t>
            </a:r>
            <a:r>
              <a:rPr lang="ru-RU" sz="3600" b="1" dirty="0" smtClean="0"/>
              <a:t> с аффиксом принадлежности 3 л. мн. ч.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Сущ., </a:t>
                      </a:r>
                      <a:r>
                        <a:rPr lang="ru-RU" dirty="0" err="1" smtClean="0"/>
                        <a:t>оканчивающи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еся</a:t>
                      </a:r>
                      <a:r>
                        <a:rPr lang="ru-RU" dirty="0" smtClean="0"/>
                        <a:t> 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Ед. ч.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Сезнең (</a:t>
                      </a:r>
                      <a:r>
                        <a:rPr lang="tt-RU" baseline="0" dirty="0" smtClean="0"/>
                        <a:t>ваш)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Мн. ч.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Гласную</a:t>
                      </a:r>
                      <a:r>
                        <a:rPr lang="tt-RU" i="1" dirty="0" smtClean="0"/>
                        <a:t> (акча)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1" i="1" baseline="0" dirty="0" err="1" smtClean="0"/>
                        <a:t>сы</a:t>
                      </a:r>
                      <a:r>
                        <a:rPr lang="ru-RU" b="1" i="1" dirty="0" smtClean="0"/>
                        <a:t>/-</a:t>
                      </a:r>
                      <a:r>
                        <a:rPr lang="ru-RU" b="1" i="1" baseline="0" dirty="0" smtClean="0"/>
                        <a:t> се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акчасы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акчалары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Согласную </a:t>
                      </a:r>
                      <a:r>
                        <a:rPr lang="tt-RU" i="1" dirty="0" smtClean="0"/>
                        <a:t>(кием)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</a:t>
                      </a:r>
                      <a:r>
                        <a:rPr lang="ru-RU" b="1" i="1" dirty="0" err="1" smtClean="0"/>
                        <a:t>ы</a:t>
                      </a:r>
                      <a:r>
                        <a:rPr lang="ru-RU" b="1" i="1" dirty="0" smtClean="0"/>
                        <a:t>/-</a:t>
                      </a:r>
                      <a:r>
                        <a:rPr lang="ru-RU" b="1" i="1" baseline="0" dirty="0" smtClean="0"/>
                        <a:t>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киеме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киемнәре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К </a:t>
                      </a:r>
                      <a:r>
                        <a:rPr lang="tt-RU" b="0" dirty="0" smtClean="0"/>
                        <a:t>(балык</a:t>
                      </a:r>
                      <a:r>
                        <a:rPr lang="tt-RU" b="0" baseline="0" dirty="0" smtClean="0"/>
                        <a:t> </a:t>
                      </a:r>
                      <a:r>
                        <a:rPr lang="tt-RU" b="0" dirty="0" smtClean="0"/>
                        <a:t>)</a:t>
                      </a:r>
                      <a:r>
                        <a:rPr lang="tt-RU" b="0" i="1" dirty="0" smtClean="0"/>
                        <a:t>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К---</a:t>
                      </a:r>
                      <a:r>
                        <a:rPr lang="ru-RU" b="1" i="1" baseline="0" dirty="0" smtClean="0"/>
                        <a:t>  Г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балыгы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балыклары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П </a:t>
                      </a:r>
                      <a:r>
                        <a:rPr lang="tt-RU" b="0" i="1" dirty="0" smtClean="0"/>
                        <a:t>(</a:t>
                      </a:r>
                      <a:r>
                        <a:rPr lang="tt-RU" b="0" i="1" baseline="0" dirty="0" smtClean="0"/>
                        <a:t> китап</a:t>
                      </a:r>
                      <a:r>
                        <a:rPr lang="tt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П--- Б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китабы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китаплары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Й  </a:t>
                      </a:r>
                      <a:r>
                        <a:rPr lang="tt-RU" b="0" i="1" dirty="0" smtClean="0"/>
                        <a:t>(</a:t>
                      </a:r>
                      <a:r>
                        <a:rPr lang="tt-RU" b="0" i="1" baseline="0" dirty="0" smtClean="0"/>
                        <a:t> чәй </a:t>
                      </a:r>
                      <a:r>
                        <a:rPr lang="tt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Й---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чәе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чәйләре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И  (</a:t>
                      </a:r>
                      <a:r>
                        <a:rPr lang="tt-RU" b="0" i="1" baseline="0" dirty="0" smtClean="0"/>
                        <a:t> әби</a:t>
                      </a:r>
                      <a:r>
                        <a:rPr lang="tt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И--- Се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әбисе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әбиләре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 </a:t>
                      </a:r>
                      <a:r>
                        <a:rPr lang="ru-RU" b="1" i="1" dirty="0" smtClean="0"/>
                        <a:t> (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="0" i="1" baseline="0" dirty="0" err="1" smtClean="0"/>
                        <a:t>шигырь</a:t>
                      </a:r>
                      <a:r>
                        <a:rPr lang="ru-RU" b="0" i="1" dirty="0" smtClean="0"/>
                        <a:t>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Ь--- 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шигыре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шигыр</a:t>
                      </a:r>
                      <a:r>
                        <a:rPr lang="ru-RU" b="0" i="1" dirty="0" err="1" smtClean="0"/>
                        <a:t>ь</a:t>
                      </a:r>
                      <a:r>
                        <a:rPr lang="tt-RU" b="0" i="1" dirty="0" smtClean="0"/>
                        <a:t>ләре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/>
                        <a:t>У</a:t>
                      </a:r>
                      <a:r>
                        <a:rPr lang="ru-RU" b="1" i="0" baseline="0" dirty="0" smtClean="0"/>
                        <a:t>  </a:t>
                      </a:r>
                      <a:r>
                        <a:rPr lang="ru-RU" b="0" i="1" baseline="0" dirty="0" smtClean="0"/>
                        <a:t>(су)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У+ Ы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суы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сулары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 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baseline="0" dirty="0" smtClean="0"/>
                        <a:t> </a:t>
                      </a:r>
                      <a:r>
                        <a:rPr lang="ru-RU" b="0" i="1" baseline="0" dirty="0" err="1" smtClean="0"/>
                        <a:t>аю</a:t>
                      </a:r>
                      <a:r>
                        <a:rPr lang="ru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Ю+</a:t>
                      </a:r>
                      <a:r>
                        <a:rPr lang="ru-RU" b="1" i="1" baseline="0" dirty="0" smtClean="0"/>
                        <a:t> Ы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аюы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аюлары</a:t>
                      </a:r>
                      <a:endParaRPr lang="ru-RU" b="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Спишите су</a:t>
            </a:r>
            <a:r>
              <a:rPr lang="ru-RU" sz="3600" b="1" dirty="0" err="1" smtClean="0"/>
              <a:t>ществительные</a:t>
            </a:r>
            <a:r>
              <a:rPr lang="ru-RU" sz="3600" b="1" dirty="0" smtClean="0"/>
              <a:t>, добавляя аффиксы принадлежности 3 л. </a:t>
            </a:r>
            <a:r>
              <a:rPr lang="ru-RU" sz="3600" b="1" dirty="0" smtClean="0"/>
              <a:t>м</a:t>
            </a:r>
            <a:r>
              <a:rPr lang="ru-RU" sz="3600" b="1" dirty="0" smtClean="0"/>
              <a:t>н. </a:t>
            </a:r>
            <a:r>
              <a:rPr lang="ru-RU" sz="3600" b="1" dirty="0" smtClean="0"/>
              <a:t>ч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А) </a:t>
            </a:r>
            <a:r>
              <a:rPr lang="ru-RU" sz="4000" dirty="0" err="1" smtClean="0"/>
              <a:t>Китапхан</a:t>
            </a:r>
            <a:r>
              <a:rPr lang="tt-RU" sz="4000" dirty="0" smtClean="0"/>
              <a:t>ә, чаңгы, бүлмә, чана, хикәя, җөмлә.</a:t>
            </a:r>
          </a:p>
          <a:p>
            <a:r>
              <a:rPr lang="tt-RU" sz="4000" dirty="0" smtClean="0"/>
              <a:t>Б) Туган тел, дәфтәр, хат, сүз, фатир.</a:t>
            </a:r>
          </a:p>
          <a:p>
            <a:r>
              <a:rPr lang="tt-RU" sz="4000" dirty="0" smtClean="0"/>
              <a:t>В) Җавап, чүп (мусор), яулык (платок), үрдәк, көй (мелодия), туй (свад</a:t>
            </a:r>
            <a:r>
              <a:rPr lang="ru-RU" sz="4000" dirty="0" err="1" smtClean="0"/>
              <a:t>ьба</a:t>
            </a:r>
            <a:r>
              <a:rPr lang="ru-RU" sz="4000" dirty="0" smtClean="0"/>
              <a:t>), </a:t>
            </a:r>
            <a:r>
              <a:rPr lang="ru-RU" sz="4000" dirty="0" err="1" smtClean="0"/>
              <a:t>кәгазь </a:t>
            </a:r>
            <a:r>
              <a:rPr lang="ru-RU" sz="4000" dirty="0" smtClean="0"/>
              <a:t>(бумага).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 русском языке принадлежность выражается местоимениями( </a:t>
            </a:r>
            <a:r>
              <a:rPr lang="ru-RU" sz="4000" b="1" i="1" dirty="0" smtClean="0"/>
              <a:t>мой, ваш </a:t>
            </a:r>
            <a:r>
              <a:rPr lang="ru-RU" sz="4000" b="1" dirty="0" smtClean="0"/>
              <a:t>и т. д.) или существительным в родительном падеже </a:t>
            </a:r>
            <a:r>
              <a:rPr lang="ru-RU" sz="4000" b="1" i="1" dirty="0" smtClean="0"/>
              <a:t>(платье мамы).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800" b="1" dirty="0" smtClean="0"/>
              <a:t>В татарском языке принадлежность выражается специфическими окончаниями, которые называются </a:t>
            </a:r>
            <a:r>
              <a:rPr lang="ru-RU" sz="3800" b="1" i="1" dirty="0" smtClean="0"/>
              <a:t>аффиксами принадлежности. </a:t>
            </a:r>
            <a:r>
              <a:rPr lang="ru-RU" sz="3800" b="1" dirty="0" smtClean="0"/>
              <a:t>Эти аффиксы изменяются по лицам и числам.</a:t>
            </a:r>
            <a:endParaRPr lang="ru-RU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Аффиксы принадлежности существительного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93771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Притяжа-тельное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местоиме-ние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Аффиксы </a:t>
                      </a:r>
                      <a:r>
                        <a:rPr lang="ru-RU" sz="2400" dirty="0" err="1" smtClean="0"/>
                        <a:t>принадлеж-ности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Притяжа-тельное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местоиме-ние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Аффиксы </a:t>
                      </a:r>
                      <a:r>
                        <a:rPr lang="ru-RU" sz="2400" dirty="0" err="1" smtClean="0"/>
                        <a:t>принадлеж-ности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Минем </a:t>
                      </a:r>
                    </a:p>
                    <a:p>
                      <a:r>
                        <a:rPr lang="ru-RU" sz="2400" dirty="0" smtClean="0"/>
                        <a:t>( мой)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i="1" dirty="0" smtClean="0"/>
                        <a:t>-ым/-ем. -м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i="1" dirty="0" smtClean="0"/>
                        <a:t>Безнең </a:t>
                      </a:r>
                      <a:r>
                        <a:rPr lang="tt-RU" sz="2400" b="0" i="0" dirty="0" smtClean="0"/>
                        <a:t>(наш)</a:t>
                      </a:r>
                      <a:endParaRPr lang="ru-RU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i="1" dirty="0" smtClean="0"/>
                        <a:t>-ыбыз/-ебез,</a:t>
                      </a:r>
                    </a:p>
                    <a:p>
                      <a:r>
                        <a:rPr lang="tt-RU" sz="2400" b="1" i="1" dirty="0" smtClean="0"/>
                        <a:t>-быз,-без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Сине</a:t>
                      </a:r>
                      <a:r>
                        <a:rPr lang="tt-RU" sz="2400" dirty="0" smtClean="0"/>
                        <a:t>ң</a:t>
                      </a:r>
                    </a:p>
                    <a:p>
                      <a:r>
                        <a:rPr lang="tt-RU" sz="2400" baseline="0" dirty="0" smtClean="0"/>
                        <a:t> ( твой)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/>
                        <a:t>-ың/-ең,</a:t>
                      </a:r>
                      <a:r>
                        <a:rPr lang="tt-RU" sz="2400" b="1" baseline="0" dirty="0" smtClean="0"/>
                        <a:t> -ң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i="1" dirty="0" smtClean="0"/>
                        <a:t>Сезнең </a:t>
                      </a:r>
                      <a:r>
                        <a:rPr lang="tt-RU" sz="2400" i="0" dirty="0" smtClean="0"/>
                        <a:t>(ваш)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i="1" dirty="0" smtClean="0"/>
                        <a:t>-ыгыз/- егез,-гыз/-гез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sz="2400" dirty="0" smtClean="0"/>
                        <a:t>Аның</a:t>
                      </a:r>
                    </a:p>
                    <a:p>
                      <a:r>
                        <a:rPr lang="tt-RU" sz="2400" dirty="0" smtClean="0"/>
                        <a:t> ( его, ее)</a:t>
                      </a:r>
                      <a:r>
                        <a:rPr lang="tt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/>
                        <a:t>-ы/-е, -сы/-се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i="1" dirty="0" smtClean="0"/>
                        <a:t>Аларның </a:t>
                      </a:r>
                      <a:r>
                        <a:rPr lang="tt-RU" sz="2400" i="0" dirty="0" smtClean="0"/>
                        <a:t>(их)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i="1" dirty="0" smtClean="0"/>
                        <a:t>-лары/-ләре</a:t>
                      </a:r>
                      <a:endParaRPr lang="ru-RU" sz="24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4000" b="1" dirty="0" smtClean="0"/>
              <a:t>Склонение существител</a:t>
            </a:r>
            <a:r>
              <a:rPr lang="ru-RU" sz="4000" b="1" dirty="0" err="1" smtClean="0"/>
              <a:t>ьных</a:t>
            </a:r>
            <a:r>
              <a:rPr lang="ru-RU" sz="4000" b="1" dirty="0" smtClean="0"/>
              <a:t> с аффиксом принадлежности 1 л.ед.ч.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Существитель-ные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оканчивающи-еся</a:t>
                      </a:r>
                      <a:r>
                        <a:rPr lang="ru-RU" baseline="0" dirty="0" smtClean="0"/>
                        <a:t> 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Ед. 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Минем (мой, моя, моё, мой)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Мн.ч.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Гласную </a:t>
                      </a:r>
                      <a:r>
                        <a:rPr lang="ru-RU" i="1" dirty="0" smtClean="0"/>
                        <a:t>(</a:t>
                      </a:r>
                      <a:r>
                        <a:rPr lang="ru-RU" i="1" dirty="0" err="1" smtClean="0"/>
                        <a:t>алма</a:t>
                      </a:r>
                      <a:r>
                        <a:rPr lang="ru-RU" i="1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err="1" smtClean="0"/>
                        <a:t>алмам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алмаларым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Согласную </a:t>
                      </a:r>
                      <a:r>
                        <a:rPr lang="ru-RU" i="1" dirty="0" smtClean="0"/>
                        <a:t>(</a:t>
                      </a:r>
                      <a:r>
                        <a:rPr lang="ru-RU" i="1" dirty="0" err="1" smtClean="0"/>
                        <a:t>агач</a:t>
                      </a:r>
                      <a:r>
                        <a:rPr lang="ru-RU" i="1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</a:t>
                      </a:r>
                      <a:r>
                        <a:rPr lang="ru-RU" b="1" dirty="0" err="1" smtClean="0"/>
                        <a:t>ым</a:t>
                      </a:r>
                      <a:r>
                        <a:rPr lang="ru-RU" b="1" dirty="0" smtClean="0"/>
                        <a:t>/-ем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err="1" smtClean="0"/>
                        <a:t>агачым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агачларым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dirty="0" err="1" smtClean="0"/>
                        <a:t>күлмәк</a:t>
                      </a:r>
                      <a:r>
                        <a:rPr lang="ru-RU" b="0" i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К----Г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err="1" smtClean="0"/>
                        <a:t>күлмәгем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күлмәкләрем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П </a:t>
                      </a:r>
                      <a:r>
                        <a:rPr lang="tt-RU" b="0" i="1" dirty="0" smtClean="0"/>
                        <a:t>(туп)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П----Б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тубым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тупларым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Й </a:t>
                      </a:r>
                      <a:r>
                        <a:rPr lang="tt-RU" b="0" i="1" dirty="0" smtClean="0"/>
                        <a:t>(малай)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Й----Е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малаем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малайларым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И </a:t>
                      </a:r>
                      <a:r>
                        <a:rPr lang="tt-RU" b="0" i="1" dirty="0" smtClean="0"/>
                        <a:t>(</a:t>
                      </a:r>
                      <a:r>
                        <a:rPr lang="tt-RU" b="0" i="1" baseline="0" dirty="0" smtClean="0"/>
                        <a:t> әби)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И+Е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әбием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әбиләрем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 </a:t>
                      </a:r>
                      <a:r>
                        <a:rPr lang="ru-RU" b="0" i="1" dirty="0" smtClean="0"/>
                        <a:t>( </a:t>
                      </a:r>
                      <a:r>
                        <a:rPr lang="ru-RU" b="0" i="1" dirty="0" err="1" smtClean="0"/>
                        <a:t>сәгать</a:t>
                      </a:r>
                      <a:r>
                        <a:rPr lang="ru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Ь----Е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сәгатем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сәгат</a:t>
                      </a:r>
                      <a:r>
                        <a:rPr lang="ru-RU" dirty="0" err="1" smtClean="0"/>
                        <a:t>ьләрем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 </a:t>
                      </a:r>
                      <a:r>
                        <a:rPr lang="ru-RU" b="0" i="1" dirty="0" smtClean="0"/>
                        <a:t>(су)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 -</a:t>
                      </a:r>
                      <a:r>
                        <a:rPr lang="ru-RU" b="1" dirty="0" err="1" smtClean="0"/>
                        <a:t>ы</a:t>
                      </a:r>
                      <a:r>
                        <a:rPr lang="ru-RU" b="1" dirty="0" smtClean="0"/>
                        <a:t>/-е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суым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суларым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dirty="0" err="1" smtClean="0"/>
                        <a:t>аю</a:t>
                      </a:r>
                      <a:r>
                        <a:rPr lang="ru-RU" b="0" i="1" dirty="0" smtClean="0"/>
                        <a:t>,</a:t>
                      </a:r>
                      <a:r>
                        <a:rPr lang="ru-RU" b="0" i="1" baseline="0" dirty="0" smtClean="0"/>
                        <a:t> </a:t>
                      </a:r>
                      <a:r>
                        <a:rPr lang="ru-RU" b="0" i="1" baseline="0" dirty="0" err="1" smtClean="0"/>
                        <a:t>бию</a:t>
                      </a:r>
                      <a:r>
                        <a:rPr lang="ru-RU" b="0" i="1" baseline="0" dirty="0" smtClean="0"/>
                        <a:t>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 -</a:t>
                      </a:r>
                      <a:r>
                        <a:rPr lang="ru-RU" b="1" dirty="0" err="1" smtClean="0"/>
                        <a:t>ы</a:t>
                      </a:r>
                      <a:r>
                        <a:rPr lang="ru-RU" b="1" dirty="0" smtClean="0"/>
                        <a:t> /-е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аюым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аюларым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dirty="0" smtClean="0"/>
              <a:t>Спишите с</a:t>
            </a:r>
            <a:r>
              <a:rPr lang="ru-RU" sz="3600" dirty="0" err="1" smtClean="0"/>
              <a:t>уществительные</a:t>
            </a:r>
            <a:r>
              <a:rPr lang="ru-RU" sz="3600" dirty="0" smtClean="0"/>
              <a:t>, добавляя аффиксы принадлежности 1 л. ед. ч.(мой)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А) </a:t>
            </a:r>
            <a:r>
              <a:rPr lang="ru-RU" sz="3200" dirty="0" err="1" smtClean="0"/>
              <a:t>Апа</a:t>
            </a:r>
            <a:r>
              <a:rPr lang="ru-RU" sz="3200" dirty="0" smtClean="0"/>
              <a:t>, </a:t>
            </a:r>
            <a:r>
              <a:rPr lang="ru-RU" sz="3200" dirty="0" err="1" smtClean="0"/>
              <a:t>бакча</a:t>
            </a:r>
            <a:r>
              <a:rPr lang="ru-RU" sz="3200" dirty="0" smtClean="0"/>
              <a:t>, </a:t>
            </a:r>
            <a:r>
              <a:rPr lang="ru-RU" sz="3200" dirty="0" err="1" smtClean="0"/>
              <a:t>алма</a:t>
            </a:r>
            <a:r>
              <a:rPr lang="ru-RU" sz="3200" dirty="0" smtClean="0"/>
              <a:t>, чана, </a:t>
            </a:r>
            <a:r>
              <a:rPr lang="ru-RU" sz="3200" dirty="0" err="1" smtClean="0"/>
              <a:t>тәлинкә, бүлмә, сөлге.</a:t>
            </a:r>
            <a:endParaRPr lang="ru-RU" sz="3200" dirty="0" smtClean="0"/>
          </a:p>
          <a:p>
            <a:r>
              <a:rPr lang="tt-RU" sz="3200" dirty="0" smtClean="0"/>
              <a:t>Б) Кул, иптәш, өстәл, кыз, йорт, сеңел.</a:t>
            </a:r>
          </a:p>
          <a:p>
            <a:r>
              <a:rPr lang="tt-RU" sz="3200" dirty="0" smtClean="0"/>
              <a:t>В) Күлмәк, калак, бүрек, ишек, курчак, чәчәк, кунак</a:t>
            </a:r>
          </a:p>
          <a:p>
            <a:r>
              <a:rPr lang="tt-RU" sz="3200" dirty="0" smtClean="0"/>
              <a:t>Г) Туп, мәктәп, китап, җавап.</a:t>
            </a:r>
          </a:p>
          <a:p>
            <a:r>
              <a:rPr lang="tt-RU" sz="3200" dirty="0" smtClean="0"/>
              <a:t>Д) Малай, сарай, попугай, өй, абый, чәй.</a:t>
            </a:r>
          </a:p>
          <a:p>
            <a:r>
              <a:rPr lang="tt-RU" sz="3200" dirty="0" smtClean="0"/>
              <a:t>Е) Әби, әти, әни, песи, ипи, бәби.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Склонение су</a:t>
            </a:r>
            <a:r>
              <a:rPr lang="ru-RU" sz="3600" b="1" dirty="0" err="1" smtClean="0"/>
              <a:t>ществительных</a:t>
            </a:r>
            <a:r>
              <a:rPr lang="ru-RU" sz="3600" b="1" dirty="0" smtClean="0"/>
              <a:t> с аффиксом принадлежности 2 л. ед. ч. 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Су</a:t>
                      </a:r>
                      <a:r>
                        <a:rPr lang="ru-RU" dirty="0" err="1" smtClean="0"/>
                        <a:t>ществитель-ные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оканчивающи-еся</a:t>
                      </a:r>
                      <a:r>
                        <a:rPr lang="ru-RU" baseline="0" dirty="0" smtClean="0"/>
                        <a:t> на</a:t>
                      </a:r>
                      <a:endParaRPr lang="tt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Ед. 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Синең (твой, твоя, твое, твои)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Мн. ч.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Гласную   </a:t>
                      </a:r>
                      <a:r>
                        <a:rPr lang="tt-RU" i="1" dirty="0" smtClean="0"/>
                        <a:t>(бала)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i="1" dirty="0" smtClean="0"/>
                        <a:t>-ң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i="1" dirty="0" smtClean="0"/>
                        <a:t>бала</a:t>
                      </a:r>
                      <a:r>
                        <a:rPr lang="tt-RU" b="0" i="1" dirty="0" smtClean="0"/>
                        <a:t>ң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балаларың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Согл.   </a:t>
                      </a:r>
                      <a:r>
                        <a:rPr lang="tt-RU" i="1" dirty="0" smtClean="0"/>
                        <a:t>(дәфтәр)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i="1" dirty="0" smtClean="0"/>
                        <a:t>-ың/-ең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дәфтәрең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дәфтәрләрең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К</a:t>
                      </a:r>
                      <a:r>
                        <a:rPr lang="tt-RU" b="1" i="1" dirty="0" smtClean="0"/>
                        <a:t> </a:t>
                      </a:r>
                      <a:r>
                        <a:rPr lang="tt-RU" b="1" i="1" baseline="0" dirty="0" smtClean="0"/>
                        <a:t> </a:t>
                      </a:r>
                      <a:r>
                        <a:rPr lang="tt-RU" b="0" i="1" baseline="0" dirty="0" smtClean="0"/>
                        <a:t>(кашык)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i="1" dirty="0" smtClean="0"/>
                        <a:t>К--- Г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кашыгың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кашыкларың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П  </a:t>
                      </a:r>
                      <a:r>
                        <a:rPr lang="tt-RU" b="0" i="1" dirty="0" smtClean="0"/>
                        <a:t>(мәктәп)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i="1" dirty="0" smtClean="0"/>
                        <a:t>П--- Б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мәктәбең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мәктәпләрең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Й  </a:t>
                      </a:r>
                      <a:r>
                        <a:rPr lang="tt-RU" b="0" i="1" dirty="0" smtClean="0"/>
                        <a:t>(бабай)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i="1" dirty="0" smtClean="0"/>
                        <a:t>Й---Е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Бабаең (бабаң)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Бабайларың(ба-баларың)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И  </a:t>
                      </a:r>
                      <a:r>
                        <a:rPr lang="tt-RU" b="0" i="1" dirty="0" smtClean="0"/>
                        <a:t>(әти)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i="1" dirty="0" smtClean="0"/>
                        <a:t>И 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әтиең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әтиләрең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  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dirty="0" err="1" smtClean="0"/>
                        <a:t>сәгать</a:t>
                      </a:r>
                      <a:r>
                        <a:rPr lang="tt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Ь---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сәгатең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сәгат</a:t>
                      </a:r>
                      <a:r>
                        <a:rPr lang="ru-RU" b="0" i="1" dirty="0" err="1" smtClean="0"/>
                        <a:t>ь</a:t>
                      </a:r>
                      <a:r>
                        <a:rPr lang="tt-RU" b="0" i="1" dirty="0" smtClean="0"/>
                        <a:t>ләрең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  </a:t>
                      </a:r>
                      <a:r>
                        <a:rPr lang="ru-RU" b="0" i="1" dirty="0" smtClean="0"/>
                        <a:t>(су)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+  -</a:t>
                      </a:r>
                      <a:r>
                        <a:rPr lang="ru-RU" b="1" i="1" dirty="0" err="1" smtClean="0"/>
                        <a:t>ы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суың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суларың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 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dirty="0" err="1" smtClean="0"/>
                        <a:t>бию</a:t>
                      </a:r>
                      <a:r>
                        <a:rPr lang="ru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+ 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биюең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0" i="1" dirty="0" smtClean="0"/>
                        <a:t>биюләрең</a:t>
                      </a:r>
                      <a:endParaRPr lang="ru-RU" b="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Переведите словосочетание. Состав</a:t>
            </a:r>
            <a:r>
              <a:rPr lang="ru-RU" sz="3600" b="1" dirty="0" err="1" smtClean="0"/>
              <a:t>ь</a:t>
            </a:r>
            <a:r>
              <a:rPr lang="tt-RU" sz="3600" b="1" dirty="0" smtClean="0"/>
              <a:t>те с ними предло</a:t>
            </a:r>
            <a:r>
              <a:rPr lang="ru-RU" sz="3600" b="1" dirty="0" err="1" smtClean="0"/>
              <a:t>жения</a:t>
            </a:r>
            <a:r>
              <a:rPr lang="ru-RU" sz="3600" b="1" dirty="0" smtClean="0"/>
              <a:t> по образцу.</a:t>
            </a:r>
            <a:r>
              <a:rPr lang="tt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000" i="1" dirty="0" smtClean="0"/>
              <a:t>Үрнәк(образе</a:t>
            </a:r>
            <a:r>
              <a:rPr lang="ru-RU" sz="4000" i="1" dirty="0" err="1" smtClean="0"/>
              <a:t>ц</a:t>
            </a:r>
            <a:r>
              <a:rPr lang="ru-RU" sz="4000" i="1" dirty="0" smtClean="0"/>
              <a:t>)</a:t>
            </a:r>
            <a:r>
              <a:rPr lang="tt-RU" sz="4000" i="1" dirty="0" smtClean="0"/>
              <a:t>: Минем чиста дәфтәрләрем күп. Ә синең чиста дәфтәрләрең купме?</a:t>
            </a:r>
          </a:p>
          <a:p>
            <a:r>
              <a:rPr lang="ru-RU" sz="4000" dirty="0" smtClean="0"/>
              <a:t>Хорошие друзья. Интересные книги. Красивые рисунки.</a:t>
            </a:r>
            <a:endParaRPr lang="tt-RU" sz="4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Склонение существител</a:t>
            </a:r>
            <a:r>
              <a:rPr lang="ru-RU" sz="3600" b="1" dirty="0" err="1" smtClean="0"/>
              <a:t>ьных</a:t>
            </a:r>
            <a:r>
              <a:rPr lang="ru-RU" sz="3600" b="1" dirty="0" smtClean="0"/>
              <a:t> с аффиксом принадлежности 3л. ед. ч. 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Сущ., </a:t>
                      </a:r>
                      <a:r>
                        <a:rPr lang="ru-RU" dirty="0" err="1" smtClean="0"/>
                        <a:t>оканчивающи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еся</a:t>
                      </a:r>
                      <a:r>
                        <a:rPr lang="ru-RU" baseline="0" dirty="0" smtClean="0"/>
                        <a:t> 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Аның (его, ее)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Ед. 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Мн. ч.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Гласную  </a:t>
                      </a:r>
                      <a:r>
                        <a:rPr lang="tt-RU" i="1" dirty="0" smtClean="0"/>
                        <a:t>(бакча)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</a:t>
                      </a:r>
                      <a:r>
                        <a:rPr lang="ru-RU" b="1" i="1" dirty="0" err="1" smtClean="0"/>
                        <a:t>сы</a:t>
                      </a:r>
                      <a:r>
                        <a:rPr lang="ru-RU" b="1" i="1" dirty="0" smtClean="0"/>
                        <a:t>/-се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err="1" smtClean="0"/>
                        <a:t>бакчасы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Бакча+лар+ы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dirty="0" smtClean="0"/>
                        <a:t>Согласную (идән)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-</a:t>
                      </a:r>
                      <a:r>
                        <a:rPr lang="ru-RU" b="1" i="1" dirty="0" err="1" smtClean="0"/>
                        <a:t>ы</a:t>
                      </a:r>
                      <a:r>
                        <a:rPr lang="ru-RU" b="1" i="1" dirty="0" smtClean="0"/>
                        <a:t>/-е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ид</a:t>
                      </a:r>
                      <a:r>
                        <a:rPr lang="tt-RU" i="1" dirty="0" smtClean="0"/>
                        <a:t>ә</a:t>
                      </a:r>
                      <a:r>
                        <a:rPr lang="ru-RU" i="1" dirty="0" smtClean="0"/>
                        <a:t>не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Идән+нәр+е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К </a:t>
                      </a:r>
                      <a:r>
                        <a:rPr lang="tt-RU" b="0" i="1" dirty="0" smtClean="0"/>
                        <a:t>( уенчык)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К--- Г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уенчыгы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Уенчык+лар+ы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П </a:t>
                      </a:r>
                      <a:r>
                        <a:rPr lang="tt-RU" b="0" i="1" dirty="0" smtClean="0"/>
                        <a:t>(китап)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П--- Б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китабы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Китап+лар+ы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Й </a:t>
                      </a:r>
                      <a:r>
                        <a:rPr lang="tt-RU" b="0" i="1" dirty="0" smtClean="0"/>
                        <a:t>(малай)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Й----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малае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Малай+лар+ы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/>
                        <a:t>И  </a:t>
                      </a:r>
                      <a:r>
                        <a:rPr lang="tt-RU" b="0" i="1" dirty="0" smtClean="0"/>
                        <a:t>(әби)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И+</a:t>
                      </a:r>
                      <a:r>
                        <a:rPr lang="ru-RU" b="1" i="1" baseline="0" dirty="0" smtClean="0"/>
                        <a:t>  Се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әбисе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Әби+ләр+е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Ь 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dirty="0" err="1" smtClean="0"/>
                        <a:t>кәгазь</a:t>
                      </a:r>
                      <a:r>
                        <a:rPr lang="ru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Ь--- 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кәгазе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Кәгаз</a:t>
                      </a:r>
                      <a:r>
                        <a:rPr lang="ru-RU" i="1" dirty="0" err="1" smtClean="0"/>
                        <a:t>ь+ләр+е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  </a:t>
                      </a:r>
                      <a:r>
                        <a:rPr lang="ru-RU" b="0" i="1" dirty="0" smtClean="0"/>
                        <a:t>( су)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+ -</a:t>
                      </a:r>
                      <a:r>
                        <a:rPr lang="ru-RU" b="1" i="1" dirty="0" err="1" smtClean="0"/>
                        <a:t>ы</a:t>
                      </a:r>
                      <a:r>
                        <a:rPr lang="ru-RU" b="1" i="1" dirty="0" smtClean="0"/>
                        <a:t>/е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суы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Су+лар+ы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Ю </a:t>
                      </a:r>
                      <a:r>
                        <a:rPr lang="ru-RU" b="0" i="1" dirty="0" smtClean="0"/>
                        <a:t>(</a:t>
                      </a:r>
                      <a:r>
                        <a:rPr lang="ru-RU" b="0" i="1" dirty="0" err="1" smtClean="0"/>
                        <a:t>бию</a:t>
                      </a:r>
                      <a:r>
                        <a:rPr lang="ru-RU" b="0" i="1" dirty="0" smtClean="0"/>
                        <a:t>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+</a:t>
                      </a:r>
                      <a:r>
                        <a:rPr lang="ru-RU" b="1" i="1" baseline="0" dirty="0" smtClean="0"/>
                        <a:t> -</a:t>
                      </a:r>
                      <a:r>
                        <a:rPr lang="ru-RU" b="1" i="1" baseline="0" dirty="0" err="1" smtClean="0"/>
                        <a:t>ы</a:t>
                      </a:r>
                      <a:r>
                        <a:rPr lang="ru-RU" b="1" i="1" baseline="0" dirty="0" smtClean="0"/>
                        <a:t>/е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биюе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i="1" dirty="0" smtClean="0"/>
                        <a:t>Бию+ләр+е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1203</Words>
  <PresentationFormat>Экран (4:3)</PresentationFormat>
  <Paragraphs>304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Исемнең тартым категориясе ( категория принадлежности существительного)</vt:lpstr>
      <vt:lpstr>Слайд 2</vt:lpstr>
      <vt:lpstr>Слайд 3</vt:lpstr>
      <vt:lpstr>Аффиксы принадлежности существительного</vt:lpstr>
      <vt:lpstr>Склонение существительных с аффиксом принадлежности 1 л.ед.ч.</vt:lpstr>
      <vt:lpstr>Спишите существительные, добавляя аффиксы принадлежности 1 л. ед. ч.(мой)</vt:lpstr>
      <vt:lpstr>Склонение существительных с аффиксом принадлежности 2 л. ед. ч. </vt:lpstr>
      <vt:lpstr>Переведите словосочетание. Составьте с ними предложения по образцу. </vt:lpstr>
      <vt:lpstr>Склонение существительных с аффиксом принадлежности 3л. ед. ч. </vt:lpstr>
      <vt:lpstr>Запомните:</vt:lpstr>
      <vt:lpstr>Поставьте вместо точек нужные окончания. Переведите.</vt:lpstr>
      <vt:lpstr>Склонение существительных с аффиксом принадлежности 1 л. мн. ч.</vt:lpstr>
      <vt:lpstr>Спишите слова, добавляя аффиксы принадлежности 1 л. мн. ч.</vt:lpstr>
      <vt:lpstr>Склонение существительных с аффиксом принадлежности 2 л. мн. ч.</vt:lpstr>
      <vt:lpstr>Измените данные словосочетания по образцу и запишите.</vt:lpstr>
      <vt:lpstr>Склонение существительных с аффиксом принадлежности 3 л. мн. ч.</vt:lpstr>
      <vt:lpstr>Спишите существительные, добавляя аффиксы принадлежности 3 л. мн. ч.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Исемнең тартым категориясе ( категория принадлежности существительного)</dc:title>
  <dc:creator>1</dc:creator>
  <cp:lastModifiedBy>1</cp:lastModifiedBy>
  <cp:revision>25</cp:revision>
  <dcterms:created xsi:type="dcterms:W3CDTF">2012-06-15T11:58:45Z</dcterms:created>
  <dcterms:modified xsi:type="dcterms:W3CDTF">2012-06-20T12:33:33Z</dcterms:modified>
</cp:coreProperties>
</file>