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7200" dirty="0" smtClean="0"/>
              <a:t>Ф</a:t>
            </a:r>
            <a:r>
              <a:rPr lang="ru-RU" sz="7200" dirty="0" err="1" smtClean="0"/>
              <a:t>игыль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(Глагол)</a:t>
            </a:r>
            <a:endParaRPr lang="ru-RU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4800" b="1" dirty="0" smtClean="0"/>
              <a:t>Переведите.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4800" b="1" dirty="0" smtClean="0"/>
              <a:t>1) Сора, сорама, сорагыз, сорамагыз.</a:t>
            </a:r>
          </a:p>
          <a:p>
            <a:r>
              <a:rPr lang="tt-RU" sz="4800" b="1" dirty="0" smtClean="0"/>
              <a:t>2) Аңла, аңлагыз, аңламагыз, аңлама.</a:t>
            </a:r>
          </a:p>
          <a:p>
            <a:r>
              <a:rPr lang="tt-RU" sz="4800" b="1" dirty="0" smtClean="0"/>
              <a:t>3</a:t>
            </a:r>
            <a:r>
              <a:rPr lang="tt-RU" sz="4800" b="1" smtClean="0"/>
              <a:t>) Өйрәнмә, өйрәнегез, өйрән, өйрәнмәгез.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6643734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В татарском языке глагол имеет категорию залога, наклонения, времени, лица и числа. Категория вида в татарском языке не имеет четкого грамматического выражения.</a:t>
            </a:r>
            <a:endParaRPr lang="ru-RU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Основой глагола служит форма 2 лица единственного лица повелительного наклонения.</a:t>
            </a:r>
            <a:endParaRPr lang="ru-RU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По основе глаголы делятся на 2 группы:</a:t>
            </a:r>
          </a:p>
          <a:p>
            <a:r>
              <a:rPr lang="ru-RU" sz="4800" b="1" dirty="0" smtClean="0"/>
              <a:t>1) глаголы с основой на согласный: </a:t>
            </a:r>
            <a:r>
              <a:rPr lang="ru-RU" sz="4800" b="1" i="1" dirty="0" smtClean="0"/>
              <a:t>бар – иди, кил – приходи;</a:t>
            </a:r>
            <a:endParaRPr lang="ru-RU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2) глаголы с основой на согласный на гласный: </a:t>
            </a:r>
            <a:r>
              <a:rPr lang="ru-RU" sz="5400" b="1" i="1" dirty="0" err="1" smtClean="0"/>
              <a:t>аша</a:t>
            </a:r>
            <a:r>
              <a:rPr lang="ru-RU" sz="5400" b="1" i="1" dirty="0" smtClean="0"/>
              <a:t>- </a:t>
            </a:r>
          </a:p>
          <a:p>
            <a:r>
              <a:rPr lang="ru-RU" sz="5400" b="1" i="1" dirty="0" smtClean="0"/>
              <a:t>кушай, </a:t>
            </a:r>
            <a:r>
              <a:rPr lang="ru-RU" sz="5400" b="1" i="1" dirty="0" err="1" smtClean="0"/>
              <a:t>эшлә </a:t>
            </a:r>
            <a:r>
              <a:rPr lang="ru-RU" sz="5400" b="1" i="1" dirty="0" smtClean="0"/>
              <a:t>– работай;</a:t>
            </a:r>
          </a:p>
          <a:p>
            <a:r>
              <a:rPr lang="ru-RU" sz="5400" b="1" i="1" dirty="0" smtClean="0"/>
              <a:t> </a:t>
            </a:r>
            <a:endParaRPr lang="ru-RU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4800" b="1" dirty="0" smtClean="0"/>
              <a:t>Отри</a:t>
            </a:r>
            <a:r>
              <a:rPr lang="ru-RU" sz="4800" b="1" dirty="0" err="1" smtClean="0"/>
              <a:t>цательная</a:t>
            </a:r>
            <a:r>
              <a:rPr lang="ru-RU" sz="4800" b="1" dirty="0" smtClean="0"/>
              <a:t> основа глагола образуется от положительной формы при помощи аффиксов </a:t>
            </a:r>
          </a:p>
          <a:p>
            <a:r>
              <a:rPr lang="ru-RU" sz="4800" b="1" i="1" dirty="0" err="1" smtClean="0"/>
              <a:t>-ма/-мә: барма</a:t>
            </a:r>
            <a:r>
              <a:rPr lang="ru-RU" sz="4800" b="1" i="1" dirty="0" smtClean="0"/>
              <a:t> – не ходи, </a:t>
            </a:r>
            <a:r>
              <a:rPr lang="ru-RU" sz="4800" b="1" i="1" dirty="0" err="1" smtClean="0"/>
              <a:t>килмә </a:t>
            </a:r>
            <a:r>
              <a:rPr lang="ru-RU" sz="4800" b="1" i="1" dirty="0" smtClean="0"/>
              <a:t>– не приходи.</a:t>
            </a:r>
            <a:endParaRPr lang="ru-RU" sz="4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Образуйте отрицательную основу. Переведите.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5400" b="1" dirty="0" smtClean="0"/>
              <a:t>Үрнәк(образе</a:t>
            </a:r>
            <a:r>
              <a:rPr lang="ru-RU" sz="5400" b="1" dirty="0" err="1" smtClean="0"/>
              <a:t>ц</a:t>
            </a:r>
            <a:r>
              <a:rPr lang="ru-RU" sz="5400" b="1" dirty="0" smtClean="0"/>
              <a:t>): </a:t>
            </a:r>
            <a:r>
              <a:rPr lang="ru-RU" sz="5400" b="1" i="1" dirty="0" smtClean="0"/>
              <a:t>бел – </a:t>
            </a:r>
            <a:r>
              <a:rPr lang="ru-RU" sz="5400" b="1" i="1" dirty="0" err="1" smtClean="0"/>
              <a:t>белм</a:t>
            </a:r>
            <a:r>
              <a:rPr lang="tt-RU" sz="5400" b="1" i="1" dirty="0" smtClean="0"/>
              <a:t>ә (знай – не знай).</a:t>
            </a:r>
          </a:p>
          <a:p>
            <a:r>
              <a:rPr lang="tt-RU" sz="5400" b="1" dirty="0" smtClean="0"/>
              <a:t>Кабатла, сора, тыңла, аңла, өйрән, укы, яз, әйт.</a:t>
            </a:r>
            <a:endParaRPr lang="ru-RU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4800" b="1" dirty="0" smtClean="0"/>
              <a:t>Мно</a:t>
            </a:r>
            <a:r>
              <a:rPr lang="ru-RU" sz="4800" b="1" dirty="0" err="1" smtClean="0"/>
              <a:t>жественное</a:t>
            </a:r>
            <a:r>
              <a:rPr lang="ru-RU" sz="4800" b="1" dirty="0" smtClean="0"/>
              <a:t> число 2 лицо образуется при помощи аффиксов </a:t>
            </a:r>
            <a:r>
              <a:rPr lang="ru-RU" sz="4800" b="1" i="1" dirty="0" smtClean="0"/>
              <a:t>–(</a:t>
            </a:r>
            <a:r>
              <a:rPr lang="ru-RU" sz="4800" b="1" i="1" dirty="0" err="1" smtClean="0"/>
              <a:t>ы</a:t>
            </a:r>
            <a:r>
              <a:rPr lang="ru-RU" sz="4800" b="1" i="1" dirty="0" smtClean="0"/>
              <a:t>)</a:t>
            </a:r>
            <a:r>
              <a:rPr lang="ru-RU" sz="4800" b="1" i="1" dirty="0" err="1" smtClean="0"/>
              <a:t>гыз</a:t>
            </a:r>
            <a:r>
              <a:rPr lang="ru-RU" sz="4800" b="1" i="1" dirty="0" smtClean="0"/>
              <a:t>/-(е)</a:t>
            </a:r>
            <a:r>
              <a:rPr lang="ru-RU" sz="4800" b="1" i="1" dirty="0" err="1" smtClean="0"/>
              <a:t>гез</a:t>
            </a:r>
            <a:r>
              <a:rPr lang="ru-RU" sz="4800" b="1" i="1" dirty="0" smtClean="0"/>
              <a:t>: </a:t>
            </a:r>
            <a:r>
              <a:rPr lang="ru-RU" sz="4800" b="1" i="1" dirty="0" err="1" smtClean="0"/>
              <a:t>бар+ыгыз</a:t>
            </a:r>
            <a:r>
              <a:rPr lang="ru-RU" sz="4800" b="1" i="1" dirty="0" smtClean="0"/>
              <a:t> (идите), </a:t>
            </a:r>
            <a:r>
              <a:rPr lang="ru-RU" sz="4800" b="1" i="1" dirty="0" err="1" smtClean="0"/>
              <a:t>кил+егез</a:t>
            </a:r>
            <a:r>
              <a:rPr lang="ru-RU" sz="4800" b="1" i="1" dirty="0" smtClean="0"/>
              <a:t> (приходите). Например:</a:t>
            </a:r>
            <a:endParaRPr lang="ru-RU" sz="4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5400" b="1" i="1" dirty="0" err="1" smtClean="0"/>
              <a:t>аша+гыз</a:t>
            </a:r>
            <a:r>
              <a:rPr lang="ru-RU" sz="5400" b="1" i="1" dirty="0" smtClean="0"/>
              <a:t> (ешьте), </a:t>
            </a:r>
            <a:r>
              <a:rPr lang="ru-RU" sz="5400" b="1" i="1" dirty="0" err="1" smtClean="0"/>
              <a:t>эшл</a:t>
            </a:r>
            <a:r>
              <a:rPr lang="tt-RU" sz="5400" b="1" i="1" dirty="0" smtClean="0"/>
              <a:t>ә+гез (работайте);</a:t>
            </a:r>
          </a:p>
          <a:p>
            <a:r>
              <a:rPr lang="tt-RU" sz="5400" b="1" i="1" dirty="0" smtClean="0"/>
              <a:t>бар+ма+гыз (не ходите), эшлә+мә+гез </a:t>
            </a:r>
          </a:p>
          <a:p>
            <a:r>
              <a:rPr lang="tt-RU" sz="5400" b="1" i="1" dirty="0" smtClean="0"/>
              <a:t>( не работайте).</a:t>
            </a:r>
            <a:endParaRPr lang="ru-RU" sz="54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221</Words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Фигыль</vt:lpstr>
      <vt:lpstr>Слайд 2</vt:lpstr>
      <vt:lpstr>Слайд 3</vt:lpstr>
      <vt:lpstr>Слайд 4</vt:lpstr>
      <vt:lpstr>Слайд 5</vt:lpstr>
      <vt:lpstr>Слайд 6</vt:lpstr>
      <vt:lpstr>Образуйте отрицательную основу. Переведите.</vt:lpstr>
      <vt:lpstr>Слайд 8</vt:lpstr>
      <vt:lpstr>Слайд 9</vt:lpstr>
      <vt:lpstr>Переведите.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Фигыль</dc:title>
  <dc:creator>1</dc:creator>
  <cp:lastModifiedBy>1</cp:lastModifiedBy>
  <cp:revision>3</cp:revision>
  <dcterms:created xsi:type="dcterms:W3CDTF">2012-07-03T10:55:34Z</dcterms:created>
  <dcterms:modified xsi:type="dcterms:W3CDTF">2012-07-03T11:20:36Z</dcterms:modified>
</cp:coreProperties>
</file>