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9600" dirty="0" smtClean="0"/>
              <a:t>Сан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tt-RU" sz="8000" b="1" dirty="0" smtClean="0"/>
              <a:t>(Имя числител</a:t>
            </a:r>
            <a:r>
              <a:rPr lang="ru-RU" sz="8000" b="1" dirty="0" err="1" smtClean="0"/>
              <a:t>ьное</a:t>
            </a:r>
            <a:r>
              <a:rPr lang="ru-RU" sz="8000" b="1" dirty="0" smtClean="0"/>
              <a:t>)</a:t>
            </a:r>
            <a:endParaRPr lang="ru-RU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92500" lnSpcReduction="20000"/>
          </a:bodyPr>
          <a:lstStyle/>
          <a:p>
            <a:endParaRPr lang="tt-RU" sz="4800" b="1" dirty="0" smtClean="0"/>
          </a:p>
          <a:p>
            <a:r>
              <a:rPr lang="tt-RU" sz="4800" b="1" dirty="0" smtClean="0"/>
              <a:t>Порядковые    числи-</a:t>
            </a:r>
          </a:p>
          <a:p>
            <a:r>
              <a:rPr lang="tt-RU" sz="4800" b="1" dirty="0" smtClean="0"/>
              <a:t>тельные также могут иметь аффиксы принадлежности:</a:t>
            </a:r>
          </a:p>
          <a:p>
            <a:r>
              <a:rPr lang="tt-RU" sz="4800" b="1" i="1" dirty="0" smtClean="0"/>
              <a:t>(Безнең) икенчебез –второй из нас;</a:t>
            </a:r>
          </a:p>
          <a:p>
            <a:r>
              <a:rPr lang="tt-RU" sz="4800" b="1" i="1" dirty="0" smtClean="0"/>
              <a:t>(Сезнең) икенчегез – второй из вас;</a:t>
            </a:r>
          </a:p>
          <a:p>
            <a:r>
              <a:rPr lang="tt-RU" sz="4800" b="1" i="1" dirty="0" smtClean="0"/>
              <a:t>(Аларның) икенчесе- второй из них.</a:t>
            </a:r>
          </a:p>
          <a:p>
            <a:endParaRPr lang="tt-RU" sz="4800" b="1" i="1" dirty="0" smtClean="0"/>
          </a:p>
          <a:p>
            <a:endParaRPr lang="ru-RU" sz="48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Переведите.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/>
              <a:t>На втором этаже. В десятую школу. На третий урок. Из </a:t>
            </a:r>
            <a:r>
              <a:rPr lang="ru-RU" sz="4800" b="1" dirty="0" err="1" smtClean="0"/>
              <a:t>двадца</a:t>
            </a:r>
            <a:r>
              <a:rPr lang="ru-RU" sz="4800" b="1" dirty="0" smtClean="0"/>
              <a:t>-</a:t>
            </a:r>
          </a:p>
          <a:p>
            <a:r>
              <a:rPr lang="ru-RU" sz="4800" b="1" dirty="0" smtClean="0"/>
              <a:t>той квартиры. </a:t>
            </a:r>
            <a:r>
              <a:rPr lang="ru-RU" sz="4800" b="1" dirty="0" err="1" smtClean="0"/>
              <a:t>Двадца</a:t>
            </a:r>
            <a:r>
              <a:rPr lang="ru-RU" sz="4800" b="1" dirty="0" smtClean="0"/>
              <a:t>-</a:t>
            </a:r>
          </a:p>
          <a:p>
            <a:r>
              <a:rPr lang="ru-RU" sz="4800" b="1" smtClean="0"/>
              <a:t>того </a:t>
            </a:r>
            <a:r>
              <a:rPr lang="ru-RU" sz="4800" b="1" dirty="0" smtClean="0"/>
              <a:t>декабря. В девятом доме. Нет пятой книги.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Сан (Имя числительное)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 татарском языке раз-</a:t>
            </a:r>
          </a:p>
          <a:p>
            <a:r>
              <a:rPr lang="ru-RU" sz="4800" b="1" dirty="0" err="1" smtClean="0"/>
              <a:t>личаются</a:t>
            </a:r>
            <a:r>
              <a:rPr lang="ru-RU" sz="4800" b="1" dirty="0" smtClean="0"/>
              <a:t> следующие виды числительных: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43008">
                <a:tc>
                  <a:txBody>
                    <a:bodyPr/>
                    <a:lstStyle/>
                    <a:p>
                      <a:r>
                        <a:rPr lang="tt-RU" dirty="0" smtClean="0"/>
                        <a:t>Сан  төркемнәре (Разряды </a:t>
                      </a:r>
                      <a:r>
                        <a:rPr lang="ru-RU" dirty="0" smtClean="0"/>
                        <a:t> числительных)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Сораулар</a:t>
                      </a:r>
                      <a:r>
                        <a:rPr lang="ru-RU" dirty="0" smtClean="0"/>
                        <a:t> (Вопросы)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Ясалыш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ысуллары</a:t>
                      </a:r>
                      <a:r>
                        <a:rPr lang="ru-RU" dirty="0" smtClean="0"/>
                        <a:t> (Способы образования)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Мисаллар</a:t>
                      </a:r>
                      <a:r>
                        <a:rPr lang="ru-RU" dirty="0" smtClean="0"/>
                        <a:t>  (Примеры)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Микъдар</a:t>
                      </a:r>
                      <a:r>
                        <a:rPr lang="ru-RU" b="1" dirty="0" smtClean="0"/>
                        <a:t> саны (</a:t>
                      </a:r>
                      <a:r>
                        <a:rPr lang="ru-RU" b="1" dirty="0" err="1" smtClean="0"/>
                        <a:t>Количествен-ное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числитель-</a:t>
                      </a:r>
                    </a:p>
                    <a:p>
                      <a:r>
                        <a:rPr lang="ru-RU" b="1" dirty="0" err="1" smtClean="0"/>
                        <a:t>ное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dirty="0" smtClean="0"/>
                        <a:t>ничә?</a:t>
                      </a:r>
                    </a:p>
                    <a:p>
                      <a:r>
                        <a:rPr lang="tt-RU" b="1" dirty="0" smtClean="0"/>
                        <a:t>күпме?</a:t>
                      </a:r>
                    </a:p>
                    <a:p>
                      <a:r>
                        <a:rPr lang="tt-RU" b="1" dirty="0" smtClean="0"/>
                        <a:t>(сколько?)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dirty="0" smtClean="0"/>
                        <a:t>______________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бер(один), ун</a:t>
                      </a:r>
                      <a:r>
                        <a:rPr lang="tt-RU" b="1" i="1" baseline="0" dirty="0" smtClean="0"/>
                        <a:t> (</a:t>
                      </a:r>
                      <a:r>
                        <a:rPr lang="ru-RU" b="1" i="1" baseline="0" dirty="0" smtClean="0"/>
                        <a:t>десять), </a:t>
                      </a:r>
                      <a:r>
                        <a:rPr lang="ru-RU" b="1" i="1" baseline="0" dirty="0" err="1" smtClean="0"/>
                        <a:t>ике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йөз унбер</a:t>
                      </a:r>
                      <a:r>
                        <a:rPr lang="ru-RU" b="1" i="1" baseline="0" dirty="0" smtClean="0"/>
                        <a:t> (двести одиннадцать)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Тәртип саны (Порядковое числител</a:t>
                      </a:r>
                      <a:r>
                        <a:rPr lang="ru-RU" b="1" dirty="0" err="1" smtClean="0"/>
                        <a:t>ьное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dirty="0" smtClean="0"/>
                        <a:t>ничәнче? </a:t>
                      </a:r>
                    </a:p>
                    <a:p>
                      <a:r>
                        <a:rPr lang="tt-RU" b="1" dirty="0" smtClean="0"/>
                        <a:t>(который?)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после гласных: </a:t>
                      </a:r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нчы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dirty="0" err="1" smtClean="0"/>
                        <a:t>нче</a:t>
                      </a:r>
                      <a:r>
                        <a:rPr lang="ru-RU" b="1" i="1" dirty="0" smtClean="0"/>
                        <a:t>;</a:t>
                      </a:r>
                      <a:r>
                        <a:rPr lang="ru-RU" b="1" i="0" dirty="0" smtClean="0"/>
                        <a:t> после согласных:</a:t>
                      </a:r>
                      <a:r>
                        <a:rPr lang="ru-RU" b="1" i="1" dirty="0" smtClean="0"/>
                        <a:t> -</a:t>
                      </a:r>
                      <a:r>
                        <a:rPr lang="ru-RU" b="1" i="1" dirty="0" err="1" smtClean="0"/>
                        <a:t>ынчы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dirty="0" err="1" smtClean="0"/>
                        <a:t>енче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алты+нчы</a:t>
                      </a:r>
                      <a:r>
                        <a:rPr lang="ru-RU" b="1" i="1" dirty="0" smtClean="0"/>
                        <a:t> (шестой), </a:t>
                      </a:r>
                      <a:r>
                        <a:rPr lang="ru-RU" b="1" i="1" dirty="0" err="1" smtClean="0"/>
                        <a:t>ике+нче</a:t>
                      </a:r>
                      <a:r>
                        <a:rPr lang="ru-RU" b="1" i="1" baseline="0" dirty="0" smtClean="0"/>
                        <a:t> (второй); </a:t>
                      </a:r>
                      <a:r>
                        <a:rPr lang="ru-RU" b="1" i="1" baseline="0" dirty="0" err="1" smtClean="0"/>
                        <a:t>ун+ынчы</a:t>
                      </a:r>
                      <a:r>
                        <a:rPr lang="ru-RU" b="1" i="1" baseline="0" dirty="0" smtClean="0"/>
                        <a:t> (десятый), </a:t>
                      </a:r>
                      <a:r>
                        <a:rPr lang="ru-RU" b="1" i="1" baseline="0" dirty="0" err="1" smtClean="0"/>
                        <a:t>й</a:t>
                      </a:r>
                      <a:r>
                        <a:rPr lang="tt-RU" b="1" i="1" baseline="0" dirty="0" smtClean="0"/>
                        <a:t>өз+енче (сотый)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Җыю саны (Собирател</a:t>
                      </a:r>
                      <a:r>
                        <a:rPr lang="ru-RU" b="1" dirty="0" err="1" smtClean="0"/>
                        <a:t>ьное</a:t>
                      </a:r>
                      <a:r>
                        <a:rPr lang="ru-RU" b="1" dirty="0" smtClean="0"/>
                        <a:t> числительное)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нич</a:t>
                      </a:r>
                      <a:r>
                        <a:rPr lang="tt-RU" b="1" dirty="0" smtClean="0"/>
                        <a:t>әү? (скол</a:t>
                      </a:r>
                      <a:r>
                        <a:rPr lang="ru-RU" b="1" dirty="0" err="1" smtClean="0"/>
                        <a:t>ько</a:t>
                      </a:r>
                      <a:r>
                        <a:rPr lang="ru-RU" b="1" dirty="0" smtClean="0"/>
                        <a:t>?)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-ау/-</a:t>
                      </a:r>
                      <a:r>
                        <a:rPr lang="tt-RU" b="1" i="1" dirty="0" smtClean="0"/>
                        <a:t>әү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ун+ау (десятеро), биш+әү (пятеро)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72164"/>
          </a:xfrm>
        </p:spPr>
        <p:txBody>
          <a:bodyPr>
            <a:noAutofit/>
          </a:bodyPr>
          <a:lstStyle/>
          <a:p>
            <a:r>
              <a:rPr lang="tt-RU" sz="4800" b="1" dirty="0" smtClean="0"/>
              <a:t>В татарском языке </a:t>
            </a:r>
            <a:r>
              <a:rPr lang="ru-RU" sz="4800" b="1" dirty="0" smtClean="0"/>
              <a:t>существительные </a:t>
            </a:r>
            <a:r>
              <a:rPr lang="ru-RU" sz="4800" b="1" dirty="0" err="1" smtClean="0"/>
              <a:t>упот</a:t>
            </a:r>
            <a:r>
              <a:rPr lang="ru-RU" sz="4800" b="1" dirty="0" smtClean="0"/>
              <a:t>-</a:t>
            </a:r>
          </a:p>
          <a:p>
            <a:r>
              <a:rPr lang="ru-RU" sz="4800" b="1" dirty="0" err="1" smtClean="0"/>
              <a:t>ребляются</a:t>
            </a:r>
            <a:r>
              <a:rPr lang="ru-RU" sz="4800" b="1" dirty="0" smtClean="0"/>
              <a:t> с числи-</a:t>
            </a:r>
          </a:p>
          <a:p>
            <a:r>
              <a:rPr lang="ru-RU" sz="4800" b="1" dirty="0" smtClean="0"/>
              <a:t>тельным в единственном </a:t>
            </a:r>
          </a:p>
          <a:p>
            <a:r>
              <a:rPr lang="ru-RU" sz="4800" b="1" dirty="0" smtClean="0"/>
              <a:t>числе. Например: </a:t>
            </a:r>
            <a:r>
              <a:rPr lang="ru-RU" sz="4800" b="1" i="1" dirty="0" smtClean="0"/>
              <a:t>Бер </a:t>
            </a:r>
            <a:r>
              <a:rPr lang="ru-RU" sz="4800" b="1" i="1" dirty="0" err="1" smtClean="0"/>
              <a:t>кеше</a:t>
            </a:r>
            <a:r>
              <a:rPr lang="ru-RU" sz="4800" b="1" i="1" dirty="0" smtClean="0"/>
              <a:t>. </a:t>
            </a:r>
            <a:r>
              <a:rPr lang="ru-RU" sz="4800" b="1" i="1" dirty="0" err="1" smtClean="0"/>
              <a:t>Ун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кеше</a:t>
            </a:r>
            <a:r>
              <a:rPr lang="ru-RU" sz="4800" b="1" i="1" dirty="0" smtClean="0"/>
              <a:t>, </a:t>
            </a:r>
            <a:r>
              <a:rPr lang="ru-RU" sz="4800" b="1" i="1" dirty="0" err="1" smtClean="0"/>
              <a:t>ун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кеше</a:t>
            </a:r>
            <a:r>
              <a:rPr lang="ru-RU" sz="4800" b="1" i="1" dirty="0" smtClean="0"/>
              <a:t>, миллион </a:t>
            </a:r>
            <a:r>
              <a:rPr lang="ru-RU" sz="4800" b="1" i="1" dirty="0" err="1" smtClean="0"/>
              <a:t>кеше</a:t>
            </a:r>
            <a:r>
              <a:rPr lang="ru-RU" sz="4800" b="1" i="1" dirty="0" smtClean="0"/>
              <a:t>.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92933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 сочетании с именем существительным числи-</a:t>
            </a:r>
          </a:p>
          <a:p>
            <a:r>
              <a:rPr lang="ru-RU" sz="4800" b="1" dirty="0" smtClean="0"/>
              <a:t>тельные по падежам не склоняются, а без су-</a:t>
            </a:r>
          </a:p>
          <a:p>
            <a:r>
              <a:rPr lang="ru-RU" sz="4800" b="1" dirty="0" err="1" smtClean="0"/>
              <a:t>ществительного</a:t>
            </a:r>
            <a:r>
              <a:rPr lang="ru-RU" sz="4800" b="1" dirty="0" smtClean="0"/>
              <a:t> - как соответствующее существительное.</a:t>
            </a: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578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74931">
                <a:tc>
                  <a:txBody>
                    <a:bodyPr/>
                    <a:lstStyle/>
                    <a:p>
                      <a:r>
                        <a:rPr lang="tt-RU" sz="2000" dirty="0" smtClean="0"/>
                        <a:t>Килешләр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dirty="0" smtClean="0"/>
                        <a:t>Ничә укучы?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dirty="0" smtClean="0"/>
                        <a:t>Ничә?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dirty="0" smtClean="0"/>
                        <a:t>Ничәнче?</a:t>
                      </a:r>
                      <a:endParaRPr lang="ru-RU" sz="2000" dirty="0"/>
                    </a:p>
                  </a:txBody>
                  <a:tcPr/>
                </a:tc>
              </a:tr>
              <a:tr h="4711529">
                <a:tc>
                  <a:txBody>
                    <a:bodyPr/>
                    <a:lstStyle/>
                    <a:p>
                      <a:r>
                        <a:rPr lang="tt-RU" sz="2000" b="1" dirty="0" smtClean="0"/>
                        <a:t>Б.к. </a:t>
                      </a:r>
                    </a:p>
                    <a:p>
                      <a:endParaRPr lang="tt-RU" sz="2000" b="1" dirty="0" smtClean="0"/>
                    </a:p>
                    <a:p>
                      <a:r>
                        <a:rPr lang="tt-RU" sz="2000" b="1" dirty="0" smtClean="0"/>
                        <a:t>И.к.</a:t>
                      </a:r>
                    </a:p>
                    <a:p>
                      <a:r>
                        <a:rPr lang="tt-RU" sz="2000" b="1" dirty="0" smtClean="0"/>
                        <a:t>Ю.к.</a:t>
                      </a:r>
                    </a:p>
                    <a:p>
                      <a:r>
                        <a:rPr lang="tt-RU" sz="2000" b="1" dirty="0" smtClean="0"/>
                        <a:t>Т.к.</a:t>
                      </a:r>
                    </a:p>
                    <a:p>
                      <a:r>
                        <a:rPr lang="tt-RU" sz="2000" b="1" dirty="0" smtClean="0"/>
                        <a:t>Ч.к.</a:t>
                      </a:r>
                    </a:p>
                    <a:p>
                      <a:endParaRPr lang="tt-RU" sz="2000" b="1" dirty="0" smtClean="0"/>
                    </a:p>
                    <a:p>
                      <a:endParaRPr lang="tt-RU" sz="2000" b="1" dirty="0" smtClean="0"/>
                    </a:p>
                    <a:p>
                      <a:endParaRPr lang="tt-RU" sz="2000" b="1" dirty="0" smtClean="0"/>
                    </a:p>
                    <a:p>
                      <a:endParaRPr lang="tt-RU" sz="2000" b="1" dirty="0" smtClean="0"/>
                    </a:p>
                    <a:p>
                      <a:r>
                        <a:rPr lang="tt-RU" sz="2000" b="1" dirty="0" smtClean="0"/>
                        <a:t>У.-в.к.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b="1" i="1" dirty="0" smtClean="0"/>
                        <a:t>тузыз укучы</a:t>
                      </a:r>
                    </a:p>
                    <a:p>
                      <a:r>
                        <a:rPr lang="tt-RU" sz="2000" b="1" i="1" dirty="0" smtClean="0"/>
                        <a:t>тузыз укучының</a:t>
                      </a:r>
                    </a:p>
                    <a:p>
                      <a:r>
                        <a:rPr lang="tt-RU" sz="2000" b="1" i="1" dirty="0" smtClean="0"/>
                        <a:t>тугыз укучыга</a:t>
                      </a:r>
                    </a:p>
                    <a:p>
                      <a:r>
                        <a:rPr lang="tt-RU" sz="2000" b="1" i="1" dirty="0" smtClean="0"/>
                        <a:t>тугыз укучыны</a:t>
                      </a:r>
                    </a:p>
                    <a:p>
                      <a:endParaRPr lang="tt-RU" sz="2000" b="1" i="1" dirty="0" smtClean="0"/>
                    </a:p>
                    <a:p>
                      <a:endParaRPr lang="tt-RU" sz="2000" b="1" i="1" dirty="0" smtClean="0"/>
                    </a:p>
                    <a:p>
                      <a:endParaRPr lang="tt-RU" sz="2000" b="1" i="1" dirty="0" smtClean="0"/>
                    </a:p>
                    <a:p>
                      <a:r>
                        <a:rPr lang="tt-RU" sz="2000" b="1" i="1" dirty="0" smtClean="0"/>
                        <a:t>тугыз укучыдан</a:t>
                      </a:r>
                    </a:p>
                    <a:p>
                      <a:r>
                        <a:rPr lang="tt-RU" sz="2000" b="1" i="1" dirty="0" smtClean="0"/>
                        <a:t>тугыз</a:t>
                      </a:r>
                      <a:r>
                        <a:rPr lang="tt-RU" sz="2000" b="1" i="1" baseline="0" dirty="0" smtClean="0"/>
                        <a:t> укучыда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b="1" i="1" dirty="0" smtClean="0"/>
                        <a:t>тугыз</a:t>
                      </a:r>
                    </a:p>
                    <a:p>
                      <a:endParaRPr lang="tt-RU" sz="2000" b="1" i="1" dirty="0" smtClean="0"/>
                    </a:p>
                    <a:p>
                      <a:r>
                        <a:rPr lang="tt-RU" sz="2000" b="1" i="1" dirty="0" smtClean="0"/>
                        <a:t>тугызның</a:t>
                      </a:r>
                    </a:p>
                    <a:p>
                      <a:r>
                        <a:rPr lang="tt-RU" sz="2000" b="1" i="1" dirty="0" smtClean="0"/>
                        <a:t>тугызга</a:t>
                      </a:r>
                    </a:p>
                    <a:p>
                      <a:r>
                        <a:rPr lang="tt-RU" sz="2000" b="1" i="1" dirty="0" smtClean="0"/>
                        <a:t>тугызны</a:t>
                      </a:r>
                    </a:p>
                    <a:p>
                      <a:r>
                        <a:rPr lang="tt-RU" sz="2000" b="1" i="1" dirty="0" smtClean="0"/>
                        <a:t>тугыздан</a:t>
                      </a:r>
                    </a:p>
                    <a:p>
                      <a:endParaRPr lang="tt-RU" sz="2000" b="1" i="1" dirty="0" smtClean="0"/>
                    </a:p>
                    <a:p>
                      <a:endParaRPr lang="tt-RU" sz="2000" b="1" i="1" dirty="0" smtClean="0"/>
                    </a:p>
                    <a:p>
                      <a:endParaRPr lang="tt-RU" sz="2000" b="1" i="1" dirty="0" smtClean="0"/>
                    </a:p>
                    <a:p>
                      <a:endParaRPr lang="tt-RU" sz="2000" b="1" i="1" dirty="0" smtClean="0"/>
                    </a:p>
                    <a:p>
                      <a:r>
                        <a:rPr lang="tt-RU" sz="2000" b="1" i="1" dirty="0" smtClean="0"/>
                        <a:t>тугызда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000" b="1" i="1" dirty="0" smtClean="0"/>
                        <a:t>тугызынчы</a:t>
                      </a:r>
                    </a:p>
                    <a:p>
                      <a:endParaRPr lang="tt-RU" sz="2000" b="1" i="1" dirty="0" smtClean="0"/>
                    </a:p>
                    <a:p>
                      <a:r>
                        <a:rPr lang="tt-RU" sz="2000" b="1" i="1" dirty="0" smtClean="0"/>
                        <a:t>тугызынчы-ның</a:t>
                      </a:r>
                    </a:p>
                    <a:p>
                      <a:r>
                        <a:rPr lang="tt-RU" sz="2000" b="1" i="1" dirty="0" smtClean="0"/>
                        <a:t>тугызынчыга</a:t>
                      </a:r>
                    </a:p>
                    <a:p>
                      <a:r>
                        <a:rPr lang="tt-RU" sz="2000" b="1" i="1" dirty="0" smtClean="0"/>
                        <a:t>тугызынчы-ны</a:t>
                      </a:r>
                    </a:p>
                    <a:p>
                      <a:r>
                        <a:rPr lang="tt-RU" sz="2000" b="1" i="1" dirty="0" smtClean="0"/>
                        <a:t>тугызынчы-дан</a:t>
                      </a:r>
                    </a:p>
                    <a:p>
                      <a:endParaRPr lang="tt-RU" sz="2000" b="1" i="1" dirty="0" smtClean="0"/>
                    </a:p>
                    <a:p>
                      <a:r>
                        <a:rPr lang="tt-RU" sz="2000" b="1" i="1" dirty="0" smtClean="0"/>
                        <a:t>тугызынчыда</a:t>
                      </a:r>
                      <a:endParaRPr lang="ru-RU" sz="2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Запомните.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5400" b="1" dirty="0" smtClean="0"/>
              <a:t>Кушарга –прибавля</a:t>
            </a:r>
            <a:r>
              <a:rPr lang="ru-RU" sz="5400" b="1" dirty="0" err="1" smtClean="0"/>
              <a:t>ть</a:t>
            </a:r>
            <a:endParaRPr lang="ru-RU" sz="5400" b="1" dirty="0" smtClean="0"/>
          </a:p>
          <a:p>
            <a:r>
              <a:rPr lang="ru-RU" sz="5400" b="1" dirty="0" err="1" smtClean="0"/>
              <a:t>Алырга</a:t>
            </a:r>
            <a:r>
              <a:rPr lang="ru-RU" sz="5400" b="1" dirty="0" smtClean="0"/>
              <a:t> – отнимать</a:t>
            </a:r>
          </a:p>
          <a:p>
            <a:r>
              <a:rPr lang="ru-RU" sz="5400" b="1" dirty="0" err="1" smtClean="0"/>
              <a:t>Бүләргә </a:t>
            </a:r>
            <a:r>
              <a:rPr lang="ru-RU" sz="5400" b="1" dirty="0" smtClean="0"/>
              <a:t>– разделить</a:t>
            </a:r>
          </a:p>
          <a:p>
            <a:r>
              <a:rPr lang="ru-RU" sz="5400" b="1" dirty="0" err="1" smtClean="0"/>
              <a:t>Тапкырларга</a:t>
            </a:r>
            <a:r>
              <a:rPr lang="ru-RU" sz="5400" b="1" dirty="0" smtClean="0"/>
              <a:t> - умножить</a:t>
            </a:r>
            <a:endParaRPr lang="ru-RU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r>
              <a:rPr lang="ru-RU" sz="4800" b="1" dirty="0" err="1" smtClean="0"/>
              <a:t>Количествительные</a:t>
            </a:r>
            <a:r>
              <a:rPr lang="ru-RU" sz="4800" b="1" dirty="0" smtClean="0"/>
              <a:t> числительные могут иметь  аффиксы </a:t>
            </a:r>
            <a:r>
              <a:rPr lang="ru-RU" sz="4800" b="1" dirty="0" err="1" smtClean="0"/>
              <a:t>принад</a:t>
            </a:r>
            <a:r>
              <a:rPr lang="ru-RU" sz="4800" b="1" dirty="0" smtClean="0"/>
              <a:t>-</a:t>
            </a:r>
          </a:p>
          <a:p>
            <a:r>
              <a:rPr lang="ru-RU" sz="4800" b="1" dirty="0" err="1" smtClean="0"/>
              <a:t>лежности</a:t>
            </a:r>
            <a:r>
              <a:rPr lang="ru-RU" sz="4800" b="1" dirty="0" smtClean="0"/>
              <a:t>:</a:t>
            </a:r>
          </a:p>
          <a:p>
            <a:r>
              <a:rPr lang="tt-RU" sz="4800" b="1" i="1" dirty="0" smtClean="0"/>
              <a:t>(Безнең) беребез – один, одна из нас;</a:t>
            </a:r>
          </a:p>
          <a:p>
            <a:r>
              <a:rPr lang="tt-RU" sz="4800" b="1" i="1" dirty="0" smtClean="0"/>
              <a:t>(Сезнең) берегез – один, одна из вас;</a:t>
            </a:r>
          </a:p>
          <a:p>
            <a:r>
              <a:rPr lang="tt-RU" sz="4800" b="1" i="1" dirty="0" smtClean="0"/>
              <a:t>(Аларның) берсе – один, одна из них. </a:t>
            </a:r>
            <a:endParaRPr lang="ru-RU" sz="4800" b="1" i="1" dirty="0" smtClean="0"/>
          </a:p>
          <a:p>
            <a:endParaRPr lang="ru-RU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Переведите. Продолжите по образцу.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Үрнәк: </a:t>
            </a:r>
            <a:r>
              <a:rPr lang="tt-RU" sz="4800" b="1" i="1" dirty="0" smtClean="0"/>
              <a:t>Икебезнең бере-</a:t>
            </a:r>
          </a:p>
          <a:p>
            <a:r>
              <a:rPr lang="tt-RU" sz="4800" b="1" i="1" dirty="0" smtClean="0"/>
              <a:t>Без, өчебезнең беребез, дүртебезнең беребез.</a:t>
            </a:r>
          </a:p>
          <a:p>
            <a:r>
              <a:rPr lang="tt-RU" sz="4800" b="1" dirty="0" smtClean="0"/>
              <a:t>Икегезнең берегез, ... .</a:t>
            </a:r>
          </a:p>
          <a:p>
            <a:r>
              <a:rPr lang="tt-RU" sz="4800" b="1" dirty="0" smtClean="0"/>
              <a:t>Икесенең берсе, ... .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382</Words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Сан</vt:lpstr>
      <vt:lpstr>Сан (Имя числительное)</vt:lpstr>
      <vt:lpstr>Слайд 3</vt:lpstr>
      <vt:lpstr>Слайд 4</vt:lpstr>
      <vt:lpstr>Слайд 5</vt:lpstr>
      <vt:lpstr>Слайд 6</vt:lpstr>
      <vt:lpstr>Запомните.</vt:lpstr>
      <vt:lpstr>Слайд 8</vt:lpstr>
      <vt:lpstr>Переведите. Продолжите по образцу. </vt:lpstr>
      <vt:lpstr>Слайд 10</vt:lpstr>
      <vt:lpstr>Переведите.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</dc:title>
  <dc:creator>1</dc:creator>
  <cp:lastModifiedBy>1</cp:lastModifiedBy>
  <cp:revision>20</cp:revision>
  <dcterms:created xsi:type="dcterms:W3CDTF">2012-07-13T08:54:41Z</dcterms:created>
  <dcterms:modified xsi:type="dcterms:W3CDTF">2012-07-27T10:07:25Z</dcterms:modified>
</cp:coreProperties>
</file>