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8800" dirty="0" smtClean="0"/>
              <a:t>Инфинитив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tt-RU" sz="6600" b="1" dirty="0" smtClean="0"/>
              <a:t>(Неопределенная форма глагола)</a:t>
            </a:r>
            <a:endParaRPr lang="ru-RU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Запомните!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sz="5400" b="1" dirty="0" smtClean="0"/>
              <a:t>Нишләргә ярата? – Что любит делат</a:t>
            </a:r>
            <a:r>
              <a:rPr lang="ru-RU" sz="5400" b="1" dirty="0" err="1" smtClean="0"/>
              <a:t>ь</a:t>
            </a:r>
            <a:r>
              <a:rPr lang="ru-RU" sz="5400" b="1" dirty="0" smtClean="0"/>
              <a:t>?</a:t>
            </a:r>
          </a:p>
          <a:p>
            <a:r>
              <a:rPr lang="ru-RU" sz="5400" b="1" dirty="0" smtClean="0"/>
              <a:t>Н</a:t>
            </a:r>
            <a:r>
              <a:rPr lang="tt-RU" sz="5400" b="1" dirty="0" smtClean="0"/>
              <a:t>ишләргә куша? – Что велит делать?</a:t>
            </a:r>
          </a:p>
          <a:p>
            <a:r>
              <a:rPr lang="tt-RU" sz="5400" b="1" dirty="0" smtClean="0"/>
              <a:t>Нишләргә өйрәтә? – Что учит делать?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5000" b="1" dirty="0" smtClean="0"/>
              <a:t>Нишләргә өйрәнә?  - Что учится делат</a:t>
            </a:r>
            <a:r>
              <a:rPr lang="tt-RU" sz="4800" b="1" dirty="0" smtClean="0"/>
              <a:t>ь?</a:t>
            </a:r>
          </a:p>
          <a:p>
            <a:r>
              <a:rPr lang="tt-RU" sz="4800" b="1" dirty="0" smtClean="0"/>
              <a:t>Нишләргә тели? – Что хочет делать?</a:t>
            </a:r>
          </a:p>
          <a:p>
            <a:r>
              <a:rPr lang="tt-RU" sz="4800" b="1" dirty="0" smtClean="0"/>
              <a:t>Нишләргә оныта? – Что забывает делать?</a:t>
            </a:r>
            <a:endParaRPr lang="ru-RU" sz="5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t-RU" sz="5000" b="1" dirty="0" smtClean="0"/>
              <a:t>Нишләргә киңәш бирә? – Что советует делат</a:t>
            </a:r>
            <a:r>
              <a:rPr lang="tt-RU" sz="4800" b="1" dirty="0" smtClean="0"/>
              <a:t>ь?</a:t>
            </a:r>
          </a:p>
          <a:p>
            <a:r>
              <a:rPr lang="tt-RU" sz="4800" b="1" dirty="0" smtClean="0"/>
              <a:t>Нишләргә җыена? – Что собирается делать?</a:t>
            </a:r>
          </a:p>
          <a:p>
            <a:r>
              <a:rPr lang="tt-RU" sz="4800" b="1" dirty="0" smtClean="0"/>
              <a:t>Нишләргә әзерләнә? – Что гото</a:t>
            </a:r>
            <a:r>
              <a:rPr lang="ru-RU" sz="5000" b="1" dirty="0" err="1" smtClean="0"/>
              <a:t>вится</a:t>
            </a:r>
            <a:r>
              <a:rPr lang="ru-RU" sz="5000" b="1" dirty="0" smtClean="0"/>
              <a:t>  </a:t>
            </a:r>
            <a:r>
              <a:rPr lang="ru-RU" sz="5000" b="1" dirty="0" err="1" smtClean="0"/>
              <a:t>делат</a:t>
            </a:r>
            <a:r>
              <a:rPr lang="tt-RU" sz="4800" b="1" dirty="0" smtClean="0"/>
              <a:t>ь?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5000" b="1" dirty="0" smtClean="0"/>
              <a:t>Нишләргә курка? – Что боится делат</a:t>
            </a:r>
            <a:r>
              <a:rPr lang="tt-RU" sz="4800" b="1" dirty="0" smtClean="0"/>
              <a:t>ь?</a:t>
            </a:r>
          </a:p>
          <a:p>
            <a:r>
              <a:rPr lang="tt-RU" sz="4800" b="1" dirty="0" smtClean="0"/>
              <a:t>Нишләргә уйлый? – Что думает делать?</a:t>
            </a:r>
            <a:endParaRPr lang="ru-RU" sz="5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Правило </a:t>
            </a:r>
            <a:r>
              <a:rPr lang="ru-RU" sz="7200" b="1" dirty="0" smtClean="0"/>
              <a:t>№ 2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t-RU" sz="4800" b="1" dirty="0" smtClean="0"/>
              <a:t>Глаголы с основой из 2 – 3 слогов, оканчиваю</a:t>
            </a:r>
            <a:r>
              <a:rPr lang="ru-RU" sz="4800" b="1" dirty="0" err="1" smtClean="0"/>
              <a:t>щейся</a:t>
            </a:r>
            <a:r>
              <a:rPr lang="ru-RU" sz="4800" b="1" dirty="0" smtClean="0"/>
              <a:t> на гласную, образуют неопределенную форму (инфинитив) при помощи </a:t>
            </a:r>
            <a:r>
              <a:rPr lang="ru-RU" sz="4800" b="1" i="1" dirty="0" smtClean="0"/>
              <a:t>–</a:t>
            </a:r>
            <a:r>
              <a:rPr lang="ru-RU" sz="4800" b="1" i="1" dirty="0" err="1" smtClean="0">
                <a:solidFill>
                  <a:srgbClr val="FF0000"/>
                </a:solidFill>
              </a:rPr>
              <a:t>рга</a:t>
            </a:r>
            <a:r>
              <a:rPr lang="ru-RU" sz="4800" b="1" i="1" dirty="0" smtClean="0">
                <a:solidFill>
                  <a:srgbClr val="FF0000"/>
                </a:solidFill>
              </a:rPr>
              <a:t>/-</a:t>
            </a:r>
            <a:r>
              <a:rPr lang="ru-RU" sz="4800" b="1" i="1" dirty="0" err="1" smtClean="0">
                <a:solidFill>
                  <a:srgbClr val="FF0000"/>
                </a:solidFill>
              </a:rPr>
              <a:t>рг</a:t>
            </a:r>
            <a:r>
              <a:rPr lang="tt-RU" sz="4800" b="1" i="1" dirty="0" smtClean="0">
                <a:solidFill>
                  <a:srgbClr val="FF0000"/>
                </a:solidFill>
              </a:rPr>
              <a:t>ә. </a:t>
            </a:r>
            <a:r>
              <a:rPr lang="tt-RU" sz="4800" b="1" dirty="0" smtClean="0"/>
              <a:t>Например:</a:t>
            </a:r>
            <a:endParaRPr lang="ru-RU" sz="4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6000" b="1" i="1" dirty="0" smtClean="0"/>
              <a:t>Аша – аша-рга (ест</a:t>
            </a:r>
            <a:r>
              <a:rPr lang="ru-RU" sz="6000" b="1" i="1" dirty="0" err="1" smtClean="0"/>
              <a:t>ь</a:t>
            </a:r>
            <a:r>
              <a:rPr lang="ru-RU" sz="6000" b="1" i="1" dirty="0" smtClean="0"/>
              <a:t>).</a:t>
            </a:r>
          </a:p>
          <a:p>
            <a:r>
              <a:rPr lang="ru-RU" sz="6000" b="1" i="1" dirty="0" smtClean="0"/>
              <a:t>С</a:t>
            </a:r>
            <a:r>
              <a:rPr lang="tt-RU" sz="6000" b="1" i="1" dirty="0" smtClean="0"/>
              <a:t>өйлә – сөйлә-ргә (рассказат</a:t>
            </a:r>
            <a:r>
              <a:rPr lang="ru-RU" sz="6000" b="1" i="1" dirty="0" err="1" smtClean="0"/>
              <a:t>ь</a:t>
            </a:r>
            <a:r>
              <a:rPr lang="ru-RU" sz="6000" b="1" i="1" dirty="0" smtClean="0"/>
              <a:t>).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Образуйте неопределенную форму данных глаголов.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А) </a:t>
            </a:r>
            <a:r>
              <a:rPr lang="ru-RU" sz="6000" b="1" dirty="0" err="1" smtClean="0"/>
              <a:t>Башла</a:t>
            </a:r>
            <a:r>
              <a:rPr lang="ru-RU" sz="6000" b="1" dirty="0" smtClean="0"/>
              <a:t>! </a:t>
            </a:r>
            <a:r>
              <a:rPr lang="ru-RU" sz="6000" b="1" dirty="0" err="1" smtClean="0"/>
              <a:t>Тукта</a:t>
            </a:r>
            <a:r>
              <a:rPr lang="ru-RU" sz="6000" b="1" dirty="0" smtClean="0"/>
              <a:t>! Кара! Ела! </a:t>
            </a:r>
            <a:r>
              <a:rPr lang="ru-RU" sz="6000" b="1" dirty="0" err="1" smtClean="0"/>
              <a:t>Уйна</a:t>
            </a:r>
            <a:r>
              <a:rPr lang="ru-RU" sz="6000" b="1" dirty="0" smtClean="0"/>
              <a:t>! </a:t>
            </a:r>
            <a:r>
              <a:rPr lang="ru-RU" sz="6000" b="1" dirty="0" err="1" smtClean="0"/>
              <a:t>Уйла</a:t>
            </a:r>
            <a:r>
              <a:rPr lang="ru-RU" sz="6000" b="1" dirty="0" smtClean="0"/>
              <a:t>!</a:t>
            </a:r>
          </a:p>
          <a:p>
            <a:r>
              <a:rPr lang="ru-RU" sz="6000" b="1" dirty="0" smtClean="0"/>
              <a:t>Б) </a:t>
            </a:r>
            <a:r>
              <a:rPr lang="tt-RU" sz="6000" b="1" dirty="0" smtClean="0"/>
              <a:t>Әзерлә! Бие! Сөйлә! Яшә! Эшлә!</a:t>
            </a:r>
            <a:endParaRPr lang="ru-RU" sz="6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Правило </a:t>
            </a:r>
            <a:r>
              <a:rPr lang="ru-RU" sz="5400" b="1" dirty="0" smtClean="0"/>
              <a:t>№ 3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sz="4800" b="1" dirty="0" smtClean="0"/>
              <a:t>Глаголы с основой из одного слога, оканчивающейся на согласную, образуют неопределенную форму (инфинитив) при помощи</a:t>
            </a:r>
          </a:p>
          <a:p>
            <a:r>
              <a:rPr lang="tt-RU" sz="4800" b="1" dirty="0" smtClean="0"/>
              <a:t> </a:t>
            </a:r>
            <a:r>
              <a:rPr lang="tt-RU" sz="4800" b="1" i="1" dirty="0" smtClean="0">
                <a:solidFill>
                  <a:srgbClr val="FF0000"/>
                </a:solidFill>
              </a:rPr>
              <a:t>-ырга/-ергә. </a:t>
            </a:r>
            <a:r>
              <a:rPr lang="tt-RU" sz="4800" b="1" dirty="0" smtClean="0"/>
              <a:t>Например:</a:t>
            </a:r>
            <a:endParaRPr lang="ru-RU" sz="4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t-RU" sz="4800" b="1" i="1" dirty="0" smtClean="0"/>
              <a:t>Бир – бир-ергә (дат</a:t>
            </a:r>
            <a:r>
              <a:rPr lang="ru-RU" sz="4800" b="1" i="1" dirty="0" err="1" smtClean="0"/>
              <a:t>ь</a:t>
            </a:r>
            <a:r>
              <a:rPr lang="ru-RU" sz="4800" b="1" i="1" dirty="0" smtClean="0"/>
              <a:t>).</a:t>
            </a:r>
          </a:p>
          <a:p>
            <a:r>
              <a:rPr lang="ru-RU" sz="4800" b="1" i="1" dirty="0" smtClean="0"/>
              <a:t> Кал – </a:t>
            </a:r>
            <a:r>
              <a:rPr lang="ru-RU" sz="4800" b="1" i="1" dirty="0" err="1" smtClean="0"/>
              <a:t>кал-ырга</a:t>
            </a:r>
            <a:r>
              <a:rPr lang="ru-RU" sz="4800" b="1" i="1" dirty="0" smtClean="0"/>
              <a:t> (остаться).</a:t>
            </a:r>
          </a:p>
          <a:p>
            <a:r>
              <a:rPr lang="ru-RU" sz="4800" b="1" dirty="0" smtClean="0"/>
              <a:t>Исключение: </a:t>
            </a:r>
            <a:r>
              <a:rPr lang="ru-RU" sz="4800" b="1" i="1" dirty="0" smtClean="0"/>
              <a:t>Эл! –</a:t>
            </a:r>
          </a:p>
          <a:p>
            <a:r>
              <a:rPr lang="ru-RU" sz="4800" b="1" i="1" dirty="0" smtClean="0"/>
              <a:t> Эл-</a:t>
            </a:r>
            <a:r>
              <a:rPr lang="tt-RU" sz="4800" b="1" i="1" dirty="0" smtClean="0"/>
              <a:t>әргә</a:t>
            </a:r>
            <a:r>
              <a:rPr lang="ru-RU" sz="4800" b="1" dirty="0" smtClean="0"/>
              <a:t> </a:t>
            </a:r>
            <a:r>
              <a:rPr lang="ru-RU" sz="4800" b="1" i="1" dirty="0" smtClean="0"/>
              <a:t>(вешать). К</a:t>
            </a:r>
            <a:r>
              <a:rPr lang="tt-RU" sz="4800" b="1" i="1" dirty="0" smtClean="0"/>
              <a:t>өл! – Көл-әргә ( </a:t>
            </a:r>
            <a:r>
              <a:rPr lang="ru-RU" sz="4800" b="1" i="1" dirty="0" smtClean="0"/>
              <a:t>смеяться).</a:t>
            </a:r>
            <a:r>
              <a:rPr lang="tt-RU" sz="4800" b="1" i="1" dirty="0" smtClean="0"/>
              <a:t> 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Напишите глаголы в неопределенной форме.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А) Бар! Сал! Тор! </a:t>
            </a:r>
            <a:r>
              <a:rPr lang="ru-RU" sz="6000" b="1" dirty="0" err="1" smtClean="0"/>
              <a:t>Бул</a:t>
            </a:r>
            <a:r>
              <a:rPr lang="ru-RU" sz="6000" b="1" dirty="0" smtClean="0"/>
              <a:t>! Ал!</a:t>
            </a:r>
          </a:p>
          <a:p>
            <a:r>
              <a:rPr lang="ru-RU" sz="6000" b="1" dirty="0" smtClean="0"/>
              <a:t>Б) К</a:t>
            </a:r>
            <a:r>
              <a:rPr lang="tt-RU" sz="6000" b="1" dirty="0" smtClean="0"/>
              <a:t>өл! Күр! Тор! Эл! Кер!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t-RU" sz="4800" b="1" dirty="0" smtClean="0"/>
              <a:t>Неопределенная форма глагола отвечает на вопрос </a:t>
            </a:r>
            <a:r>
              <a:rPr lang="tt-RU" sz="4800" b="1" i="1" dirty="0" smtClean="0">
                <a:solidFill>
                  <a:srgbClr val="FF0000"/>
                </a:solidFill>
              </a:rPr>
              <a:t>нишләргә?</a:t>
            </a:r>
            <a:r>
              <a:rPr lang="tt-RU" sz="4800" b="1" i="1" dirty="0" smtClean="0"/>
              <a:t> (что делат</a:t>
            </a:r>
            <a:r>
              <a:rPr lang="ru-RU" sz="4800" b="1" i="1" dirty="0" err="1" smtClean="0"/>
              <a:t>ь</a:t>
            </a:r>
            <a:r>
              <a:rPr lang="ru-RU" sz="4800" b="1" i="1" dirty="0" smtClean="0"/>
              <a:t>?), </a:t>
            </a:r>
            <a:r>
              <a:rPr lang="ru-RU" sz="4800" b="1" dirty="0" smtClean="0"/>
              <a:t>не меняется по лицам, числам и временам, обычно употребляется с другим глаголом (вспомогательным или модальным).  </a:t>
            </a:r>
            <a:endParaRPr lang="ru-RU" sz="4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Правило </a:t>
            </a:r>
            <a:r>
              <a:rPr lang="ru-RU" sz="5400" b="1" dirty="0" smtClean="0"/>
              <a:t>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sz="4800" b="1" dirty="0" smtClean="0"/>
              <a:t>Глаголы с основой из одного слога, оканчиваю</a:t>
            </a:r>
            <a:r>
              <a:rPr lang="ru-RU" sz="4800" b="1" dirty="0" err="1" smtClean="0"/>
              <a:t>щейся</a:t>
            </a:r>
            <a:r>
              <a:rPr lang="ru-RU" sz="4800" b="1" dirty="0" smtClean="0"/>
              <a:t> на </a:t>
            </a:r>
            <a:r>
              <a:rPr lang="ru-RU" sz="4800" b="1" i="1" dirty="0" err="1" smtClean="0"/>
              <a:t>й</a:t>
            </a:r>
            <a:r>
              <a:rPr lang="ru-RU" sz="4800" b="1" i="1" dirty="0" smtClean="0"/>
              <a:t> </a:t>
            </a:r>
            <a:r>
              <a:rPr lang="ru-RU" sz="4800" b="1" dirty="0" smtClean="0"/>
              <a:t>или </a:t>
            </a:r>
            <a:r>
              <a:rPr lang="ru-RU" sz="4800" b="1" i="1" dirty="0" smtClean="0"/>
              <a:t>и, </a:t>
            </a:r>
            <a:r>
              <a:rPr lang="ru-RU" sz="4800" b="1" dirty="0" smtClean="0"/>
              <a:t>образуют неопределенную форму (инфинитив) при помощи </a:t>
            </a: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-</a:t>
            </a:r>
            <a:r>
              <a:rPr lang="ru-RU" sz="4800" b="1" i="1" dirty="0" err="1" smtClean="0">
                <a:solidFill>
                  <a:srgbClr val="FF0000"/>
                </a:solidFill>
              </a:rPr>
              <a:t>ярга</a:t>
            </a:r>
            <a:r>
              <a:rPr lang="ru-RU" sz="4800" b="1" i="1" dirty="0" smtClean="0">
                <a:solidFill>
                  <a:srgbClr val="FF0000"/>
                </a:solidFill>
              </a:rPr>
              <a:t>/-</a:t>
            </a:r>
            <a:r>
              <a:rPr lang="ru-RU" sz="4800" b="1" i="1" dirty="0" err="1" smtClean="0">
                <a:solidFill>
                  <a:srgbClr val="FF0000"/>
                </a:solidFill>
              </a:rPr>
              <a:t>ярг</a:t>
            </a:r>
            <a:r>
              <a:rPr lang="tt-RU" sz="4800" b="1" i="1" dirty="0" smtClean="0">
                <a:solidFill>
                  <a:srgbClr val="FF0000"/>
                </a:solidFill>
              </a:rPr>
              <a:t>ә. </a:t>
            </a:r>
            <a:r>
              <a:rPr lang="tt-RU" sz="4800" b="1" dirty="0" smtClean="0"/>
              <a:t>Например:</a:t>
            </a:r>
            <a:endParaRPr lang="ru-RU" sz="4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5400" b="1" i="1" dirty="0" smtClean="0"/>
              <a:t>Җый!  - Җыярга (</a:t>
            </a:r>
            <a:r>
              <a:rPr lang="ru-RU" sz="5400" b="1" i="1" dirty="0" smtClean="0"/>
              <a:t>собирать).</a:t>
            </a:r>
          </a:p>
          <a:p>
            <a:r>
              <a:rPr lang="ru-RU" sz="5400" b="1" i="1" dirty="0" smtClean="0"/>
              <a:t>Ки! – </a:t>
            </a:r>
            <a:r>
              <a:rPr lang="ru-RU" sz="5400" b="1" i="1" dirty="0" err="1" smtClean="0"/>
              <a:t>Киярг</a:t>
            </a:r>
            <a:r>
              <a:rPr lang="tt-RU" sz="5400" b="1" i="1" dirty="0" smtClean="0"/>
              <a:t>ә (надеват</a:t>
            </a:r>
            <a:r>
              <a:rPr lang="ru-RU" sz="5400" b="1" i="1" dirty="0" err="1" smtClean="0"/>
              <a:t>ь</a:t>
            </a:r>
            <a:r>
              <a:rPr lang="ru-RU" sz="5400" b="1" i="1" dirty="0" smtClean="0"/>
              <a:t>).</a:t>
            </a:r>
            <a:r>
              <a:rPr lang="tt-RU" sz="5400" b="1" i="1" dirty="0" smtClean="0"/>
              <a:t>  </a:t>
            </a:r>
            <a:endParaRPr lang="ru-RU" sz="5400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Переведите.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/>
              <a:t>1) Надо собирать ягоды. 2) Советую надеть теплую одежду. 3) Не забудьте положить дневники на стол. 4) Нельзя трогать эти вещи.</a:t>
            </a:r>
            <a:endParaRPr lang="ru-RU" sz="4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Правило </a:t>
            </a:r>
            <a:r>
              <a:rPr lang="ru-RU" sz="5400" b="1" dirty="0" smtClean="0"/>
              <a:t>№ 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b="1" dirty="0" smtClean="0"/>
              <a:t>Глаголы с основой из одного слога, </a:t>
            </a:r>
            <a:r>
              <a:rPr lang="ru-RU" sz="4800" b="1" dirty="0" err="1" smtClean="0"/>
              <a:t>неоканчивающейся</a:t>
            </a:r>
            <a:r>
              <a:rPr lang="ru-RU" sz="4800" b="1" dirty="0" smtClean="0"/>
              <a:t> на </a:t>
            </a:r>
            <a:r>
              <a:rPr lang="ru-RU" sz="4800" b="1" i="1" dirty="0" err="1" smtClean="0"/>
              <a:t>р</a:t>
            </a:r>
            <a:r>
              <a:rPr lang="ru-RU" sz="4800" b="1" i="1" dirty="0" smtClean="0"/>
              <a:t>, л, </a:t>
            </a:r>
            <a:r>
              <a:rPr lang="ru-RU" sz="4800" b="1" i="1" dirty="0" err="1" smtClean="0"/>
              <a:t>й</a:t>
            </a:r>
            <a:r>
              <a:rPr lang="ru-RU" sz="4800" b="1" i="1" dirty="0" smtClean="0"/>
              <a:t>, </a:t>
            </a:r>
            <a:r>
              <a:rPr lang="ru-RU" sz="4800" b="1" dirty="0" smtClean="0"/>
              <a:t>образуют неопределенную форму (инфинитив) при помощи </a:t>
            </a: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-</a:t>
            </a:r>
            <a:r>
              <a:rPr lang="ru-RU" sz="4800" b="1" i="1" dirty="0" err="1" smtClean="0">
                <a:solidFill>
                  <a:srgbClr val="FF0000"/>
                </a:solidFill>
              </a:rPr>
              <a:t>арга</a:t>
            </a:r>
            <a:r>
              <a:rPr lang="ru-RU" sz="4800" b="1" i="1" dirty="0" smtClean="0">
                <a:solidFill>
                  <a:srgbClr val="FF0000"/>
                </a:solidFill>
              </a:rPr>
              <a:t>/- </a:t>
            </a:r>
            <a:r>
              <a:rPr lang="tt-RU" sz="4800" b="1" i="1" dirty="0" smtClean="0">
                <a:solidFill>
                  <a:srgbClr val="FF0000"/>
                </a:solidFill>
              </a:rPr>
              <a:t>әргә. </a:t>
            </a:r>
            <a:r>
              <a:rPr lang="tt-RU" sz="4800" b="1" dirty="0" smtClean="0"/>
              <a:t>Например:</a:t>
            </a:r>
            <a:endParaRPr lang="ru-RU" sz="4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6600" b="1" i="1" dirty="0" smtClean="0"/>
              <a:t>Ач! – Ач-арга (открывать).</a:t>
            </a:r>
          </a:p>
          <a:p>
            <a:r>
              <a:rPr lang="tt-RU" sz="6600" b="1" i="1" dirty="0" smtClean="0"/>
              <a:t>Эч! – Эч-әргә </a:t>
            </a:r>
            <a:r>
              <a:rPr lang="ru-RU" sz="6600" b="1" i="1" dirty="0" smtClean="0"/>
              <a:t>(пить).</a:t>
            </a:r>
            <a:endParaRPr lang="ru-RU" sz="6600" b="1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Напишите глаголы в неопределенной форме.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А) </a:t>
            </a:r>
            <a:r>
              <a:rPr lang="ru-RU" sz="5400" b="1" dirty="0" err="1" smtClean="0"/>
              <a:t>Кач</a:t>
            </a:r>
            <a:r>
              <a:rPr lang="ru-RU" sz="5400" b="1" dirty="0" smtClean="0"/>
              <a:t>! Тап! </a:t>
            </a:r>
            <a:r>
              <a:rPr lang="ru-RU" sz="5400" b="1" dirty="0" err="1" smtClean="0"/>
              <a:t>Чап</a:t>
            </a:r>
            <a:r>
              <a:rPr lang="ru-RU" sz="5400" b="1" dirty="0" smtClean="0"/>
              <a:t>! Сук! Яз! </a:t>
            </a:r>
            <a:r>
              <a:rPr lang="ru-RU" sz="5400" b="1" dirty="0" err="1" smtClean="0"/>
              <a:t>Ят</a:t>
            </a:r>
            <a:r>
              <a:rPr lang="ru-RU" sz="5400" b="1" dirty="0" smtClean="0"/>
              <a:t>!</a:t>
            </a:r>
          </a:p>
          <a:p>
            <a:r>
              <a:rPr lang="ru-RU" sz="5400" b="1" dirty="0" smtClean="0"/>
              <a:t>Б) Й</a:t>
            </a:r>
            <a:r>
              <a:rPr lang="tt-RU" sz="5400" b="1" dirty="0" smtClean="0"/>
              <a:t>өз! Кит! Көт! Тек! Үс! Төш! Эч!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t-RU" sz="4800" b="1" dirty="0" smtClean="0"/>
              <a:t>Отри</a:t>
            </a:r>
            <a:r>
              <a:rPr lang="ru-RU" sz="4800" b="1" dirty="0" err="1" smtClean="0"/>
              <a:t>цательная</a:t>
            </a:r>
            <a:r>
              <a:rPr lang="ru-RU" sz="4800" b="1" dirty="0" smtClean="0"/>
              <a:t> форма инфинитива образуется от основы глаголы при помощи аффикса </a:t>
            </a:r>
            <a:r>
              <a:rPr lang="ru-RU" sz="4800" b="1" i="1" dirty="0" smtClean="0">
                <a:solidFill>
                  <a:srgbClr val="FF0000"/>
                </a:solidFill>
              </a:rPr>
              <a:t>–маска/-м</a:t>
            </a:r>
            <a:r>
              <a:rPr lang="tt-RU" sz="4800" b="1" i="1" dirty="0" smtClean="0">
                <a:solidFill>
                  <a:srgbClr val="FF0000"/>
                </a:solidFill>
              </a:rPr>
              <a:t>әскә. </a:t>
            </a:r>
            <a:r>
              <a:rPr lang="tt-RU" sz="4800" b="1" dirty="0" smtClean="0"/>
              <a:t>Например: </a:t>
            </a:r>
            <a:r>
              <a:rPr lang="tt-RU" sz="4800" b="1" i="1" dirty="0" smtClean="0"/>
              <a:t>Йокламаска (не спат</a:t>
            </a:r>
            <a:r>
              <a:rPr lang="ru-RU" sz="4800" b="1" i="1" dirty="0" err="1" smtClean="0"/>
              <a:t>ь</a:t>
            </a:r>
            <a:r>
              <a:rPr lang="ru-RU" sz="4800" b="1" i="1" dirty="0" smtClean="0"/>
              <a:t>), </a:t>
            </a:r>
            <a:r>
              <a:rPr lang="tt-RU" sz="4800" b="1" i="1" dirty="0" smtClean="0"/>
              <a:t>эчмәскә (не пит</a:t>
            </a:r>
            <a:r>
              <a:rPr lang="ru-RU" sz="4800" b="1" i="1" dirty="0" err="1" smtClean="0"/>
              <a:t>ь</a:t>
            </a:r>
            <a:r>
              <a:rPr lang="ru-RU" sz="4800" b="1" i="1" dirty="0" smtClean="0"/>
              <a:t>).</a:t>
            </a:r>
            <a:endParaRPr lang="ru-RU" sz="4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Напишите глаголы в отрицательной форме инфинитива.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r>
              <a:rPr lang="ru-RU" sz="8000" b="1" dirty="0" err="1" smtClean="0"/>
              <a:t>Катнаш</a:t>
            </a:r>
            <a:r>
              <a:rPr lang="ru-RU" sz="8000" b="1" dirty="0" smtClean="0"/>
              <a:t>, </a:t>
            </a:r>
            <a:r>
              <a:rPr lang="ru-RU" sz="8000" b="1" dirty="0" err="1" smtClean="0"/>
              <a:t>ачулан</a:t>
            </a:r>
            <a:r>
              <a:rPr lang="ru-RU" sz="8000" b="1" dirty="0" smtClean="0"/>
              <a:t>, </a:t>
            </a:r>
            <a:r>
              <a:rPr lang="ru-RU" sz="8000" b="1" dirty="0" err="1" smtClean="0"/>
              <a:t>йокла</a:t>
            </a:r>
            <a:r>
              <a:rPr lang="ru-RU" sz="8000" b="1" dirty="0" smtClean="0"/>
              <a:t>, буя, к</a:t>
            </a:r>
            <a:r>
              <a:rPr lang="tt-RU" sz="8000" b="1" dirty="0" smtClean="0"/>
              <a:t>өт, өз, әйт, пешер.</a:t>
            </a:r>
            <a:endParaRPr lang="ru-RU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b="1" dirty="0" smtClean="0"/>
              <a:t>Образуется от основы глагола при помощи различных аффиксов, в зависимости от количества слогов и конечной буквы основы глагола.</a:t>
            </a:r>
            <a:endParaRPr lang="ru-RU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Правило № 1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b="1" dirty="0" smtClean="0"/>
              <a:t>Глаголы с основой из 2 – 3 слогов, оканчивающейся на согласную, образуют неопределенную форму (инфинитив) при помощи </a:t>
            </a:r>
            <a:r>
              <a:rPr lang="ru-RU" sz="4800" b="1" i="1" dirty="0" smtClean="0"/>
              <a:t>–</a:t>
            </a:r>
            <a:r>
              <a:rPr lang="ru-RU" sz="4800" b="1" i="1" dirty="0" err="1" smtClean="0">
                <a:solidFill>
                  <a:srgbClr val="FF0000"/>
                </a:solidFill>
              </a:rPr>
              <a:t>ырга</a:t>
            </a:r>
            <a:r>
              <a:rPr lang="ru-RU" sz="4800" b="1" i="1" dirty="0" smtClean="0">
                <a:solidFill>
                  <a:srgbClr val="FF0000"/>
                </a:solidFill>
              </a:rPr>
              <a:t>/-</a:t>
            </a:r>
            <a:r>
              <a:rPr lang="ru-RU" sz="4800" b="1" i="1" dirty="0" err="1" smtClean="0">
                <a:solidFill>
                  <a:srgbClr val="FF0000"/>
                </a:solidFill>
              </a:rPr>
              <a:t>ерг</a:t>
            </a:r>
            <a:r>
              <a:rPr lang="tt-RU" sz="4800" b="1" i="1" dirty="0" smtClean="0">
                <a:solidFill>
                  <a:srgbClr val="FF0000"/>
                </a:solidFill>
              </a:rPr>
              <a:t>ә. </a:t>
            </a:r>
            <a:r>
              <a:rPr lang="tt-RU" sz="4800" b="1" dirty="0" smtClean="0"/>
              <a:t>Например:</a:t>
            </a:r>
            <a:endParaRPr lang="ru-RU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r>
              <a:rPr lang="tt-RU" sz="6000" b="1" i="1" dirty="0" smtClean="0"/>
              <a:t>Ачулан! (а-чу-лан) – ачулан-ырга (руга</a:t>
            </a:r>
            <a:r>
              <a:rPr lang="ru-RU" sz="6000" b="1" i="1" dirty="0" err="1" smtClean="0"/>
              <a:t>ть</a:t>
            </a:r>
            <a:r>
              <a:rPr lang="ru-RU" sz="6000" b="1" i="1" dirty="0" smtClean="0"/>
              <a:t>).</a:t>
            </a:r>
          </a:p>
          <a:p>
            <a:r>
              <a:rPr lang="ru-RU" sz="6000" b="1" i="1" dirty="0" err="1" smtClean="0"/>
              <a:t>Киен</a:t>
            </a:r>
            <a:r>
              <a:rPr lang="ru-RU" sz="6000" b="1" i="1" dirty="0" smtClean="0"/>
              <a:t>! – </a:t>
            </a:r>
            <a:r>
              <a:rPr lang="ru-RU" sz="6000" b="1" i="1" dirty="0" err="1" smtClean="0"/>
              <a:t>киен-ерг</a:t>
            </a:r>
            <a:r>
              <a:rPr lang="tt-RU" sz="6000" b="1" i="1" dirty="0" smtClean="0"/>
              <a:t>ә (одеваться).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Напишите глаголы в неопределенной форме.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/>
              <a:t>А) </a:t>
            </a:r>
            <a:r>
              <a:rPr lang="ru-RU" sz="4800" b="1" dirty="0" err="1" smtClean="0"/>
              <a:t>Егыл</a:t>
            </a:r>
            <a:r>
              <a:rPr lang="ru-RU" sz="4800" b="1" dirty="0" smtClean="0"/>
              <a:t>! </a:t>
            </a:r>
            <a:r>
              <a:rPr lang="ru-RU" sz="4800" b="1" dirty="0" err="1" smtClean="0"/>
              <a:t>Оныт</a:t>
            </a:r>
            <a:r>
              <a:rPr lang="ru-RU" sz="4800" b="1" dirty="0" smtClean="0"/>
              <a:t>! </a:t>
            </a:r>
            <a:r>
              <a:rPr lang="ru-RU" sz="4800" b="1" dirty="0" err="1" smtClean="0"/>
              <a:t>Кычкыр</a:t>
            </a:r>
            <a:r>
              <a:rPr lang="ru-RU" sz="4800" b="1" dirty="0" smtClean="0"/>
              <a:t>! </a:t>
            </a:r>
            <a:r>
              <a:rPr lang="ru-RU" sz="4800" b="1" dirty="0" err="1" smtClean="0"/>
              <a:t>Утыр</a:t>
            </a:r>
            <a:r>
              <a:rPr lang="ru-RU" sz="4800" b="1" dirty="0" smtClean="0"/>
              <a:t>! </a:t>
            </a:r>
            <a:r>
              <a:rPr lang="ru-RU" sz="4800" b="1" dirty="0" err="1" smtClean="0"/>
              <a:t>Уян</a:t>
            </a:r>
            <a:r>
              <a:rPr lang="ru-RU" sz="4800" b="1" dirty="0" smtClean="0"/>
              <a:t>! </a:t>
            </a:r>
            <a:r>
              <a:rPr lang="ru-RU" sz="4800" b="1" dirty="0" err="1" smtClean="0"/>
              <a:t>Егыл</a:t>
            </a:r>
            <a:r>
              <a:rPr lang="ru-RU" sz="4800" b="1" dirty="0" smtClean="0"/>
              <a:t>! </a:t>
            </a:r>
            <a:r>
              <a:rPr lang="ru-RU" sz="4800" b="1" dirty="0" err="1" smtClean="0"/>
              <a:t>Чистарт</a:t>
            </a:r>
            <a:r>
              <a:rPr lang="ru-RU" sz="4800" b="1" dirty="0" smtClean="0"/>
              <a:t>! </a:t>
            </a:r>
          </a:p>
          <a:p>
            <a:r>
              <a:rPr lang="ru-RU" sz="4800" b="1" dirty="0" smtClean="0"/>
              <a:t>Б) </a:t>
            </a:r>
            <a:r>
              <a:rPr lang="ru-RU" sz="4800" b="1" dirty="0" err="1" smtClean="0"/>
              <a:t>Киен</a:t>
            </a:r>
            <a:r>
              <a:rPr lang="ru-RU" sz="4800" b="1" dirty="0" smtClean="0"/>
              <a:t>! </a:t>
            </a:r>
            <a:r>
              <a:rPr lang="ru-RU" sz="4800" b="1" dirty="0" err="1" smtClean="0"/>
              <a:t>Чишен</a:t>
            </a:r>
            <a:r>
              <a:rPr lang="ru-RU" sz="4800" b="1" dirty="0" smtClean="0"/>
              <a:t>! К</a:t>
            </a:r>
            <a:r>
              <a:rPr lang="tt-RU" sz="4800" b="1" dirty="0" smtClean="0"/>
              <a:t>үрсәт! Күтәр! Өйрән! Пешер! Сикер!</a:t>
            </a:r>
            <a:endParaRPr lang="ru-RU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Запомните!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4800" b="1" dirty="0" smtClean="0"/>
              <a:t>Запомните слова, с которыми обычно употребляются глаголы в неопределенной форме:</a:t>
            </a:r>
          </a:p>
          <a:p>
            <a:r>
              <a:rPr lang="tt-RU" sz="4800" b="1" i="1" dirty="0" smtClean="0"/>
              <a:t>Ярый. Ярамый. – Мо</a:t>
            </a:r>
            <a:r>
              <a:rPr lang="ru-RU" sz="4800" b="1" i="1" dirty="0" err="1" smtClean="0"/>
              <a:t>жно</a:t>
            </a:r>
            <a:r>
              <a:rPr lang="ru-RU" sz="4800" b="1" i="1" dirty="0" smtClean="0"/>
              <a:t>. Нельзя.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r>
              <a:rPr lang="ru-RU" sz="6000" b="1" i="1" dirty="0" err="1" smtClean="0"/>
              <a:t>Кирәк.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Кирәкми.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Кирәк түгел.</a:t>
            </a:r>
            <a:r>
              <a:rPr lang="ru-RU" sz="6000" b="1" i="1" dirty="0" smtClean="0"/>
              <a:t> – </a:t>
            </a:r>
            <a:r>
              <a:rPr lang="ru-RU" sz="6000" b="1" dirty="0" smtClean="0"/>
              <a:t>Надо. Не надо.</a:t>
            </a:r>
          </a:p>
          <a:p>
            <a:r>
              <a:rPr lang="ru-RU" sz="6000" b="1" i="1" dirty="0" err="1" smtClean="0"/>
              <a:t>Тиеш</a:t>
            </a:r>
            <a:r>
              <a:rPr lang="ru-RU" sz="6000" b="1" i="1" dirty="0" smtClean="0"/>
              <a:t>. </a:t>
            </a:r>
            <a:r>
              <a:rPr lang="ru-RU" sz="6000" b="1" i="1" dirty="0" err="1" smtClean="0"/>
              <a:t>Тиеш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түгел.</a:t>
            </a:r>
            <a:r>
              <a:rPr lang="ru-RU" sz="6000" b="1" i="1" dirty="0" smtClean="0"/>
              <a:t> – </a:t>
            </a:r>
            <a:r>
              <a:rPr lang="ru-RU" sz="6000" b="1" dirty="0" smtClean="0"/>
              <a:t>Должен. Не должен.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6000" b="1" i="1" dirty="0" smtClean="0"/>
              <a:t>Мөмкин. Мөмкин түгел. – </a:t>
            </a:r>
            <a:r>
              <a:rPr lang="tt-RU" sz="6000" b="1" dirty="0" smtClean="0"/>
              <a:t>Можно. Возможно. Нельзя.</a:t>
            </a:r>
          </a:p>
          <a:p>
            <a:r>
              <a:rPr lang="tt-RU" sz="6000" b="1" i="1" dirty="0" smtClean="0"/>
              <a:t>Була. Булмый. – </a:t>
            </a:r>
            <a:r>
              <a:rPr lang="tt-RU" sz="6000" b="1" dirty="0" smtClean="0"/>
              <a:t>Можно. Нельзя. </a:t>
            </a:r>
            <a:endParaRPr lang="ru-RU" sz="6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705</Words>
  <PresentationFormat>Экран (4:3)</PresentationFormat>
  <Paragraphs>65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Инфинитив</vt:lpstr>
      <vt:lpstr>Слайд 2</vt:lpstr>
      <vt:lpstr>Слайд 3</vt:lpstr>
      <vt:lpstr>Правило № 1</vt:lpstr>
      <vt:lpstr>Слайд 5</vt:lpstr>
      <vt:lpstr>Напишите глаголы в неопределенной форме.</vt:lpstr>
      <vt:lpstr>Запомните!</vt:lpstr>
      <vt:lpstr>Слайд 8</vt:lpstr>
      <vt:lpstr>Слайд 9</vt:lpstr>
      <vt:lpstr>Запомните!</vt:lpstr>
      <vt:lpstr>Слайд 11</vt:lpstr>
      <vt:lpstr>Слайд 12</vt:lpstr>
      <vt:lpstr>Слайд 13</vt:lpstr>
      <vt:lpstr>Правило № 2</vt:lpstr>
      <vt:lpstr>Слайд 15</vt:lpstr>
      <vt:lpstr>Образуйте неопределенную форму данных глаголов.</vt:lpstr>
      <vt:lpstr>Правило № 3 </vt:lpstr>
      <vt:lpstr>Слайд 18</vt:lpstr>
      <vt:lpstr>Напишите глаголы в неопределенной форме.</vt:lpstr>
      <vt:lpstr>Правило № 4</vt:lpstr>
      <vt:lpstr>Слайд 21</vt:lpstr>
      <vt:lpstr>Переведите.</vt:lpstr>
      <vt:lpstr>Правило № 5 </vt:lpstr>
      <vt:lpstr>Слайд 24</vt:lpstr>
      <vt:lpstr>Напишите глаголы в неопределенной форме.</vt:lpstr>
      <vt:lpstr>Слайд 26</vt:lpstr>
      <vt:lpstr>Напишите глаголы в отрицательной форме инфинитива.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Инфинитив</dc:title>
  <dc:creator>1</dc:creator>
  <cp:lastModifiedBy>1</cp:lastModifiedBy>
  <cp:revision>9</cp:revision>
  <dcterms:created xsi:type="dcterms:W3CDTF">2012-07-05T10:51:00Z</dcterms:created>
  <dcterms:modified xsi:type="dcterms:W3CDTF">2012-07-05T11:58:17Z</dcterms:modified>
</cp:coreProperties>
</file>