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5/12/2011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5/12/2011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5/12/2011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5/12/2011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5/12/2011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5/12/2011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5/12/2011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5/12/2011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5/12/2011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5/12/2011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5/12/2011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5/12/2011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3505200"/>
          </a:xfrm>
        </p:spPr>
        <p:txBody>
          <a:bodyPr>
            <a:normAutofit/>
          </a:bodyPr>
          <a:lstStyle/>
          <a:p>
            <a:r>
              <a:rPr lang="ru-RU" sz="4000" i="1" dirty="0" smtClean="0"/>
              <a:t>Играет    команда   № 4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Вопрос за 1 коп.</a:t>
            </a:r>
            <a:endParaRPr lang="ru-RU" sz="32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rgbClr val="FFFF00"/>
                </a:solidFill>
                <a:latin typeface="Calibri" pitchFamily="34" charset="0"/>
              </a:rPr>
              <a:t>Аббревиатура СДВГ в педагогике, психологии и медицине означает:</a:t>
            </a:r>
            <a:endParaRPr lang="ru-RU" b="1" dirty="0">
              <a:solidFill>
                <a:srgbClr val="FFFF00"/>
              </a:solidFill>
              <a:latin typeface="Calibri" pitchFamily="34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38600" cy="4525963"/>
          </a:xfrm>
        </p:spPr>
        <p:txBody>
          <a:bodyPr>
            <a:normAutofit lnSpcReduction="10000"/>
          </a:bodyPr>
          <a:lstStyle/>
          <a:p>
            <a:pPr marL="651510" indent="-514350">
              <a:buNone/>
            </a:pPr>
            <a:r>
              <a:rPr lang="ru-RU" b="1" dirty="0" smtClean="0"/>
              <a:t>1.   Синдром Дауна Вундта </a:t>
            </a:r>
            <a:r>
              <a:rPr lang="ru-RU" b="1" dirty="0" err="1" smtClean="0"/>
              <a:t>Гештальта</a:t>
            </a:r>
            <a:endParaRPr lang="ru-RU" b="1" dirty="0" smtClean="0"/>
          </a:p>
          <a:p>
            <a:pPr marL="651510" indent="-514350">
              <a:buNone/>
            </a:pPr>
            <a:r>
              <a:rPr lang="ru-RU" b="1" dirty="0" smtClean="0"/>
              <a:t>2.   Ситуативный дефицит восприятия глазами</a:t>
            </a:r>
          </a:p>
          <a:p>
            <a:pPr marL="651510" indent="-514350">
              <a:buNone/>
            </a:pPr>
            <a:r>
              <a:rPr lang="ru-RU" b="1" dirty="0" smtClean="0"/>
              <a:t>3.  Синдром дефицита внимания с </a:t>
            </a:r>
            <a:r>
              <a:rPr lang="ru-RU" b="1" dirty="0" err="1" smtClean="0"/>
              <a:t>гиперактивностью</a:t>
            </a:r>
            <a:endParaRPr lang="ru-RU" b="1" dirty="0" smtClean="0"/>
          </a:p>
          <a:p>
            <a:pPr marL="651510" indent="-514350">
              <a:buNone/>
            </a:pPr>
            <a:r>
              <a:rPr lang="ru-RU" b="1" dirty="0" smtClean="0"/>
              <a:t>4.  Синдром дефицита восприятия с гиподинамией</a:t>
            </a:r>
          </a:p>
          <a:p>
            <a:pPr marL="651510" indent="-514350">
              <a:buNone/>
            </a:pPr>
            <a:endParaRPr lang="ru-RU" b="1" dirty="0" smtClean="0"/>
          </a:p>
          <a:p>
            <a:pPr marL="651510" indent="-514350">
              <a:buNone/>
            </a:pP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30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7" dur="250" autoRev="1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>
                                      <p:cBhvr>
                                        <p:cTn id="38" dur="250" autoRev="1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9" dur="250" autoRev="1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250" autoRev="1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Вопрос за 2 коп.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FF00"/>
                </a:solidFill>
                <a:latin typeface="Calibri" pitchFamily="34" charset="0"/>
              </a:rPr>
              <a:t>Наиболее предпочтительными для развития лиц с умственной отсталостью являются условия:</a:t>
            </a:r>
            <a:endParaRPr lang="ru-RU" sz="2800" b="1" dirty="0">
              <a:solidFill>
                <a:srgbClr val="FFFF00"/>
              </a:solidFill>
              <a:latin typeface="Calibri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594360" indent="-457200">
              <a:buNone/>
            </a:pP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1.  сельской местности</a:t>
            </a:r>
          </a:p>
          <a:p>
            <a:pPr marL="594360" indent="-457200">
              <a:buNone/>
            </a:pPr>
            <a:endParaRPr lang="ru-RU" sz="2400" b="1" dirty="0" smtClean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pPr marL="594360" indent="-457200">
              <a:buNone/>
            </a:pP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2.   мегаполиса</a:t>
            </a:r>
          </a:p>
          <a:p>
            <a:pPr marL="594360" indent="-457200">
              <a:buNone/>
            </a:pPr>
            <a:endParaRPr lang="ru-RU" sz="2400" b="1" dirty="0" smtClean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pPr marL="594360" indent="-457200">
              <a:buNone/>
            </a:pP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3.   тропического климата   </a:t>
            </a:r>
          </a:p>
          <a:p>
            <a:pPr marL="594360" indent="-457200">
              <a:buNone/>
            </a:pPr>
            <a:endParaRPr lang="ru-RU" sz="2400" b="1" dirty="0" smtClean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pPr marL="594360" indent="-457200">
              <a:buNone/>
            </a:pP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4.   везде</a:t>
            </a:r>
          </a:p>
          <a:p>
            <a:pPr>
              <a:buNone/>
            </a:pPr>
            <a:endParaRPr lang="ru-RU" sz="2400" b="1" dirty="0" smtClean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30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7" dur="250" autoRev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>
                                      <p:cBhvr>
                                        <p:cTn id="38" dur="250" autoRev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9" dur="250" autoRev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250" autoRev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Вопрос за 3 коп.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FF00"/>
                </a:solidFill>
                <a:latin typeface="Calibri" pitchFamily="34" charset="0"/>
              </a:rPr>
              <a:t>Что не может стать причиной ухудшения состояния умственно отсталого ребенка:</a:t>
            </a:r>
            <a:endParaRPr lang="ru-RU" b="1" dirty="0">
              <a:solidFill>
                <a:srgbClr val="FFFF00"/>
              </a:solidFill>
              <a:latin typeface="Calibri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525963"/>
          </a:xfrm>
        </p:spPr>
        <p:txBody>
          <a:bodyPr>
            <a:normAutofit/>
          </a:bodyPr>
          <a:lstStyle/>
          <a:p>
            <a:pPr marL="651510" indent="-514350">
              <a:buNone/>
            </a:pPr>
            <a:r>
              <a:rPr lang="ru-RU" b="1" dirty="0" smtClean="0">
                <a:latin typeface="Calibri" pitchFamily="34" charset="0"/>
              </a:rPr>
              <a:t>1.   Воспитание в </a:t>
            </a:r>
            <a:r>
              <a:rPr lang="ru-RU" b="1" dirty="0" err="1" smtClean="0">
                <a:latin typeface="Calibri" pitchFamily="34" charset="0"/>
              </a:rPr>
              <a:t>интернатном</a:t>
            </a:r>
            <a:r>
              <a:rPr lang="ru-RU" b="1" dirty="0" smtClean="0">
                <a:latin typeface="Calibri" pitchFamily="34" charset="0"/>
              </a:rPr>
              <a:t> учреждении</a:t>
            </a:r>
          </a:p>
          <a:p>
            <a:pPr marL="651510" indent="-514350">
              <a:buNone/>
            </a:pPr>
            <a:r>
              <a:rPr lang="ru-RU" b="1" dirty="0" smtClean="0">
                <a:latin typeface="Calibri" pitchFamily="34" charset="0"/>
              </a:rPr>
              <a:t>2.  Отсутствие материнской заботы и внимания</a:t>
            </a:r>
          </a:p>
          <a:p>
            <a:pPr marL="651510" indent="-514350">
              <a:buNone/>
            </a:pPr>
            <a:r>
              <a:rPr lang="ru-RU" b="1" dirty="0" smtClean="0">
                <a:latin typeface="Calibri" pitchFamily="34" charset="0"/>
              </a:rPr>
              <a:t>3.  Отсутствие специальных занятий</a:t>
            </a:r>
          </a:p>
          <a:p>
            <a:pPr>
              <a:buNone/>
            </a:pPr>
            <a:r>
              <a:rPr lang="ru-RU" b="1" dirty="0" smtClean="0">
                <a:latin typeface="Calibri" pitchFamily="34" charset="0"/>
              </a:rPr>
              <a:t>4.  Общение взрослых с ребенком</a:t>
            </a:r>
            <a:endParaRPr lang="ru-RU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1" dur="250" autoRev="1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>
                                      <p:cBhvr>
                                        <p:cTn id="42" dur="250" autoRev="1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3" dur="250" autoRev="1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50" autoRev="1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Вопрос за 4 коп.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</a:rPr>
              <a:t>Что в переводе с латыни означает термин </a:t>
            </a:r>
            <a:r>
              <a:rPr lang="en-US" sz="3200" b="1" dirty="0" err="1" smtClean="0">
                <a:solidFill>
                  <a:srgbClr val="FFFF00"/>
                </a:solidFill>
              </a:rPr>
              <a:t>deprivatio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endParaRPr lang="ru-RU" sz="3200" b="1" dirty="0" smtClean="0">
              <a:solidFill>
                <a:srgbClr val="FFFF00"/>
              </a:solidFill>
            </a:endParaRPr>
          </a:p>
          <a:p>
            <a:r>
              <a:rPr lang="en-US" sz="3200" b="1" dirty="0" smtClean="0">
                <a:solidFill>
                  <a:srgbClr val="FFFF00"/>
                </a:solidFill>
              </a:rPr>
              <a:t>(</a:t>
            </a:r>
            <a:r>
              <a:rPr lang="ru-RU" sz="3200" b="1" dirty="0" err="1" smtClean="0">
                <a:solidFill>
                  <a:srgbClr val="FFFF00"/>
                </a:solidFill>
              </a:rPr>
              <a:t>депривация</a:t>
            </a:r>
            <a:r>
              <a:rPr lang="ru-RU" sz="3200" b="1" dirty="0" smtClean="0">
                <a:solidFill>
                  <a:srgbClr val="FFFF00"/>
                </a:solidFill>
              </a:rPr>
              <a:t>): </a:t>
            </a:r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651510" indent="-514350">
              <a:buNone/>
            </a:pPr>
            <a:r>
              <a:rPr lang="ru-RU" b="1" dirty="0" smtClean="0"/>
              <a:t>1. </a:t>
            </a:r>
            <a:r>
              <a:rPr lang="ru-RU" b="1" dirty="0" smtClean="0"/>
              <a:t>потеря, лишение</a:t>
            </a:r>
            <a:endParaRPr lang="ru-RU" b="1" dirty="0" smtClean="0"/>
          </a:p>
          <a:p>
            <a:pPr marL="651510" indent="-514350">
              <a:buAutoNum type="arabicPeriod"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2. </a:t>
            </a:r>
            <a:r>
              <a:rPr lang="ru-RU" b="1" dirty="0" smtClean="0"/>
              <a:t>боль, страдание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3. </a:t>
            </a:r>
            <a:r>
              <a:rPr lang="ru-RU" b="1" dirty="0" smtClean="0"/>
              <a:t>отчаяние</a:t>
            </a: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4.  </a:t>
            </a:r>
            <a:r>
              <a:rPr lang="ru-RU" b="1" dirty="0" smtClean="0"/>
              <a:t>депрессия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6" dur="250" autoRev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>
                                      <p:cBhvr>
                                        <p:cTn id="47" dur="250" autoRev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8" dur="250" autoRev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50" autoRev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Вопрос за 5 коп.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FF00"/>
                </a:solidFill>
                <a:latin typeface="Calibri" pitchFamily="34" charset="0"/>
              </a:rPr>
              <a:t>Начало более гуманного по сравнению с античными временами отношения к детям с дефектами развития положено в…</a:t>
            </a:r>
            <a:endParaRPr lang="ru-RU" b="1" dirty="0">
              <a:solidFill>
                <a:srgbClr val="FFFF00"/>
              </a:solidFill>
              <a:latin typeface="Calibri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651510" indent="-514350">
              <a:buNone/>
            </a:pPr>
            <a:r>
              <a:rPr lang="ru-RU" b="1" dirty="0" smtClean="0"/>
              <a:t>1.  </a:t>
            </a:r>
            <a:r>
              <a:rPr lang="ru-RU" b="1" dirty="0" smtClean="0"/>
              <a:t>Х</a:t>
            </a:r>
            <a:r>
              <a:rPr lang="en-US" b="1" dirty="0" smtClean="0"/>
              <a:t>II </a:t>
            </a:r>
            <a:r>
              <a:rPr lang="ru-RU" b="1" dirty="0" smtClean="0"/>
              <a:t>веке</a:t>
            </a:r>
            <a:endParaRPr lang="ru-RU" b="1" dirty="0" smtClean="0"/>
          </a:p>
          <a:p>
            <a:pPr marL="651510" indent="-514350">
              <a:buAutoNum type="arabicPeriod"/>
            </a:pPr>
            <a:endParaRPr lang="ru-RU" b="1" dirty="0" smtClean="0"/>
          </a:p>
          <a:p>
            <a:pPr marL="651510" indent="-514350">
              <a:buNone/>
            </a:pPr>
            <a:r>
              <a:rPr lang="ru-RU" b="1" dirty="0" smtClean="0"/>
              <a:t>2.  </a:t>
            </a:r>
            <a:r>
              <a:rPr lang="en-US" b="1" dirty="0" smtClean="0"/>
              <a:t>XIV</a:t>
            </a:r>
            <a:r>
              <a:rPr lang="ru-RU" b="1" dirty="0" smtClean="0"/>
              <a:t>веке</a:t>
            </a:r>
            <a:endParaRPr lang="ru-RU" b="1" dirty="0" smtClean="0"/>
          </a:p>
          <a:p>
            <a:pPr marL="651510" indent="-514350">
              <a:buNone/>
            </a:pPr>
            <a:endParaRPr lang="ru-RU" b="1" dirty="0" smtClean="0"/>
          </a:p>
          <a:p>
            <a:pPr marL="651510" indent="-514350">
              <a:buNone/>
            </a:pPr>
            <a:r>
              <a:rPr lang="ru-RU" b="1" dirty="0" smtClean="0"/>
              <a:t>3.  </a:t>
            </a:r>
            <a:r>
              <a:rPr lang="en-US" b="1" dirty="0" smtClean="0"/>
              <a:t>XVIII</a:t>
            </a:r>
            <a:r>
              <a:rPr lang="ru-RU" b="1" dirty="0" smtClean="0"/>
              <a:t> веке</a:t>
            </a:r>
            <a:endParaRPr lang="ru-RU" b="1" dirty="0" smtClean="0"/>
          </a:p>
          <a:p>
            <a:pPr marL="651510" indent="-514350">
              <a:buNone/>
            </a:pPr>
            <a:endParaRPr lang="ru-RU" b="1" dirty="0" smtClean="0"/>
          </a:p>
          <a:p>
            <a:pPr marL="651510" indent="-514350">
              <a:buNone/>
            </a:pPr>
            <a:r>
              <a:rPr lang="ru-RU" b="1" dirty="0" smtClean="0"/>
              <a:t>4.  </a:t>
            </a:r>
            <a:r>
              <a:rPr lang="en-US" b="1" dirty="0" smtClean="0"/>
              <a:t>XVII</a:t>
            </a:r>
            <a:r>
              <a:rPr lang="ru-RU" b="1" dirty="0" smtClean="0"/>
              <a:t> веке</a:t>
            </a:r>
            <a:endParaRPr lang="ru-RU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1" dur="250" autoRev="1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>
                                      <p:cBhvr>
                                        <p:cTn id="42" dur="250" autoRev="1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3" dur="250" autoRev="1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50" autoRev="1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Супер игра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3200" b="1" dirty="0" smtClean="0">
                <a:solidFill>
                  <a:srgbClr val="FFFF00"/>
                </a:solidFill>
                <a:latin typeface="Calibri" pitchFamily="34" charset="0"/>
              </a:rPr>
              <a:t>Кто из педагогов считал неполной семью, не только в которой отсутствует один из родителей, но и семью, состоящую из обоих родителей, но имеющих только одного ребенка?</a:t>
            </a:r>
            <a:endParaRPr lang="ru-RU" sz="3200" b="1" dirty="0">
              <a:solidFill>
                <a:srgbClr val="FFFF00"/>
              </a:solidFill>
              <a:latin typeface="Calibri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651510" indent="-514350">
              <a:buNone/>
            </a:pPr>
            <a:r>
              <a:rPr lang="ru-RU" b="1" dirty="0" smtClean="0">
                <a:latin typeface="Calibri" pitchFamily="34" charset="0"/>
              </a:rPr>
              <a:t>1. </a:t>
            </a:r>
            <a:r>
              <a:rPr lang="ru-RU" b="1" dirty="0" smtClean="0">
                <a:latin typeface="Calibri" pitchFamily="34" charset="0"/>
              </a:rPr>
              <a:t>А. С. Макаренко</a:t>
            </a:r>
            <a:endParaRPr lang="ru-RU" b="1" dirty="0" smtClean="0">
              <a:latin typeface="Calibri" pitchFamily="34" charset="0"/>
            </a:endParaRPr>
          </a:p>
          <a:p>
            <a:pPr marL="651510" indent="-514350">
              <a:buAutoNum type="arabicPeriod"/>
            </a:pPr>
            <a:endParaRPr lang="ru-RU" b="1" dirty="0" smtClean="0">
              <a:latin typeface="Calibri" pitchFamily="34" charset="0"/>
            </a:endParaRPr>
          </a:p>
          <a:p>
            <a:pPr marL="651510" indent="-514350">
              <a:buNone/>
            </a:pPr>
            <a:r>
              <a:rPr lang="ru-RU" b="1" dirty="0" smtClean="0">
                <a:latin typeface="Calibri" pitchFamily="34" charset="0"/>
              </a:rPr>
              <a:t>2. </a:t>
            </a:r>
            <a:r>
              <a:rPr lang="ru-RU" b="1" dirty="0" smtClean="0">
                <a:latin typeface="Calibri" pitchFamily="34" charset="0"/>
              </a:rPr>
              <a:t>В.А. Сухомлинский</a:t>
            </a:r>
            <a:endParaRPr lang="ru-RU" b="1" dirty="0" smtClean="0">
              <a:latin typeface="Calibri" pitchFamily="34" charset="0"/>
            </a:endParaRPr>
          </a:p>
          <a:p>
            <a:pPr marL="651510" indent="-514350">
              <a:buNone/>
            </a:pPr>
            <a:endParaRPr lang="ru-RU" b="1" dirty="0" smtClean="0">
              <a:latin typeface="Calibri" pitchFamily="34" charset="0"/>
            </a:endParaRPr>
          </a:p>
          <a:p>
            <a:pPr marL="651510" indent="-514350">
              <a:buNone/>
            </a:pPr>
            <a:r>
              <a:rPr lang="ru-RU" b="1" dirty="0" smtClean="0">
                <a:latin typeface="Calibri" pitchFamily="34" charset="0"/>
              </a:rPr>
              <a:t>3. </a:t>
            </a:r>
            <a:r>
              <a:rPr lang="ru-RU" b="1" dirty="0" smtClean="0">
                <a:latin typeface="Calibri" pitchFamily="34" charset="0"/>
              </a:rPr>
              <a:t>С.Т. </a:t>
            </a:r>
            <a:r>
              <a:rPr lang="ru-RU" b="1" dirty="0" err="1" smtClean="0">
                <a:latin typeface="Calibri" pitchFamily="34" charset="0"/>
              </a:rPr>
              <a:t>Шацкий</a:t>
            </a:r>
            <a:endParaRPr lang="ru-RU" b="1" dirty="0" smtClean="0">
              <a:latin typeface="Calibri" pitchFamily="34" charset="0"/>
            </a:endParaRPr>
          </a:p>
          <a:p>
            <a:pPr marL="651510" indent="-514350">
              <a:buNone/>
            </a:pPr>
            <a:endParaRPr lang="ru-RU" b="1" dirty="0" smtClean="0">
              <a:latin typeface="Calibri" pitchFamily="34" charset="0"/>
            </a:endParaRPr>
          </a:p>
          <a:p>
            <a:pPr marL="651510" indent="-514350">
              <a:buNone/>
            </a:pPr>
            <a:r>
              <a:rPr lang="ru-RU" b="1" dirty="0" smtClean="0">
                <a:latin typeface="Calibri" pitchFamily="34" charset="0"/>
              </a:rPr>
              <a:t>4. </a:t>
            </a:r>
            <a:r>
              <a:rPr lang="ru-RU" b="1" dirty="0" smtClean="0">
                <a:latin typeface="Calibri" pitchFamily="34" charset="0"/>
              </a:rPr>
              <a:t>Ш.А. </a:t>
            </a:r>
            <a:r>
              <a:rPr lang="ru-RU" b="1" dirty="0" err="1" smtClean="0">
                <a:latin typeface="Calibri" pitchFamily="34" charset="0"/>
              </a:rPr>
              <a:t>Амонашвили</a:t>
            </a:r>
            <a:endParaRPr lang="ru-RU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30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7" dur="250" autoRev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>
                                      <p:cBhvr>
                                        <p:cTn id="38" dur="250" autoRev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9" dur="250" autoRev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250" autoRev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187</TotalTime>
  <Words>241</Words>
  <PresentationFormat>Экран (4:3)</PresentationFormat>
  <Paragraphs>50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Играет    команда   № 4</vt:lpstr>
      <vt:lpstr>Вопрос за 1 коп.</vt:lpstr>
      <vt:lpstr>Вопрос за 2 коп.</vt:lpstr>
      <vt:lpstr>Вопрос за 3 коп.</vt:lpstr>
      <vt:lpstr>Вопрос за 4 коп.</vt:lpstr>
      <vt:lpstr>Вопрос за 5 коп.</vt:lpstr>
      <vt:lpstr>Супер игра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Играет    команда   № 4</dc:title>
  <cp:lastModifiedBy>Admin</cp:lastModifiedBy>
  <cp:revision>21</cp:revision>
  <dcterms:modified xsi:type="dcterms:W3CDTF">2011-05-12T16:35:47Z</dcterms:modified>
</cp:coreProperties>
</file>